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825" r:id="rId3"/>
    <p:sldId id="257" r:id="rId4"/>
    <p:sldId id="260" r:id="rId5"/>
    <p:sldId id="261" r:id="rId6"/>
    <p:sldId id="265" r:id="rId7"/>
    <p:sldId id="826" r:id="rId8"/>
    <p:sldId id="267" r:id="rId9"/>
    <p:sldId id="275" r:id="rId10"/>
    <p:sldId id="269" r:id="rId11"/>
    <p:sldId id="271" r:id="rId12"/>
    <p:sldId id="272" r:id="rId13"/>
    <p:sldId id="276" r:id="rId14"/>
    <p:sldId id="284" r:id="rId15"/>
    <p:sldId id="277" r:id="rId16"/>
    <p:sldId id="288" r:id="rId17"/>
    <p:sldId id="283" r:id="rId18"/>
    <p:sldId id="289" r:id="rId19"/>
    <p:sldId id="285" r:id="rId20"/>
    <p:sldId id="286" r:id="rId21"/>
    <p:sldId id="290" r:id="rId22"/>
    <p:sldId id="281" r:id="rId23"/>
    <p:sldId id="287" r:id="rId24"/>
    <p:sldId id="291" r:id="rId25"/>
    <p:sldId id="292" r:id="rId26"/>
    <p:sldId id="273" r:id="rId27"/>
    <p:sldId id="293" r:id="rId28"/>
    <p:sldId id="294" r:id="rId29"/>
    <p:sldId id="824" r:id="rId30"/>
    <p:sldId id="801" r:id="rId31"/>
    <p:sldId id="802" r:id="rId32"/>
    <p:sldId id="804" r:id="rId33"/>
    <p:sldId id="803" r:id="rId34"/>
    <p:sldId id="805" r:id="rId35"/>
    <p:sldId id="812" r:id="rId36"/>
    <p:sldId id="813" r:id="rId37"/>
    <p:sldId id="806" r:id="rId38"/>
    <p:sldId id="809" r:id="rId39"/>
    <p:sldId id="808" r:id="rId40"/>
    <p:sldId id="810" r:id="rId41"/>
    <p:sldId id="811" r:id="rId42"/>
    <p:sldId id="807" r:id="rId43"/>
    <p:sldId id="815" r:id="rId44"/>
    <p:sldId id="814" r:id="rId45"/>
    <p:sldId id="817" r:id="rId46"/>
    <p:sldId id="818" r:id="rId47"/>
    <p:sldId id="820" r:id="rId48"/>
    <p:sldId id="819" r:id="rId49"/>
    <p:sldId id="821" r:id="rId50"/>
    <p:sldId id="822" r:id="rId51"/>
    <p:sldId id="823" r:id="rId52"/>
    <p:sldId id="829" r:id="rId53"/>
    <p:sldId id="830" r:id="rId54"/>
    <p:sldId id="831" r:id="rId55"/>
    <p:sldId id="832" r:id="rId56"/>
    <p:sldId id="833" r:id="rId57"/>
    <p:sldId id="834" r:id="rId58"/>
    <p:sldId id="835" r:id="rId59"/>
    <p:sldId id="836" r:id="rId60"/>
    <p:sldId id="837" r:id="rId61"/>
    <p:sldId id="838" r:id="rId62"/>
    <p:sldId id="839" r:id="rId63"/>
    <p:sldId id="840" r:id="rId64"/>
    <p:sldId id="827" r:id="rId65"/>
    <p:sldId id="828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08EE3-0689-4775-BD50-EC59A090501A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15BDB-CB3C-489D-864A-5054F4656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7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think of fulfillment</a:t>
            </a:r>
            <a:r>
              <a:rPr lang="en-US" baseline="0" dirty="0"/>
              <a:t> for shipment orders from inventory; or sending fire trucks to handle fires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39B3-A3FD-4F0D-8572-21A6E7A849E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72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think of fulfillment</a:t>
            </a:r>
            <a:r>
              <a:rPr lang="en-US" baseline="0" dirty="0"/>
              <a:t> for shipment orders from inventory; or sending fire trucks to handle fires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39B3-A3FD-4F0D-8572-21A6E7A849E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7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39B3-A3FD-4F0D-8572-21A6E7A849E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48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think of fulfillment</a:t>
            </a:r>
            <a:r>
              <a:rPr lang="en-US" baseline="0" dirty="0"/>
              <a:t> for shipment orders from inventory; or sending fire trucks to handle fires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39B3-A3FD-4F0D-8572-21A6E7A849E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5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C4DC5-15A0-4E86-A87E-2EF178B774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F65803-B116-4555-9B84-A6A7911B1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32F35-2C0B-426D-B95F-797CC4F91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6EE7-5DD5-4E2B-A390-3836831E097F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4F0EE-FE46-4721-9432-2EC2E366C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EA62C-3617-402A-971B-54ADB0BF0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4AF0-065C-4DE1-99E9-178148558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2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79251-ED39-489C-AB63-3D827E6DB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8BC91D-80BB-4AB8-9F02-488CAA5A4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3FE3E-E380-4D37-A297-BAEF6F3F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6EE7-5DD5-4E2B-A390-3836831E097F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42A5C-12E4-4147-8812-E0897CC7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74D9A-C52A-4C4B-89F4-3397563BF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4AF0-065C-4DE1-99E9-178148558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7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ABE64C-3164-4A7B-B775-474E8EF261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A6FBB5-B568-4E8E-9170-64D6B9A8E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47EC4-90D0-408D-A6DA-D82F1736A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6EE7-5DD5-4E2B-A390-3836831E097F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1D831-0A4B-4B6A-9DC1-9FB4F5233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DADA0-281C-4C57-A728-ED69563B0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4AF0-065C-4DE1-99E9-178148558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41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089BA-A0A7-4980-8470-C77F5360C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5AC90-A6A0-45E5-8712-05479CCE2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0A49F-31EB-4BBD-82D4-1E6A8C81B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6EE7-5DD5-4E2B-A390-3836831E097F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884DA-52FF-4ABE-A249-A97CBB79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2471E-9CA7-4157-8218-CD608C38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4AF0-065C-4DE1-99E9-178148558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0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2A940-ECFD-4556-BC53-27FF0ACC2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0EA90-6864-48F4-98DE-2F47971A0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1C820-FE74-4EAB-884F-3278031DC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6EE7-5DD5-4E2B-A390-3836831E097F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76BC2-4C07-480C-9125-2D20DCA6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A27A3-C67E-476A-A4CD-906A9E4E2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4AF0-065C-4DE1-99E9-178148558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8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E382-7CBE-4EA3-8D03-FD4DDCA41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95AD0-BD1A-40D9-BB5C-E53DCE849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09B159-6469-4C51-909F-AEB34E6BB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41E57-BB2A-4E59-A2A3-C37A6B97D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6EE7-5DD5-4E2B-A390-3836831E097F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D61C2-E7E4-4E2C-A085-5731FFDBF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16FAD9-3510-4B51-BED4-FE3CF6967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4AF0-065C-4DE1-99E9-178148558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6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35970-47F5-4460-A259-389014C11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9FE57-0F18-45C8-9B83-8D28E40DB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1CB77-89EC-4FD6-9405-2BEDCC2B5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71A369-AB33-4D1F-8843-B6B5943D54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DDC11B-BB32-41CC-A113-828EC7983D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361561-B7DB-4274-B58E-4C98780D3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6EE7-5DD5-4E2B-A390-3836831E097F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4A27D7-179A-454B-8F78-4628BDC85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615305-719D-4D5C-A14D-5EB45D0D7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4AF0-065C-4DE1-99E9-178148558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48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B27E-32ED-4E6D-9033-CD32E5FBC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D46340-B938-4C08-9CC9-3B51F3A9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6EE7-5DD5-4E2B-A390-3836831E097F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338F78-8FB0-443A-9562-92DA112A5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C4B457-F13C-4DEA-B7F6-B0593850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4AF0-065C-4DE1-99E9-178148558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3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EC1D55-9642-43AB-B77C-B3D1AF88E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6EE7-5DD5-4E2B-A390-3836831E097F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1DDEAC-9413-43C8-B0E3-171A317B7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97A74-181C-408A-9476-777EE5DB1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4AF0-065C-4DE1-99E9-178148558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1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EEC88-D383-4134-97B7-380DAF6AB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505B3-0D14-4743-84F6-32388ED11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B7CB1F-0101-4907-8F81-1F7C70447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169D1-152B-43F6-AA33-D8157BE8D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6EE7-5DD5-4E2B-A390-3836831E097F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D32183-F16F-415C-A8A3-D10FD9552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A709E-CA60-4FB1-9028-CEE2E5824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4AF0-065C-4DE1-99E9-178148558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0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4848-99EC-4B62-8729-7CCA41AAD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7EC52C-61C6-4952-8946-7975490997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71E99B-784C-4F66-A4A5-E8C4D7D8C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BB308-B534-486D-A75A-CEAE537B6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6EE7-5DD5-4E2B-A390-3836831E097F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3C1E1-CF4D-489E-9C93-C525183C6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1C030-41E9-475C-925D-A5A09B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4AF0-065C-4DE1-99E9-178148558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53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6F293D-06AF-4AFD-94E7-5D4C61808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E7E39-5BF1-4129-B69D-AF60A4BD0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13441-867A-4ECE-B4A1-DAECFD28D2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76EE7-5DD5-4E2B-A390-3836831E097F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816C3-D44F-4E10-82A6-5DB6763139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0A4A2-FB00-4BD7-B316-CA702E5D1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64AF0-065C-4DE1-99E9-178148558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46D27-D374-466A-978F-BC65AA7682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Online Algorithms </a:t>
            </a:r>
            <a:br>
              <a:rPr lang="en-US" dirty="0"/>
            </a:br>
            <a:r>
              <a:rPr lang="en-US" dirty="0"/>
              <a:t>With Recourse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734D1-F581-4B34-95DB-E2ECB3E8D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5678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Ravishankar Krishnaswamy</a:t>
            </a:r>
          </a:p>
          <a:p>
            <a:r>
              <a:rPr lang="en-US" dirty="0"/>
              <a:t>Microsoft Research India</a:t>
            </a:r>
          </a:p>
          <a:p>
            <a:endParaRPr lang="en-US" dirty="0"/>
          </a:p>
          <a:p>
            <a:r>
              <a:rPr lang="en-US" dirty="0"/>
              <a:t>Based on joint works Anupam Gupta, Varun Gupta, Amit Kumar, Janardhan Kulkarni, Debmalya Panigrahi, Sai Sandeep</a:t>
            </a:r>
          </a:p>
        </p:txBody>
      </p:sp>
    </p:spTree>
    <p:extLst>
      <p:ext uri="{BB962C8B-B14F-4D97-AF65-F5344CB8AC3E}">
        <p14:creationId xmlns:p14="http://schemas.microsoft.com/office/powerpoint/2010/main" val="4268438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Set Cover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with Recourse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Allow a few changes to the set cover solution!</a:t>
            </a:r>
          </a:p>
          <a:p>
            <a:r>
              <a:rPr lang="en-US" dirty="0"/>
              <a:t>Can add and remove some sets in solution upon element each arrival</a:t>
            </a:r>
          </a:p>
          <a:p>
            <a:r>
              <a:rPr lang="en-US" dirty="0"/>
              <a:t>Goal 1: ensure </a:t>
            </a:r>
            <a:r>
              <a:rPr lang="en-US" i="1" dirty="0"/>
              <a:t>good competitive ratio</a:t>
            </a:r>
          </a:p>
          <a:p>
            <a:r>
              <a:rPr lang="en-US" dirty="0"/>
              <a:t>Goal 2: with </a:t>
            </a:r>
            <a:r>
              <a:rPr lang="en-US" i="1" dirty="0"/>
              <a:t>bounded recourse</a:t>
            </a:r>
          </a:p>
          <a:p>
            <a:pPr lvl="1"/>
            <a:r>
              <a:rPr lang="en-US" i="1" dirty="0"/>
              <a:t>Either amortized or worst-case recourse </a:t>
            </a:r>
          </a:p>
          <a:p>
            <a:endParaRPr lang="en-US" dirty="0"/>
          </a:p>
          <a:p>
            <a:r>
              <a:rPr lang="en-US" dirty="0"/>
              <a:t>Trivial: </a:t>
            </a:r>
            <a:r>
              <a:rPr lang="en-US" b="1" dirty="0"/>
              <a:t>ln n</a:t>
            </a:r>
            <a:r>
              <a:rPr lang="en-US" dirty="0"/>
              <a:t> approximation with m changes each time</a:t>
            </a:r>
          </a:p>
          <a:p>
            <a:r>
              <a:rPr lang="en-US" dirty="0"/>
              <a:t>Trivial: </a:t>
            </a:r>
            <a:r>
              <a:rPr lang="en-US" b="1" dirty="0"/>
              <a:t>O(ln m ln n)</a:t>
            </a:r>
            <a:r>
              <a:rPr lang="en-US" dirty="0"/>
              <a:t> approximation with no deletions and 1 addition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8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8FAADB-8D9C-446D-9C95-F6DE292823A2}"/>
              </a:ext>
            </a:extLst>
          </p:cNvPr>
          <p:cNvSpPr/>
          <p:nvPr/>
        </p:nvSpPr>
        <p:spPr>
          <a:xfrm>
            <a:off x="838200" y="1690688"/>
            <a:ext cx="10689236" cy="11124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of today’s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Can maintain O(ln n)-approximate set cover with O(log n)-amortized updates per element arrival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By-product: Actually implementable fast (i.e., update time is O(f log n) per element arrival or departure)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Bonus: can improve recourse to O(1) amortized, can arbitrary handle set costs, and also handle element arrivals and departures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(see our paper)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915609-4FC8-4B7C-B555-856078363879}"/>
              </a:ext>
            </a:extLst>
          </p:cNvPr>
          <p:cNvSpPr/>
          <p:nvPr/>
        </p:nvSpPr>
        <p:spPr>
          <a:xfrm>
            <a:off x="734518" y="4452079"/>
            <a:ext cx="10800413" cy="13865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</a:rPr>
              <a:t>But for today’s talk, assume</a:t>
            </a:r>
            <a:r>
              <a:rPr lang="en-US" sz="2800" u="sng" dirty="0">
                <a:solidFill>
                  <a:schemeClr val="tx1"/>
                </a:solidFill>
                <a:latin typeface="+mj-lt"/>
              </a:rPr>
              <a:t> only element arrivals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, all sets have </a:t>
            </a:r>
            <a:r>
              <a:rPr lang="en-US" sz="2800" u="sng" dirty="0">
                <a:solidFill>
                  <a:schemeClr val="tx1"/>
                </a:solidFill>
                <a:latin typeface="+mj-lt"/>
              </a:rPr>
              <a:t>unit cost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, and we’ll show O(log n) recourse bound</a:t>
            </a:r>
          </a:p>
        </p:txBody>
      </p:sp>
    </p:spTree>
    <p:extLst>
      <p:ext uri="{BB962C8B-B14F-4D97-AF65-F5344CB8AC3E}">
        <p14:creationId xmlns:p14="http://schemas.microsoft.com/office/powerpoint/2010/main" val="9783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Greedy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At any time t, we maintain a map </a:t>
                </a:r>
                <a:r>
                  <a:rPr lang="el-GR" dirty="0"/>
                  <a:t>φ</a:t>
                </a:r>
                <a:r>
                  <a:rPr lang="en-US" dirty="0"/>
                  <a:t>(e) for every active element e which indicates its “covering set” in the current solution</a:t>
                </a:r>
              </a:p>
              <a:p>
                <a:r>
                  <a:rPr lang="en-US" dirty="0"/>
                  <a:t>If a set “covers”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dirty="0"/>
                  <a:t> elements according to </a:t>
                </a:r>
                <a:r>
                  <a:rPr lang="el-GR" dirty="0"/>
                  <a:t>φ</a:t>
                </a:r>
                <a:r>
                  <a:rPr lang="en-US" dirty="0"/>
                  <a:t>, then it (and the elements it covers) reside 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u="sng" dirty="0"/>
                  <a:t>High Level Idea</a:t>
                </a:r>
              </a:p>
              <a:p>
                <a:pPr lvl="1"/>
                <a:r>
                  <a:rPr lang="en-US" dirty="0"/>
                  <a:t>When new element arrives, cover with arbitrary set if uncovered</a:t>
                </a:r>
              </a:p>
              <a:p>
                <a:pPr lvl="1"/>
                <a:r>
                  <a:rPr lang="en-US" dirty="0"/>
                  <a:t>If we can include a new set S and cover some elements 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 </m:t>
                    </m:r>
                  </m:oMath>
                </a14:m>
                <a:r>
                  <a:rPr lang="en-US" dirty="0"/>
                  <a:t>S so that the all elements in X can </a:t>
                </a:r>
                <a:r>
                  <a:rPr lang="en-US" b="1" i="1" dirty="0"/>
                  <a:t>go to a higher level</a:t>
                </a:r>
                <a:r>
                  <a:rPr lang="en-US" dirty="0"/>
                  <a:t>, do that</a:t>
                </a:r>
              </a:p>
              <a:p>
                <a:pPr lvl="1"/>
                <a:r>
                  <a:rPr lang="en-US" dirty="0"/>
                  <a:t>update the assignment function and the levels of other elements</a:t>
                </a:r>
              </a:p>
              <a:p>
                <a:pPr lvl="1"/>
                <a:r>
                  <a:rPr lang="en-US" dirty="0"/>
                  <a:t>if any set currently in solution covers no elements according to </a:t>
                </a:r>
                <a:r>
                  <a:rPr lang="el-GR" dirty="0"/>
                  <a:t>φ</a:t>
                </a:r>
                <a:r>
                  <a:rPr lang="en-US" dirty="0"/>
                  <a:t>(), drop it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624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Example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948554" y="2758497"/>
            <a:ext cx="4285344" cy="1762703"/>
            <a:chOff x="3755570" y="2758497"/>
            <a:chExt cx="4285344" cy="1762703"/>
          </a:xfrm>
        </p:grpSpPr>
        <p:grpSp>
          <p:nvGrpSpPr>
            <p:cNvPr id="10" name="Group 9"/>
            <p:cNvGrpSpPr/>
            <p:nvPr/>
          </p:nvGrpSpPr>
          <p:grpSpPr>
            <a:xfrm>
              <a:off x="4227283" y="3222171"/>
              <a:ext cx="3269343" cy="762000"/>
              <a:chOff x="2028369" y="2598057"/>
              <a:chExt cx="3269343" cy="7620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3040743" y="2598057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4187372" y="2598057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028369" y="2598057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217884" y="2598057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040743" y="3287485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187372" y="3287485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019939" y="29254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90000"/>
                    </a:schemeClr>
                  </a:solidFill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17799" y="29399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90000"/>
                    </a:schemeClr>
                  </a:solidFill>
                </a:rPr>
                <a:t>3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40600" y="388982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90000"/>
                    </a:schemeClr>
                  </a:solidFill>
                </a:rPr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68136" y="29399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90000"/>
                    </a:schemeClr>
                  </a:solidFill>
                </a:rPr>
                <a:t>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86286" y="38970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90000"/>
                    </a:schemeClr>
                  </a:solidFill>
                </a:rPr>
                <a:t>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16798" y="29399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90000"/>
                    </a:schemeClr>
                  </a:solidFill>
                </a:rPr>
                <a:t>6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3984173" y="2918154"/>
              <a:ext cx="493486" cy="514475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000171" y="2918155"/>
              <a:ext cx="493486" cy="514475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248394" y="2925413"/>
              <a:ext cx="493486" cy="514475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300673" y="2903642"/>
              <a:ext cx="493486" cy="514475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007430" y="3767237"/>
              <a:ext cx="493486" cy="514475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262909" y="3781754"/>
              <a:ext cx="493486" cy="514475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905829" y="2823029"/>
              <a:ext cx="667657" cy="1589314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760686" y="3715657"/>
              <a:ext cx="2213428" cy="805543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755570" y="2758497"/>
              <a:ext cx="4285344" cy="805543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2100954" y="2830286"/>
            <a:ext cx="2913732" cy="675701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7589742" y="2319746"/>
          <a:ext cx="2657344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Density</a:t>
                      </a:r>
                    </a:p>
                    <a:p>
                      <a:pPr algn="ctr"/>
                      <a:r>
                        <a:rPr lang="en-US" dirty="0"/>
                        <a:t>/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631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Example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948554" y="2758497"/>
            <a:ext cx="4285344" cy="1762703"/>
            <a:chOff x="3755570" y="2758497"/>
            <a:chExt cx="4285344" cy="1762703"/>
          </a:xfrm>
        </p:grpSpPr>
        <p:sp>
          <p:nvSpPr>
            <p:cNvPr id="17" name="Oval 16"/>
            <p:cNvSpPr/>
            <p:nvPr/>
          </p:nvSpPr>
          <p:spPr>
            <a:xfrm>
              <a:off x="3984173" y="2918154"/>
              <a:ext cx="493486" cy="5144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42000"/>
              </a:schemeClr>
            </a:solidFill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227283" y="3222171"/>
              <a:ext cx="3269343" cy="762000"/>
              <a:chOff x="2028369" y="2598057"/>
              <a:chExt cx="3269343" cy="7620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3040743" y="2598057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4187372" y="2598057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028369" y="2598057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217884" y="2598057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040743" y="3287485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187372" y="3287485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019939" y="29254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17799" y="29399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90000"/>
                    </a:schemeClr>
                  </a:solidFill>
                </a:rPr>
                <a:t>3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40600" y="388982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90000"/>
                    </a:schemeClr>
                  </a:solidFill>
                </a:rPr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68136" y="29399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90000"/>
                    </a:schemeClr>
                  </a:solidFill>
                </a:rPr>
                <a:t>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86286" y="38970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90000"/>
                    </a:schemeClr>
                  </a:solidFill>
                </a:rPr>
                <a:t>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16798" y="29399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90000"/>
                    </a:schemeClr>
                  </a:solidFill>
                </a:rPr>
                <a:t>6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5000171" y="2918155"/>
              <a:ext cx="493486" cy="514475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248394" y="2925413"/>
              <a:ext cx="493486" cy="514475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300673" y="2903642"/>
              <a:ext cx="493486" cy="514475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007430" y="3767237"/>
              <a:ext cx="493486" cy="514475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262909" y="3781754"/>
              <a:ext cx="493486" cy="514475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905829" y="2823029"/>
              <a:ext cx="667657" cy="1589314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760686" y="3715657"/>
              <a:ext cx="2213428" cy="805543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755570" y="2758497"/>
              <a:ext cx="4285344" cy="805543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2100954" y="2823029"/>
            <a:ext cx="2913732" cy="675701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7589742" y="2319746"/>
          <a:ext cx="2671858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Density</a:t>
                      </a:r>
                    </a:p>
                    <a:p>
                      <a:pPr algn="ctr"/>
                      <a:r>
                        <a:rPr lang="en-US" dirty="0"/>
                        <a:t>/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157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Example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948554" y="2758497"/>
            <a:ext cx="4285344" cy="1762703"/>
            <a:chOff x="3755570" y="2758497"/>
            <a:chExt cx="4285344" cy="1762703"/>
          </a:xfrm>
        </p:grpSpPr>
        <p:sp>
          <p:nvSpPr>
            <p:cNvPr id="21" name="Oval 20"/>
            <p:cNvSpPr/>
            <p:nvPr/>
          </p:nvSpPr>
          <p:spPr>
            <a:xfrm>
              <a:off x="5007430" y="3767237"/>
              <a:ext cx="493486" cy="5144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45000"/>
              </a:schemeClr>
            </a:solidFill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984173" y="2918154"/>
              <a:ext cx="493486" cy="5144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42000"/>
              </a:schemeClr>
            </a:solidFill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000171" y="2918155"/>
              <a:ext cx="493486" cy="514475"/>
            </a:xfrm>
            <a:prstGeom prst="ellipse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227283" y="3222171"/>
              <a:ext cx="3269343" cy="762000"/>
              <a:chOff x="2028369" y="2598057"/>
              <a:chExt cx="3269343" cy="7620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3040743" y="2598057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4187372" y="2598057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028369" y="2598057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217884" y="2598057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040743" y="3287485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187372" y="3287485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019939" y="29254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17799" y="29399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90000"/>
                    </a:schemeClr>
                  </a:solidFill>
                </a:rPr>
                <a:t>3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40600" y="388982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68136" y="29399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90000"/>
                    </a:schemeClr>
                  </a:solidFill>
                </a:rPr>
                <a:t>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86286" y="38970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90000"/>
                    </a:schemeClr>
                  </a:solidFill>
                </a:rPr>
                <a:t>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16798" y="29399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90000"/>
                    </a:schemeClr>
                  </a:solidFill>
                </a:rPr>
                <a:t>6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6248394" y="2925413"/>
              <a:ext cx="493486" cy="514475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300673" y="2903642"/>
              <a:ext cx="493486" cy="514475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262909" y="3781754"/>
              <a:ext cx="493486" cy="514475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905829" y="2823029"/>
              <a:ext cx="667657" cy="1589314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760686" y="3715657"/>
              <a:ext cx="2213428" cy="805543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755570" y="2758497"/>
              <a:ext cx="4285344" cy="805543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2100954" y="2823029"/>
            <a:ext cx="2913732" cy="675701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7589742" y="2319746"/>
          <a:ext cx="2657344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Density</a:t>
                      </a:r>
                    </a:p>
                    <a:p>
                      <a:pPr algn="ctr"/>
                      <a:r>
                        <a:rPr lang="en-US" dirty="0"/>
                        <a:t>/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511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Example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948554" y="2758497"/>
            <a:ext cx="4285344" cy="1762703"/>
            <a:chOff x="3755570" y="2758497"/>
            <a:chExt cx="4285344" cy="1762703"/>
          </a:xfrm>
        </p:grpSpPr>
        <p:sp>
          <p:nvSpPr>
            <p:cNvPr id="21" name="Oval 20"/>
            <p:cNvSpPr/>
            <p:nvPr/>
          </p:nvSpPr>
          <p:spPr>
            <a:xfrm>
              <a:off x="5007430" y="3767237"/>
              <a:ext cx="493486" cy="5144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45000"/>
              </a:schemeClr>
            </a:solidFill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984173" y="2918154"/>
              <a:ext cx="493486" cy="5144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42000"/>
              </a:schemeClr>
            </a:solidFill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000171" y="2918155"/>
              <a:ext cx="493486" cy="5144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227283" y="3222171"/>
              <a:ext cx="3269343" cy="762000"/>
              <a:chOff x="2028369" y="2598057"/>
              <a:chExt cx="3269343" cy="7620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3040743" y="2598057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4187372" y="2598057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028369" y="2598057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217884" y="2598057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040743" y="3287485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187372" y="3287485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019939" y="29254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17799" y="29399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40600" y="388982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68136" y="29399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90000"/>
                    </a:schemeClr>
                  </a:solidFill>
                </a:rPr>
                <a:t>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86286" y="38970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90000"/>
                    </a:schemeClr>
                  </a:solidFill>
                </a:rPr>
                <a:t>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16798" y="29399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90000"/>
                    </a:schemeClr>
                  </a:solidFill>
                </a:rPr>
                <a:t>6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6248394" y="2925413"/>
              <a:ext cx="493486" cy="514475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300673" y="2903642"/>
              <a:ext cx="493486" cy="514475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262909" y="3781754"/>
              <a:ext cx="493486" cy="514475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905829" y="2823029"/>
              <a:ext cx="667657" cy="1589314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760686" y="3715657"/>
              <a:ext cx="2213428" cy="805543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755570" y="2758497"/>
              <a:ext cx="4285344" cy="805543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2100954" y="2823029"/>
            <a:ext cx="2913732" cy="675701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7589742" y="2319746"/>
          <a:ext cx="2657344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Density</a:t>
                      </a:r>
                    </a:p>
                    <a:p>
                      <a:pPr algn="ctr"/>
                      <a:r>
                        <a:rPr lang="en-US" dirty="0"/>
                        <a:t>/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7121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Example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948554" y="2758497"/>
            <a:ext cx="4285344" cy="1762703"/>
            <a:chOff x="3755570" y="2758497"/>
            <a:chExt cx="4285344" cy="1762703"/>
          </a:xfrm>
        </p:grpSpPr>
        <p:sp>
          <p:nvSpPr>
            <p:cNvPr id="23" name="Rounded Rectangle 22"/>
            <p:cNvSpPr/>
            <p:nvPr/>
          </p:nvSpPr>
          <p:spPr>
            <a:xfrm>
              <a:off x="4905829" y="2823029"/>
              <a:ext cx="667657" cy="158931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46000"/>
              </a:schemeClr>
            </a:solidFill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984173" y="2918154"/>
              <a:ext cx="493486" cy="5144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42000"/>
              </a:schemeClr>
            </a:solidFill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000171" y="2918155"/>
              <a:ext cx="493486" cy="514475"/>
            </a:xfrm>
            <a:prstGeom prst="ellipse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227283" y="3222171"/>
              <a:ext cx="3269343" cy="762000"/>
              <a:chOff x="2028369" y="2598057"/>
              <a:chExt cx="3269343" cy="7620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3040743" y="2598057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4187372" y="2598057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028369" y="2598057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217884" y="2598057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040743" y="3287485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187372" y="3287485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019939" y="29254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17799" y="29399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40600" y="388982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68136" y="29399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90000"/>
                    </a:schemeClr>
                  </a:solidFill>
                </a:rPr>
                <a:t>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86286" y="38970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90000"/>
                    </a:schemeClr>
                  </a:solidFill>
                </a:rPr>
                <a:t>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16798" y="29399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90000"/>
                    </a:schemeClr>
                  </a:solidFill>
                </a:rPr>
                <a:t>6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6248394" y="2925413"/>
              <a:ext cx="493486" cy="514475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300673" y="2903642"/>
              <a:ext cx="493486" cy="514475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007430" y="3767237"/>
              <a:ext cx="493486" cy="514475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262909" y="3781754"/>
              <a:ext cx="493486" cy="514475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760686" y="3715657"/>
              <a:ext cx="2213428" cy="805543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755570" y="2758497"/>
              <a:ext cx="4285344" cy="805543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2100954" y="2823029"/>
            <a:ext cx="2913732" cy="675701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7589742" y="2319746"/>
          <a:ext cx="2657344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Density</a:t>
                      </a:r>
                    </a:p>
                    <a:p>
                      <a:pPr algn="ctr"/>
                      <a:r>
                        <a:rPr lang="en-US" dirty="0"/>
                        <a:t>/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588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Example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948554" y="2758497"/>
            <a:ext cx="4285344" cy="1762703"/>
            <a:chOff x="3755570" y="2758497"/>
            <a:chExt cx="4285344" cy="1762703"/>
          </a:xfrm>
        </p:grpSpPr>
        <p:sp>
          <p:nvSpPr>
            <p:cNvPr id="19" name="Oval 18"/>
            <p:cNvSpPr/>
            <p:nvPr/>
          </p:nvSpPr>
          <p:spPr>
            <a:xfrm>
              <a:off x="6248394" y="2925413"/>
              <a:ext cx="493486" cy="51447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905829" y="2823029"/>
              <a:ext cx="667657" cy="158931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46000"/>
              </a:schemeClr>
            </a:solidFill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984173" y="2918154"/>
              <a:ext cx="493486" cy="5144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42000"/>
              </a:schemeClr>
            </a:solidFill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000171" y="2918155"/>
              <a:ext cx="493486" cy="514475"/>
            </a:xfrm>
            <a:prstGeom prst="ellipse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227283" y="3222171"/>
              <a:ext cx="3269343" cy="762000"/>
              <a:chOff x="2028369" y="2598057"/>
              <a:chExt cx="3269343" cy="7620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3040743" y="2598057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4187372" y="2598057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028369" y="2598057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217884" y="2598057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040743" y="3287485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187372" y="3287485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019939" y="29254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17799" y="29399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40600" y="388982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68136" y="29399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86286" y="38970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90000"/>
                    </a:schemeClr>
                  </a:solidFill>
                </a:rPr>
                <a:t>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16798" y="29399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90000"/>
                    </a:schemeClr>
                  </a:solidFill>
                </a:rPr>
                <a:t>6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7300673" y="2903642"/>
              <a:ext cx="493486" cy="514475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007430" y="3767237"/>
              <a:ext cx="493486" cy="514475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262909" y="3781754"/>
              <a:ext cx="493486" cy="514475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760686" y="3715657"/>
              <a:ext cx="2213428" cy="805543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755570" y="2758497"/>
              <a:ext cx="4285344" cy="805543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2100954" y="2823029"/>
            <a:ext cx="2913732" cy="675701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7589742" y="2319746"/>
          <a:ext cx="2657344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Density</a:t>
                      </a:r>
                    </a:p>
                    <a:p>
                      <a:pPr algn="ctr"/>
                      <a:r>
                        <a:rPr lang="en-US" dirty="0"/>
                        <a:t>/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805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2100954" y="2823029"/>
            <a:ext cx="2913732" cy="6757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  <a:ln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Example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948554" y="2758497"/>
            <a:ext cx="4285344" cy="1762703"/>
            <a:chOff x="3755570" y="2758497"/>
            <a:chExt cx="4285344" cy="1762703"/>
          </a:xfrm>
        </p:grpSpPr>
        <p:sp>
          <p:nvSpPr>
            <p:cNvPr id="19" name="Oval 18"/>
            <p:cNvSpPr/>
            <p:nvPr/>
          </p:nvSpPr>
          <p:spPr>
            <a:xfrm>
              <a:off x="6248394" y="2925413"/>
              <a:ext cx="493486" cy="514475"/>
            </a:xfrm>
            <a:prstGeom prst="ellipse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905829" y="2823029"/>
              <a:ext cx="667657" cy="158931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85000"/>
              </a:schemeClr>
            </a:solidFill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984173" y="2918154"/>
              <a:ext cx="493486" cy="514475"/>
            </a:xfrm>
            <a:prstGeom prst="ellipse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000171" y="2918155"/>
              <a:ext cx="493486" cy="514475"/>
            </a:xfrm>
            <a:prstGeom prst="ellipse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227283" y="3222171"/>
              <a:ext cx="3269343" cy="762000"/>
              <a:chOff x="2028369" y="2598057"/>
              <a:chExt cx="3269343" cy="7620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3040743" y="2598057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4187372" y="2598057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028369" y="2598057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217884" y="2598057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040743" y="3287485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187372" y="3287485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019939" y="29254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17799" y="29399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40600" y="388982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68136" y="29399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86286" y="38970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90000"/>
                    </a:schemeClr>
                  </a:solidFill>
                </a:rPr>
                <a:t>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16798" y="29399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90000"/>
                    </a:schemeClr>
                  </a:solidFill>
                </a:rPr>
                <a:t>6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7300673" y="2903642"/>
              <a:ext cx="493486" cy="514475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007430" y="3767237"/>
              <a:ext cx="493486" cy="514475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262909" y="3781754"/>
              <a:ext cx="493486" cy="514475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760686" y="3715657"/>
              <a:ext cx="2213428" cy="805543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755570" y="2758497"/>
              <a:ext cx="4285344" cy="805543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7589742" y="2319746"/>
          <a:ext cx="2657344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Density</a:t>
                      </a:r>
                    </a:p>
                    <a:p>
                      <a:pPr algn="ctr"/>
                      <a:r>
                        <a:rPr lang="en-US" dirty="0"/>
                        <a:t>/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648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F9261D-99FB-4AC3-9D0F-51FCB8290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464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PART I: ONLINE SET COVER</a:t>
            </a:r>
          </a:p>
        </p:txBody>
      </p:sp>
    </p:spTree>
    <p:extLst>
      <p:ext uri="{BB962C8B-B14F-4D97-AF65-F5344CB8AC3E}">
        <p14:creationId xmlns:p14="http://schemas.microsoft.com/office/powerpoint/2010/main" val="3154371533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2100954" y="2823029"/>
            <a:ext cx="2913732" cy="6757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  <a:ln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Example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948554" y="2758497"/>
            <a:ext cx="4285344" cy="1762703"/>
            <a:chOff x="3755570" y="2758497"/>
            <a:chExt cx="4285344" cy="1762703"/>
          </a:xfrm>
        </p:grpSpPr>
        <p:sp>
          <p:nvSpPr>
            <p:cNvPr id="19" name="Oval 18"/>
            <p:cNvSpPr/>
            <p:nvPr/>
          </p:nvSpPr>
          <p:spPr>
            <a:xfrm>
              <a:off x="6248394" y="2925413"/>
              <a:ext cx="493486" cy="514475"/>
            </a:xfrm>
            <a:prstGeom prst="ellipse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905829" y="2823029"/>
              <a:ext cx="667657" cy="158931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85000"/>
              </a:schemeClr>
            </a:solidFill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984173" y="2918154"/>
              <a:ext cx="493486" cy="514475"/>
            </a:xfrm>
            <a:prstGeom prst="ellipse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000171" y="2918155"/>
              <a:ext cx="493486" cy="514475"/>
            </a:xfrm>
            <a:prstGeom prst="ellipse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227283" y="3222171"/>
              <a:ext cx="3269343" cy="762000"/>
              <a:chOff x="2028369" y="2598057"/>
              <a:chExt cx="3269343" cy="7620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3040743" y="2598057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4187372" y="2598057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028369" y="2598057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217884" y="2598057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040743" y="3287485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187372" y="3287485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019939" y="29254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17799" y="29399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40600" y="388982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68136" y="29399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86286" y="38970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16798" y="29399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90000"/>
                    </a:schemeClr>
                  </a:solidFill>
                </a:rPr>
                <a:t>6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7300673" y="2903642"/>
              <a:ext cx="493486" cy="514475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007430" y="3767237"/>
              <a:ext cx="493486" cy="514475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262909" y="3781754"/>
              <a:ext cx="493486" cy="5144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43000"/>
              </a:schemeClr>
            </a:solidFill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760686" y="3715657"/>
              <a:ext cx="2213428" cy="805543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755570" y="2758497"/>
              <a:ext cx="4285344" cy="805543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7589742" y="2319746"/>
          <a:ext cx="2657344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Density</a:t>
                      </a:r>
                    </a:p>
                    <a:p>
                      <a:pPr algn="ctr"/>
                      <a:r>
                        <a:rPr lang="en-US" dirty="0"/>
                        <a:t>/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660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2100954" y="2823029"/>
            <a:ext cx="2913732" cy="6757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  <a:ln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Example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948554" y="2758497"/>
            <a:ext cx="4285344" cy="1762703"/>
            <a:chOff x="3755570" y="2758497"/>
            <a:chExt cx="4285344" cy="1762703"/>
          </a:xfrm>
        </p:grpSpPr>
        <p:sp>
          <p:nvSpPr>
            <p:cNvPr id="20" name="Oval 19"/>
            <p:cNvSpPr/>
            <p:nvPr/>
          </p:nvSpPr>
          <p:spPr>
            <a:xfrm>
              <a:off x="7300673" y="2903642"/>
              <a:ext cx="493486" cy="51447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6248394" y="2925413"/>
              <a:ext cx="493486" cy="514475"/>
            </a:xfrm>
            <a:prstGeom prst="ellipse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905829" y="2823029"/>
              <a:ext cx="667657" cy="158931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85000"/>
              </a:schemeClr>
            </a:solidFill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984173" y="2918154"/>
              <a:ext cx="493486" cy="514475"/>
            </a:xfrm>
            <a:prstGeom prst="ellipse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000171" y="2918155"/>
              <a:ext cx="493486" cy="514475"/>
            </a:xfrm>
            <a:prstGeom prst="ellipse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227283" y="3222171"/>
              <a:ext cx="3269343" cy="762000"/>
              <a:chOff x="2028369" y="2598057"/>
              <a:chExt cx="3269343" cy="7620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3040743" y="2598057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4187372" y="2598057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028369" y="2598057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217884" y="2598057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040743" y="3287485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187372" y="3287485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019939" y="29254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17799" y="29399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40600" y="388982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68136" y="29399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86286" y="38970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16798" y="29399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5007430" y="3767237"/>
              <a:ext cx="493486" cy="514475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262909" y="3781754"/>
              <a:ext cx="493486" cy="5144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43000"/>
              </a:schemeClr>
            </a:solidFill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760686" y="3715657"/>
              <a:ext cx="2213428" cy="805543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755570" y="2758497"/>
              <a:ext cx="4285344" cy="805543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7589742" y="2319746"/>
          <a:ext cx="2657344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Density</a:t>
                      </a:r>
                    </a:p>
                    <a:p>
                      <a:pPr algn="ctr"/>
                      <a:r>
                        <a:rPr lang="en-US" dirty="0"/>
                        <a:t>/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535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948554" y="2758497"/>
            <a:ext cx="4285344" cy="1762703"/>
            <a:chOff x="3755570" y="2758497"/>
            <a:chExt cx="4285344" cy="1762703"/>
          </a:xfrm>
        </p:grpSpPr>
        <p:sp>
          <p:nvSpPr>
            <p:cNvPr id="22" name="Oval 21"/>
            <p:cNvSpPr/>
            <p:nvPr/>
          </p:nvSpPr>
          <p:spPr>
            <a:xfrm>
              <a:off x="6262909" y="3781754"/>
              <a:ext cx="493486" cy="5144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43000"/>
              </a:schemeClr>
            </a:solidFill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905829" y="2823029"/>
              <a:ext cx="667657" cy="158931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41000"/>
              </a:schemeClr>
            </a:solidFill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755570" y="2758497"/>
              <a:ext cx="4285344" cy="80554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73000"/>
              </a:schemeClr>
            </a:solidFill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227283" y="3222171"/>
              <a:ext cx="3269343" cy="762000"/>
              <a:chOff x="2028369" y="2598057"/>
              <a:chExt cx="3269343" cy="7620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3040743" y="2598057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4187372" y="2598057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028369" y="2598057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217884" y="2598057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040743" y="3287485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187372" y="3287485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019939" y="29254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17799" y="29399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40600" y="388982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68136" y="29399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86286" y="38970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16798" y="29399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6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3984173" y="2918154"/>
              <a:ext cx="493486" cy="514475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000171" y="2918155"/>
              <a:ext cx="493486" cy="514475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248394" y="2925413"/>
              <a:ext cx="493486" cy="514475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300673" y="2903642"/>
              <a:ext cx="493486" cy="514475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007430" y="3767237"/>
              <a:ext cx="493486" cy="514475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760686" y="3715657"/>
              <a:ext cx="2213428" cy="805543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Example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7589742" y="2319746"/>
          <a:ext cx="2657344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Density</a:t>
                      </a:r>
                    </a:p>
                    <a:p>
                      <a:pPr algn="ctr"/>
                      <a:r>
                        <a:rPr lang="en-US" dirty="0"/>
                        <a:t>/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493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948554" y="2758497"/>
            <a:ext cx="4285344" cy="1762703"/>
            <a:chOff x="3755570" y="2758497"/>
            <a:chExt cx="4285344" cy="1762703"/>
          </a:xfrm>
        </p:grpSpPr>
        <p:sp>
          <p:nvSpPr>
            <p:cNvPr id="24" name="Rounded Rectangle 23"/>
            <p:cNvSpPr/>
            <p:nvPr/>
          </p:nvSpPr>
          <p:spPr>
            <a:xfrm>
              <a:off x="4760686" y="3715657"/>
              <a:ext cx="2213428" cy="80554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47000"/>
              </a:schemeClr>
            </a:solidFill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262909" y="3781754"/>
              <a:ext cx="493486" cy="514475"/>
            </a:xfrm>
            <a:prstGeom prst="ellipse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905829" y="2823029"/>
              <a:ext cx="667657" cy="1589314"/>
            </a:xfrm>
            <a:prstGeom prst="roundRect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755570" y="2758497"/>
              <a:ext cx="4285344" cy="80554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73000"/>
              </a:schemeClr>
            </a:solidFill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227283" y="3222171"/>
              <a:ext cx="3269343" cy="762000"/>
              <a:chOff x="2028369" y="2598057"/>
              <a:chExt cx="3269343" cy="7620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3040743" y="2598057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4187372" y="2598057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028369" y="2598057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217884" y="2598057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040743" y="3287485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187372" y="3287485"/>
                <a:ext cx="79828" cy="7257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019939" y="29254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17799" y="29399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40600" y="388982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68136" y="29399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86286" y="38970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16798" y="29399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6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3984173" y="2918154"/>
              <a:ext cx="493486" cy="514475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000171" y="2918155"/>
              <a:ext cx="493486" cy="514475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248394" y="2925413"/>
              <a:ext cx="493486" cy="514475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300673" y="2903642"/>
              <a:ext cx="493486" cy="514475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007430" y="3767237"/>
              <a:ext cx="493486" cy="514475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Example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7589742" y="2319746"/>
          <a:ext cx="2657344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Density</a:t>
                      </a:r>
                    </a:p>
                    <a:p>
                      <a:pPr algn="ctr"/>
                      <a:r>
                        <a:rPr lang="en-US" dirty="0"/>
                        <a:t>/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513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12FF6-1FC7-4BBF-B1AE-8CAFBE338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Greedy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9A3F7-5181-4AE8-B553-2EBF49202E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Slightly cheated before, we need some hysteresis to prevent very frequent changes</a:t>
                </a:r>
              </a:p>
              <a:p>
                <a:endParaRPr lang="en-US" dirty="0"/>
              </a:p>
              <a:p>
                <a:r>
                  <a:rPr lang="en-US" dirty="0"/>
                  <a:t>Every set in solution has a current coverage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ρ</m:t>
                    </m:r>
                  </m:oMath>
                </a14:m>
                <a:r>
                  <a:rPr lang="en-US" dirty="0"/>
                  <a:t>(S) = |</a:t>
                </a:r>
                <a:r>
                  <a:rPr lang="el-GR" dirty="0"/>
                  <a:t>φ</a:t>
                </a:r>
                <a:r>
                  <a:rPr lang="en-US" baseline="30000" dirty="0"/>
                  <a:t>-1</a:t>
                </a:r>
                <a:r>
                  <a:rPr lang="en-US" dirty="0"/>
                  <a:t>(S)|  </a:t>
                </a:r>
              </a:p>
              <a:p>
                <a:r>
                  <a:rPr lang="en-US" dirty="0"/>
                  <a:t>Sets and elements reside in </a:t>
                </a:r>
                <a:r>
                  <a:rPr lang="en-US" b="1" i="1" dirty="0"/>
                  <a:t>levels</a:t>
                </a:r>
              </a:p>
              <a:p>
                <a:pPr lvl="1"/>
                <a:r>
                  <a:rPr lang="en-US" dirty="0"/>
                  <a:t>If set S resides in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then its coverage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ℓ−4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9A3F7-5181-4AE8-B553-2EBF49202E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359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4375E-10B2-45AF-B92D-8699A1CC8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0D34C7-BB67-4033-B28B-F78FAC9545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When new element arrives</a:t>
                </a:r>
              </a:p>
              <a:p>
                <a:r>
                  <a:rPr lang="en-US" dirty="0"/>
                  <a:t>If uncovered, add a new set to solution</a:t>
                </a:r>
              </a:p>
              <a:p>
                <a:r>
                  <a:rPr lang="en-US" dirty="0"/>
                  <a:t>Run </a:t>
                </a:r>
                <a:r>
                  <a:rPr lang="en-US" b="1" dirty="0"/>
                  <a:t>Stabilize </a:t>
                </a:r>
                <a:r>
                  <a:rPr lang="en-US" dirty="0"/>
                  <a:t>subroutine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Stabilize</a:t>
                </a:r>
              </a:p>
              <a:p>
                <a:r>
                  <a:rPr lang="en-US" dirty="0"/>
                  <a:t>If there exists a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, a subset of elements X covered 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, and a set S containing X such that |X|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Then add S to solution,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and place S at the appropriate level</a:t>
                </a:r>
              </a:p>
              <a:p>
                <a:r>
                  <a:rPr lang="en-US" b="0" dirty="0"/>
                  <a:t>If any set’s current coverage violates its level bounds, it sinks down to the correct level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0D34C7-BB67-4033-B28B-F78FAC9545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504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945289"/>
              </a:xfrm>
            </p:spPr>
            <p:txBody>
              <a:bodyPr/>
              <a:lstStyle/>
              <a:p>
                <a:r>
                  <a:rPr lang="en-US" b="1" u="sng" dirty="0"/>
                  <a:t>Lemma:</a:t>
                </a:r>
                <a:r>
                  <a:rPr lang="en-US" dirty="0"/>
                  <a:t> If OPT covers all active elements with k sets, then our solution includes at most 32 k sets in any level </a:t>
                </a:r>
              </a:p>
              <a:p>
                <a:r>
                  <a:rPr lang="en-US" b="1" u="sng" dirty="0"/>
                  <a:t>Proof:</a:t>
                </a:r>
              </a:p>
              <a:p>
                <a:pPr lvl="1"/>
                <a:r>
                  <a:rPr lang="en-US" dirty="0"/>
                  <a:t>Suppose some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contains &gt; 32 k sets</a:t>
                </a:r>
              </a:p>
              <a:p>
                <a:pPr lvl="1"/>
                <a:r>
                  <a:rPr lang="en-US" dirty="0"/>
                  <a:t>Each set “covers”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ℓ−4</m:t>
                        </m:r>
                      </m:sup>
                    </m:sSup>
                  </m:oMath>
                </a14:m>
                <a:r>
                  <a:rPr lang="en-US" dirty="0"/>
                  <a:t> elements</a:t>
                </a:r>
              </a:p>
              <a:p>
                <a:pPr lvl="1"/>
                <a:r>
                  <a:rPr lang="en-US" dirty="0"/>
                  <a:t>Total number of elements residing at level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≥32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ℓ−4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ℓ+1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But OPT covers these using k sets</a:t>
                </a:r>
              </a:p>
              <a:p>
                <a:pPr lvl="1"/>
                <a:r>
                  <a:rPr lang="en-US" dirty="0"/>
                  <a:t>So there exists some set which can cover 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ℓ+1</m:t>
                        </m:r>
                      </m:sup>
                    </m:sSup>
                  </m:oMath>
                </a14:m>
                <a:r>
                  <a:rPr lang="en-US" dirty="0"/>
                  <a:t> elements</a:t>
                </a:r>
              </a:p>
              <a:p>
                <a:pPr lvl="1"/>
                <a:r>
                  <a:rPr lang="en-US" dirty="0"/>
                  <a:t>They would have moved up in our Stabilize procedure!</a:t>
                </a:r>
              </a:p>
              <a:p>
                <a:r>
                  <a:rPr lang="en-US" dirty="0"/>
                  <a:t>Summing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levels completes the cost analysis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945289"/>
              </a:xfrm>
              <a:blipFill>
                <a:blip r:embed="rId2"/>
                <a:stretch>
                  <a:fillRect l="-1043" t="-1970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066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A4FF3-75E7-4B78-BBF4-DDC90A774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Recourse Analysis via Tokens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B2437E-6D23-4B6C-B66C-91D5FE671D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Every element brings with it 2 log n tokens</a:t>
                </a:r>
              </a:p>
              <a:p>
                <a:r>
                  <a:rPr lang="en-US" dirty="0"/>
                  <a:t>When it moves up in level, it expends 1 token and leaves back one token with remaining elements of previous covering set</a:t>
                </a:r>
              </a:p>
              <a:p>
                <a:endParaRPr lang="en-US" dirty="0"/>
              </a:p>
              <a:p>
                <a:r>
                  <a:rPr lang="en-US" b="1" dirty="0"/>
                  <a:t>Invariant: if element at level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b="1" dirty="0"/>
                  <a:t>, then it has at least 2(log n -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b="1" dirty="0"/>
                  <a:t>) tokens</a:t>
                </a:r>
              </a:p>
              <a:p>
                <a:endParaRPr lang="en-US" dirty="0"/>
              </a:p>
              <a:p>
                <a:r>
                  <a:rPr lang="en-US" dirty="0"/>
                  <a:t>Overall Analysis: </a:t>
                </a:r>
              </a:p>
              <a:p>
                <a:pPr lvl="1"/>
                <a:r>
                  <a:rPr lang="en-US" dirty="0"/>
                  <a:t>Total tokens introduced is 2n log n</a:t>
                </a:r>
              </a:p>
              <a:p>
                <a:pPr lvl="1"/>
                <a:r>
                  <a:rPr lang="en-US" dirty="0"/>
                  <a:t>Every new set created results in at least one element expending one token</a:t>
                </a:r>
              </a:p>
              <a:p>
                <a:pPr lvl="1"/>
                <a:r>
                  <a:rPr lang="en-US" dirty="0"/>
                  <a:t>If all elements always have non-negative tokens, total recourse is O(n log n)!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B2437E-6D23-4B6C-B66C-91D5FE671D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002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1B181-881F-4535-9942-F6F64393C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Invariant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7C2680-71D4-4F83-BD2C-6056F47C56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element moves up, then its invariant is weaker by 2 tokens, which is good because it expends 1 token and redistributes one token</a:t>
                </a:r>
              </a:p>
              <a:p>
                <a:r>
                  <a:rPr lang="en-US" dirty="0"/>
                  <a:t>If a set sinks down because its coverage dropped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then those elements which remain need 2k extra tokens</a:t>
                </a:r>
              </a:p>
              <a:p>
                <a:r>
                  <a:rPr lang="en-US" dirty="0"/>
                  <a:t>But elements which went for greener pastures left one token each</a:t>
                </a:r>
              </a:p>
              <a:p>
                <a:r>
                  <a:rPr lang="en-US" dirty="0"/>
                  <a:t>So we have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ℓ−1</m:t>
                        </m:r>
                      </m:sup>
                    </m:sSup>
                  </m:oMath>
                </a14:m>
                <a:r>
                  <a:rPr lang="en-US" dirty="0"/>
                  <a:t> extra tokens, and need 2k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ℓ−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tokens </a:t>
                </a:r>
              </a:p>
              <a:p>
                <a:pPr lvl="1"/>
                <a:r>
                  <a:rPr lang="en-US" dirty="0"/>
                  <a:t>This is OK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/>
                  <a:t> due to the hysteresis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7C2680-71D4-4F83-BD2C-6056F47C56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7AF9BD0C-685E-4C5B-BA88-96EFCD66F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9136" y="4783394"/>
            <a:ext cx="1300316" cy="130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59E68-B271-4453-B7B3-3E10C58BB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464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PART II: ONLINE BIPARTITE MATCHING</a:t>
            </a:r>
          </a:p>
        </p:txBody>
      </p:sp>
    </p:spTree>
    <p:extLst>
      <p:ext uri="{BB962C8B-B14F-4D97-AF65-F5344CB8AC3E}">
        <p14:creationId xmlns:p14="http://schemas.microsoft.com/office/powerpoint/2010/main" val="1744986233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Set Cover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</a:t>
                </a:r>
                <a:r>
                  <a:rPr lang="en-US" b="1" dirty="0"/>
                  <a:t>vast universe U </a:t>
                </a:r>
                <a:r>
                  <a:rPr lang="en-US" dirty="0"/>
                  <a:t>of </a:t>
                </a:r>
                <a:r>
                  <a:rPr lang="en-US" i="1" dirty="0"/>
                  <a:t>potential elements (N)</a:t>
                </a:r>
                <a:endParaRPr lang="en-US" dirty="0"/>
              </a:p>
              <a:p>
                <a:r>
                  <a:rPr lang="en-US" dirty="0"/>
                  <a:t>A </a:t>
                </a:r>
                <a:r>
                  <a:rPr lang="en-US" b="1" dirty="0"/>
                  <a:t>collection F of subsets of U</a:t>
                </a:r>
                <a:r>
                  <a:rPr lang="en-US" dirty="0"/>
                  <a:t> (m)</a:t>
                </a:r>
              </a:p>
              <a:p>
                <a:r>
                  <a:rPr lang="en-US" dirty="0"/>
                  <a:t>And a </a:t>
                </a:r>
                <a:r>
                  <a:rPr lang="en-US" b="1" dirty="0"/>
                  <a:t>set X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⊂ </m:t>
                    </m:r>
                  </m:oMath>
                </a14:m>
                <a:r>
                  <a:rPr lang="en-US" b="1" dirty="0"/>
                  <a:t>U of active elements </a:t>
                </a:r>
                <a:r>
                  <a:rPr lang="en-US" dirty="0"/>
                  <a:t>which need to be covered (n)</a:t>
                </a:r>
              </a:p>
              <a:p>
                <a:endParaRPr lang="en-US" dirty="0"/>
              </a:p>
              <a:p>
                <a:r>
                  <a:rPr lang="en-US" dirty="0"/>
                  <a:t>Goal: choose </a:t>
                </a:r>
                <a:r>
                  <a:rPr lang="en-US" b="1" dirty="0"/>
                  <a:t>minimum number of sets </a:t>
                </a:r>
                <a:r>
                  <a:rPr lang="en-US" dirty="0"/>
                  <a:t>whose union </a:t>
                </a:r>
                <a:r>
                  <a:rPr lang="en-US" b="1" dirty="0"/>
                  <a:t>covers </a:t>
                </a:r>
                <a:r>
                  <a:rPr lang="en-US" dirty="0"/>
                  <a:t>X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5671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Online Bipartite (Metric) Matching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0" y="1447800"/>
            <a:ext cx="4800600" cy="411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ile:Server2 by mimooh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667000"/>
            <a:ext cx="533400" cy="754216"/>
          </a:xfrm>
          <a:prstGeom prst="rect">
            <a:avLst/>
          </a:prstGeom>
        </p:spPr>
      </p:pic>
      <p:pic>
        <p:nvPicPr>
          <p:cNvPr id="54" name="Picture 53" descr="File:Server2 by mimooh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752600"/>
            <a:ext cx="533400" cy="754216"/>
          </a:xfrm>
          <a:prstGeom prst="rect">
            <a:avLst/>
          </a:prstGeom>
        </p:spPr>
      </p:pic>
      <p:pic>
        <p:nvPicPr>
          <p:cNvPr id="56" name="Picture 55" descr="File:Server2 by mimooh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590800"/>
            <a:ext cx="533400" cy="754216"/>
          </a:xfrm>
          <a:prstGeom prst="rect">
            <a:avLst/>
          </a:prstGeom>
        </p:spPr>
      </p:pic>
      <p:pic>
        <p:nvPicPr>
          <p:cNvPr id="57" name="Picture 56" descr="File:Server2 by mimooh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191000"/>
            <a:ext cx="533400" cy="754216"/>
          </a:xfrm>
          <a:prstGeom prst="rect">
            <a:avLst/>
          </a:prstGeom>
        </p:spPr>
      </p:pic>
      <p:pic>
        <p:nvPicPr>
          <p:cNvPr id="58" name="Picture 57" descr="File:Server2 by mimooh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19600"/>
            <a:ext cx="533400" cy="754216"/>
          </a:xfrm>
          <a:prstGeom prst="rect">
            <a:avLst/>
          </a:prstGeom>
        </p:spPr>
      </p:pic>
      <p:pic>
        <p:nvPicPr>
          <p:cNvPr id="59" name="Picture 58" descr="File:Server2 by mimooh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447800"/>
            <a:ext cx="533400" cy="7542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81800" y="1737692"/>
                <a:ext cx="3810000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Servers are given points in an underlying metric space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requests arrive online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Arriving request must be matched </a:t>
                </a:r>
                <a:r>
                  <a:rPr lang="en-US" sz="2000" dirty="0">
                    <a:solidFill>
                      <a:srgbClr val="0070C0"/>
                    </a:solidFill>
                  </a:rPr>
                  <a:t>immediately</a:t>
                </a:r>
                <a:r>
                  <a:rPr lang="en-US" sz="2000" dirty="0"/>
                  <a:t> and </a:t>
                </a:r>
                <a:r>
                  <a:rPr lang="en-US" sz="2000" dirty="0">
                    <a:solidFill>
                      <a:srgbClr val="0070C0"/>
                    </a:solidFill>
                  </a:rPr>
                  <a:t>irrevocably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 server can be used only once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737692"/>
                <a:ext cx="3810000" cy="3170099"/>
              </a:xfrm>
              <a:prstGeom prst="rect">
                <a:avLst/>
              </a:prstGeom>
              <a:blipFill>
                <a:blip r:embed="rId4"/>
                <a:stretch>
                  <a:fillRect l="-1440" t="-962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Customer PNG Transparent Images | PNG Al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76" y="3314700"/>
            <a:ext cx="381000" cy="381000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6" idx="2"/>
            <a:endCxn id="57" idx="0"/>
          </p:cNvCxnSpPr>
          <p:nvPr/>
        </p:nvCxnSpPr>
        <p:spPr>
          <a:xfrm>
            <a:off x="3455276" y="3695700"/>
            <a:ext cx="164224" cy="4953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Customer PNG Transparent Images | PNG Al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1449333"/>
            <a:ext cx="381000" cy="381000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5" idx="3"/>
            <a:endCxn id="59" idx="1"/>
          </p:cNvCxnSpPr>
          <p:nvPr/>
        </p:nvCxnSpPr>
        <p:spPr>
          <a:xfrm>
            <a:off x="5295900" y="1639834"/>
            <a:ext cx="723900" cy="18507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 descr="Customer PNG Transparent Images | PNG Al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12" y="4983316"/>
            <a:ext cx="381000" cy="381000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stCxn id="22" idx="3"/>
            <a:endCxn id="58" idx="1"/>
          </p:cNvCxnSpPr>
          <p:nvPr/>
        </p:nvCxnSpPr>
        <p:spPr>
          <a:xfrm flipV="1">
            <a:off x="3343212" y="4796708"/>
            <a:ext cx="1762188" cy="37710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209801" y="5779525"/>
                <a:ext cx="8077199" cy="590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70C0"/>
                    </a:solidFill>
                  </a:rPr>
                  <a:t>Recall Competitive Ratio :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𝑖𝑛𝑠𝑡𝑎𝑛𝑐𝑒𝑠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Cost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Online</m:t>
                                </m:r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matching</m:t>
                                </m:r>
                              </m:e>
                            </m:d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Cost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Optimal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in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hindsight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matching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1" y="5779525"/>
                <a:ext cx="8077199" cy="590739"/>
              </a:xfrm>
              <a:prstGeom prst="rect">
                <a:avLst/>
              </a:prstGeom>
              <a:blipFill>
                <a:blip r:embed="rId6"/>
                <a:stretch>
                  <a:fillRect l="-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52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Online Bipartite (Metric) Matching </a:t>
            </a:r>
            <a:r>
              <a:rPr lang="en-US" sz="4000" dirty="0">
                <a:solidFill>
                  <a:srgbClr val="C00000"/>
                </a:solidFill>
              </a:rPr>
              <a:t>with Recourse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0" y="1447800"/>
            <a:ext cx="4800600" cy="411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ile:Server2 by mimooh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667000"/>
            <a:ext cx="533400" cy="754216"/>
          </a:xfrm>
          <a:prstGeom prst="rect">
            <a:avLst/>
          </a:prstGeom>
        </p:spPr>
      </p:pic>
      <p:pic>
        <p:nvPicPr>
          <p:cNvPr id="54" name="Picture 53" descr="File:Server2 by mimooh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752600"/>
            <a:ext cx="533400" cy="754216"/>
          </a:xfrm>
          <a:prstGeom prst="rect">
            <a:avLst/>
          </a:prstGeom>
        </p:spPr>
      </p:pic>
      <p:pic>
        <p:nvPicPr>
          <p:cNvPr id="56" name="Picture 55" descr="File:Server2 by mimooh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590800"/>
            <a:ext cx="533400" cy="754216"/>
          </a:xfrm>
          <a:prstGeom prst="rect">
            <a:avLst/>
          </a:prstGeom>
        </p:spPr>
      </p:pic>
      <p:pic>
        <p:nvPicPr>
          <p:cNvPr id="57" name="Picture 56" descr="File:Server2 by mimooh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191000"/>
            <a:ext cx="533400" cy="754216"/>
          </a:xfrm>
          <a:prstGeom prst="rect">
            <a:avLst/>
          </a:prstGeom>
        </p:spPr>
      </p:pic>
      <p:pic>
        <p:nvPicPr>
          <p:cNvPr id="58" name="Picture 57" descr="File:Server2 by mimooh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19600"/>
            <a:ext cx="533400" cy="754216"/>
          </a:xfrm>
          <a:prstGeom prst="rect">
            <a:avLst/>
          </a:prstGeom>
        </p:spPr>
      </p:pic>
      <p:pic>
        <p:nvPicPr>
          <p:cNvPr id="59" name="Picture 58" descr="File:Server2 by mimooh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447800"/>
            <a:ext cx="533400" cy="7542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81800" y="1737692"/>
                <a:ext cx="3810000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Servers are given points in an underlying metric space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requests arrive online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Arriving request must be matched </a:t>
                </a:r>
                <a:r>
                  <a:rPr lang="en-US" sz="2000" dirty="0">
                    <a:solidFill>
                      <a:srgbClr val="0070C0"/>
                    </a:solidFill>
                  </a:rPr>
                  <a:t>immediately</a:t>
                </a:r>
                <a:r>
                  <a:rPr lang="en-US" sz="2000" dirty="0"/>
                  <a:t> </a:t>
                </a:r>
                <a:r>
                  <a:rPr lang="en-US" sz="2000" strike="sngStrike" dirty="0">
                    <a:solidFill>
                      <a:srgbClr val="C00000"/>
                    </a:solidFill>
                  </a:rPr>
                  <a:t>and irrevocably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 server can be used only once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737692"/>
                <a:ext cx="3810000" cy="3170099"/>
              </a:xfrm>
              <a:prstGeom prst="rect">
                <a:avLst/>
              </a:prstGeom>
              <a:blipFill>
                <a:blip r:embed="rId4"/>
                <a:stretch>
                  <a:fillRect l="-1440" t="-962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Customer PNG Transparent Images | PNG Al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76" y="3314700"/>
            <a:ext cx="381000" cy="381000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6" idx="2"/>
            <a:endCxn id="57" idx="0"/>
          </p:cNvCxnSpPr>
          <p:nvPr/>
        </p:nvCxnSpPr>
        <p:spPr>
          <a:xfrm>
            <a:off x="3455276" y="3695700"/>
            <a:ext cx="164224" cy="4953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Customer PNG Transparent Images | PNG Al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1449333"/>
            <a:ext cx="381000" cy="381000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5" idx="3"/>
            <a:endCxn id="59" idx="1"/>
          </p:cNvCxnSpPr>
          <p:nvPr/>
        </p:nvCxnSpPr>
        <p:spPr>
          <a:xfrm>
            <a:off x="5295900" y="1639834"/>
            <a:ext cx="723900" cy="18507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 descr="Customer PNG Transparent Images | PNG Al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12" y="4983316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2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Online Bipartite (Metric) Matching </a:t>
            </a:r>
            <a:r>
              <a:rPr lang="en-US" sz="4000" dirty="0">
                <a:solidFill>
                  <a:srgbClr val="C00000"/>
                </a:solidFill>
              </a:rPr>
              <a:t>with Recourse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0" y="1447800"/>
            <a:ext cx="4800600" cy="411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ile:Server2 by mimooh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667000"/>
            <a:ext cx="533400" cy="754216"/>
          </a:xfrm>
          <a:prstGeom prst="rect">
            <a:avLst/>
          </a:prstGeom>
        </p:spPr>
      </p:pic>
      <p:pic>
        <p:nvPicPr>
          <p:cNvPr id="54" name="Picture 53" descr="File:Server2 by mimooh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752600"/>
            <a:ext cx="533400" cy="754216"/>
          </a:xfrm>
          <a:prstGeom prst="rect">
            <a:avLst/>
          </a:prstGeom>
        </p:spPr>
      </p:pic>
      <p:pic>
        <p:nvPicPr>
          <p:cNvPr id="56" name="Picture 55" descr="File:Server2 by mimooh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590800"/>
            <a:ext cx="533400" cy="754216"/>
          </a:xfrm>
          <a:prstGeom prst="rect">
            <a:avLst/>
          </a:prstGeom>
        </p:spPr>
      </p:pic>
      <p:pic>
        <p:nvPicPr>
          <p:cNvPr id="57" name="Picture 56" descr="File:Server2 by mimooh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191000"/>
            <a:ext cx="533400" cy="754216"/>
          </a:xfrm>
          <a:prstGeom prst="rect">
            <a:avLst/>
          </a:prstGeom>
        </p:spPr>
      </p:pic>
      <p:pic>
        <p:nvPicPr>
          <p:cNvPr id="58" name="Picture 57" descr="File:Server2 by mimooh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19600"/>
            <a:ext cx="533400" cy="754216"/>
          </a:xfrm>
          <a:prstGeom prst="rect">
            <a:avLst/>
          </a:prstGeom>
        </p:spPr>
      </p:pic>
      <p:pic>
        <p:nvPicPr>
          <p:cNvPr id="59" name="Picture 58" descr="File:Server2 by mimooh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447800"/>
            <a:ext cx="533400" cy="7542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81800" y="1737692"/>
                <a:ext cx="3810000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Servers are given points in an underlying metric space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requests arrive online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Arriving request must be matched </a:t>
                </a:r>
                <a:r>
                  <a:rPr lang="en-US" sz="2000" dirty="0">
                    <a:solidFill>
                      <a:srgbClr val="0070C0"/>
                    </a:solidFill>
                  </a:rPr>
                  <a:t>immediately</a:t>
                </a:r>
                <a:r>
                  <a:rPr lang="en-US" sz="2000" dirty="0"/>
                  <a:t> </a:t>
                </a:r>
                <a:r>
                  <a:rPr lang="en-US" sz="2000" strike="sngStrike" dirty="0">
                    <a:solidFill>
                      <a:srgbClr val="C00000"/>
                    </a:solidFill>
                  </a:rPr>
                  <a:t>and irrevocably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 server can be used only once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737692"/>
                <a:ext cx="3810000" cy="3170099"/>
              </a:xfrm>
              <a:prstGeom prst="rect">
                <a:avLst/>
              </a:prstGeom>
              <a:blipFill>
                <a:blip r:embed="rId4"/>
                <a:stretch>
                  <a:fillRect l="-1440" t="-962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Customer PNG Transparent Images | PNG Al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76" y="3314700"/>
            <a:ext cx="381000" cy="381000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6" idx="1"/>
            <a:endCxn id="4" idx="3"/>
          </p:cNvCxnSpPr>
          <p:nvPr/>
        </p:nvCxnSpPr>
        <p:spPr>
          <a:xfrm flipH="1" flipV="1">
            <a:off x="2590800" y="3044108"/>
            <a:ext cx="673976" cy="46109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Customer PNG Transparent Images | PNG Al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1449333"/>
            <a:ext cx="381000" cy="381000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5" idx="3"/>
            <a:endCxn id="59" idx="1"/>
          </p:cNvCxnSpPr>
          <p:nvPr/>
        </p:nvCxnSpPr>
        <p:spPr>
          <a:xfrm>
            <a:off x="5295900" y="1639834"/>
            <a:ext cx="723900" cy="18507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 descr="Customer PNG Transparent Images | PNG Al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12" y="4983316"/>
            <a:ext cx="381000" cy="381000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stCxn id="22" idx="3"/>
            <a:endCxn id="57" idx="2"/>
          </p:cNvCxnSpPr>
          <p:nvPr/>
        </p:nvCxnSpPr>
        <p:spPr>
          <a:xfrm flipV="1">
            <a:off x="3343212" y="4945216"/>
            <a:ext cx="276288" cy="2286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429000" y="5985593"/>
                <a:ext cx="5562600" cy="544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70C0"/>
                    </a:solidFill>
                  </a:rPr>
                  <a:t>Amortized Recourse Metric: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rematches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by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algorithm</m:t>
                        </m:r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clients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the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instance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985593"/>
                <a:ext cx="5562600" cy="544893"/>
              </a:xfrm>
              <a:prstGeom prst="rect">
                <a:avLst/>
              </a:prstGeom>
              <a:blipFill>
                <a:blip r:embed="rId6"/>
                <a:stretch>
                  <a:fillRect l="-1206"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415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Online Bipartite (Metric) Matching </a:t>
            </a:r>
            <a:r>
              <a:rPr lang="en-US" sz="4000" dirty="0">
                <a:solidFill>
                  <a:srgbClr val="C00000"/>
                </a:solidFill>
              </a:rPr>
              <a:t>with Recourse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0" y="1447800"/>
            <a:ext cx="4800600" cy="411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ile:Server2 by mimooh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667000"/>
            <a:ext cx="533400" cy="754216"/>
          </a:xfrm>
          <a:prstGeom prst="rect">
            <a:avLst/>
          </a:prstGeom>
        </p:spPr>
      </p:pic>
      <p:pic>
        <p:nvPicPr>
          <p:cNvPr id="54" name="Picture 53" descr="File:Server2 by mimooh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752600"/>
            <a:ext cx="533400" cy="754216"/>
          </a:xfrm>
          <a:prstGeom prst="rect">
            <a:avLst/>
          </a:prstGeom>
        </p:spPr>
      </p:pic>
      <p:pic>
        <p:nvPicPr>
          <p:cNvPr id="56" name="Picture 55" descr="File:Server2 by mimooh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590800"/>
            <a:ext cx="533400" cy="754216"/>
          </a:xfrm>
          <a:prstGeom prst="rect">
            <a:avLst/>
          </a:prstGeom>
        </p:spPr>
      </p:pic>
      <p:pic>
        <p:nvPicPr>
          <p:cNvPr id="57" name="Picture 56" descr="File:Server2 by mimooh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191000"/>
            <a:ext cx="533400" cy="754216"/>
          </a:xfrm>
          <a:prstGeom prst="rect">
            <a:avLst/>
          </a:prstGeom>
        </p:spPr>
      </p:pic>
      <p:pic>
        <p:nvPicPr>
          <p:cNvPr id="58" name="Picture 57" descr="File:Server2 by mimooh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19600"/>
            <a:ext cx="533400" cy="754216"/>
          </a:xfrm>
          <a:prstGeom prst="rect">
            <a:avLst/>
          </a:prstGeom>
        </p:spPr>
      </p:pic>
      <p:pic>
        <p:nvPicPr>
          <p:cNvPr id="59" name="Picture 58" descr="File:Server2 by mimooh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447800"/>
            <a:ext cx="533400" cy="7542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81800" y="1737692"/>
                <a:ext cx="3810000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Servers are given points in an underlying metric space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requests arrive online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Arriving request must be matched </a:t>
                </a:r>
                <a:r>
                  <a:rPr lang="en-US" sz="2000" dirty="0">
                    <a:solidFill>
                      <a:srgbClr val="0070C0"/>
                    </a:solidFill>
                  </a:rPr>
                  <a:t>immediately</a:t>
                </a:r>
                <a:r>
                  <a:rPr lang="en-US" sz="2000" dirty="0"/>
                  <a:t> </a:t>
                </a:r>
                <a:r>
                  <a:rPr lang="en-US" sz="2000" strike="sngStrike" dirty="0">
                    <a:solidFill>
                      <a:srgbClr val="C00000"/>
                    </a:solidFill>
                  </a:rPr>
                  <a:t>and irrevocably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 server can be used only once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737692"/>
                <a:ext cx="3810000" cy="3170099"/>
              </a:xfrm>
              <a:prstGeom prst="rect">
                <a:avLst/>
              </a:prstGeom>
              <a:blipFill>
                <a:blip r:embed="rId4"/>
                <a:stretch>
                  <a:fillRect l="-1440" t="-962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Customer PNG Transparent Images | PNG Al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76" y="3314700"/>
            <a:ext cx="381000" cy="381000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6" idx="1"/>
            <a:endCxn id="4" idx="3"/>
          </p:cNvCxnSpPr>
          <p:nvPr/>
        </p:nvCxnSpPr>
        <p:spPr>
          <a:xfrm flipH="1" flipV="1">
            <a:off x="2590800" y="3044108"/>
            <a:ext cx="673976" cy="46109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Customer PNG Transparent Images | PNG Al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1449333"/>
            <a:ext cx="381000" cy="381000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5" idx="3"/>
            <a:endCxn id="59" idx="1"/>
          </p:cNvCxnSpPr>
          <p:nvPr/>
        </p:nvCxnSpPr>
        <p:spPr>
          <a:xfrm>
            <a:off x="5295900" y="1639834"/>
            <a:ext cx="723900" cy="18507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 descr="Customer PNG Transparent Images | PNG Al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12" y="4983316"/>
            <a:ext cx="381000" cy="381000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stCxn id="22" idx="3"/>
            <a:endCxn id="57" idx="2"/>
          </p:cNvCxnSpPr>
          <p:nvPr/>
        </p:nvCxnSpPr>
        <p:spPr>
          <a:xfrm flipV="1">
            <a:off x="3343212" y="4945216"/>
            <a:ext cx="276288" cy="2286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895600" y="5791200"/>
                <a:ext cx="7467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70C0"/>
                    </a:solidFill>
                  </a:rPr>
                  <a:t>An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rgbClr val="0070C0"/>
                    </a:solidFill>
                  </a:rPr>
                  <a:t>-competitive algorithm : </a:t>
                </a:r>
                <a:r>
                  <a:rPr lang="en-US" sz="2000" dirty="0"/>
                  <a:t>At all times the online matching is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000" dirty="0"/>
                  <a:t>-competitive, and the amortized recourse so far is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791200"/>
                <a:ext cx="7467600" cy="707886"/>
              </a:xfrm>
              <a:prstGeom prst="rect">
                <a:avLst/>
              </a:prstGeom>
              <a:blipFill>
                <a:blip r:embed="rId6"/>
                <a:stretch>
                  <a:fillRect t="-4310" r="-327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07895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Background: Matching without Recourse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447800"/>
                <a:ext cx="8229600" cy="5257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Greedy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competitive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Optimal cost = (1+</a:t>
                </a:r>
                <a:r>
                  <a:rPr lang="el-GR" dirty="0"/>
                  <a:t>ε</a:t>
                </a:r>
                <a:r>
                  <a:rPr lang="en-US" dirty="0"/>
                  <a:t>) +</a:t>
                </a:r>
                <a:r>
                  <a:rPr lang="el-GR" dirty="0"/>
                  <a:t> ε</a:t>
                </a:r>
                <a:r>
                  <a:rPr lang="en-US" dirty="0"/>
                  <a:t> +</a:t>
                </a:r>
                <a:r>
                  <a:rPr lang="el-GR" dirty="0"/>
                  <a:t> ε</a:t>
                </a:r>
                <a:r>
                  <a:rPr lang="en-US" dirty="0"/>
                  <a:t> +</a:t>
                </a:r>
                <a:r>
                  <a:rPr lang="el-GR" dirty="0"/>
                  <a:t> ε</a:t>
                </a:r>
                <a:r>
                  <a:rPr lang="en-US" dirty="0"/>
                  <a:t> + .. </a:t>
                </a:r>
                <a:r>
                  <a:rPr lang="en-US" dirty="0">
                    <a:solidFill>
                      <a:srgbClr val="0070C0"/>
                    </a:solidFill>
                  </a:rPr>
                  <a:t>= 1+n</a:t>
                </a:r>
                <a:r>
                  <a:rPr lang="el-GR" dirty="0">
                    <a:solidFill>
                      <a:srgbClr val="0070C0"/>
                    </a:solidFill>
                  </a:rPr>
                  <a:t>ε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Greedy cost =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(1-</a:t>
                </a:r>
                <a:r>
                  <a:rPr lang="el-GR" dirty="0"/>
                  <a:t>ε</a:t>
                </a:r>
                <a:r>
                  <a:rPr lang="en-US" dirty="0"/>
                  <a:t>)+(2-</a:t>
                </a:r>
                <a:r>
                  <a:rPr lang="el-GR" dirty="0"/>
                  <a:t>ε</a:t>
                </a:r>
                <a:r>
                  <a:rPr lang="en-US" dirty="0"/>
                  <a:t>)+(4-</a:t>
                </a:r>
                <a:r>
                  <a:rPr lang="el-GR" dirty="0"/>
                  <a:t>ε</a:t>
                </a:r>
                <a:r>
                  <a:rPr lang="en-US" dirty="0"/>
                  <a:t>)+(8-</a:t>
                </a:r>
                <a:r>
                  <a:rPr lang="el-GR" dirty="0"/>
                  <a:t>ε</a:t>
                </a:r>
                <a:r>
                  <a:rPr lang="en-US" dirty="0"/>
                  <a:t>)+…  </a:t>
                </a:r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447800"/>
                <a:ext cx="8229600" cy="5257800"/>
              </a:xfrm>
              <a:blipFill>
                <a:blip r:embed="rId2"/>
                <a:stretch>
                  <a:fillRect l="-1481" t="-1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1981200" y="3592940"/>
            <a:ext cx="8001000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54669" y="37055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83016" y="37102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18155" y="37102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94737" y="37073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12685" y="37073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16</a:t>
            </a:r>
          </a:p>
        </p:txBody>
      </p:sp>
      <p:sp>
        <p:nvSpPr>
          <p:cNvPr id="27" name="Oval 26"/>
          <p:cNvSpPr/>
          <p:nvPr/>
        </p:nvSpPr>
        <p:spPr>
          <a:xfrm>
            <a:off x="3157659" y="351674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8" name="Oval 27"/>
          <p:cNvSpPr/>
          <p:nvPr/>
        </p:nvSpPr>
        <p:spPr>
          <a:xfrm>
            <a:off x="2329312" y="351674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9" name="Oval 28"/>
          <p:cNvSpPr/>
          <p:nvPr/>
        </p:nvSpPr>
        <p:spPr>
          <a:xfrm>
            <a:off x="4392798" y="351674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0" name="Oval 29"/>
          <p:cNvSpPr/>
          <p:nvPr/>
        </p:nvSpPr>
        <p:spPr>
          <a:xfrm>
            <a:off x="6369380" y="351674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Oval 30"/>
          <p:cNvSpPr/>
          <p:nvPr/>
        </p:nvSpPr>
        <p:spPr>
          <a:xfrm>
            <a:off x="9439042" y="351674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2" name="Rectangle 31"/>
          <p:cNvSpPr/>
          <p:nvPr/>
        </p:nvSpPr>
        <p:spPr>
          <a:xfrm>
            <a:off x="2790903" y="351674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3" name="Rectangle 32"/>
          <p:cNvSpPr/>
          <p:nvPr/>
        </p:nvSpPr>
        <p:spPr>
          <a:xfrm>
            <a:off x="3372015" y="351674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Rectangle 33"/>
          <p:cNvSpPr/>
          <p:nvPr/>
        </p:nvSpPr>
        <p:spPr>
          <a:xfrm>
            <a:off x="4588176" y="351674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5" name="Rectangle 34"/>
          <p:cNvSpPr/>
          <p:nvPr/>
        </p:nvSpPr>
        <p:spPr>
          <a:xfrm>
            <a:off x="6569377" y="351674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6" name="Rectangle 35"/>
          <p:cNvSpPr/>
          <p:nvPr/>
        </p:nvSpPr>
        <p:spPr>
          <a:xfrm>
            <a:off x="9629542" y="351674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7" name="TextBox 36"/>
          <p:cNvSpPr txBox="1"/>
          <p:nvPr/>
        </p:nvSpPr>
        <p:spPr>
          <a:xfrm>
            <a:off x="2590800" y="3048001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1+</a:t>
            </a:r>
            <a:r>
              <a:rPr lang="el-GR" dirty="0">
                <a:solidFill>
                  <a:srgbClr val="0070C0"/>
                </a:solidFill>
              </a:rPr>
              <a:t>ε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06001" y="3050857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2+</a:t>
            </a:r>
            <a:r>
              <a:rPr lang="el-GR" dirty="0">
                <a:solidFill>
                  <a:srgbClr val="0070C0"/>
                </a:solidFill>
              </a:rPr>
              <a:t>ε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22162" y="3079898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4+</a:t>
            </a:r>
            <a:r>
              <a:rPr lang="el-GR" dirty="0">
                <a:solidFill>
                  <a:srgbClr val="0070C0"/>
                </a:solidFill>
              </a:rPr>
              <a:t>ε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03363" y="3057161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8+</a:t>
            </a:r>
            <a:r>
              <a:rPr lang="el-GR" dirty="0">
                <a:solidFill>
                  <a:srgbClr val="0070C0"/>
                </a:solidFill>
              </a:rPr>
              <a:t>ε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411431" y="3066808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16+</a:t>
            </a:r>
            <a:r>
              <a:rPr lang="el-GR" dirty="0">
                <a:solidFill>
                  <a:srgbClr val="0070C0"/>
                </a:solidFill>
              </a:rPr>
              <a:t>ε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9136963" y="2078199"/>
            <a:ext cx="1188852" cy="646331"/>
            <a:chOff x="7479313" y="1610973"/>
            <a:chExt cx="1188852" cy="646331"/>
          </a:xfrm>
        </p:grpSpPr>
        <p:sp>
          <p:nvSpPr>
            <p:cNvPr id="42" name="Oval 41"/>
            <p:cNvSpPr/>
            <p:nvPr/>
          </p:nvSpPr>
          <p:spPr>
            <a:xfrm>
              <a:off x="7636285" y="1734618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36285" y="2012051"/>
              <a:ext cx="152400" cy="1524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79313" y="1610973"/>
              <a:ext cx="118885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      Servers</a:t>
              </a:r>
            </a:p>
            <a:p>
              <a:r>
                <a:rPr lang="en-US" dirty="0"/>
                <a:t>      Clients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584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Background: Matching without Recourse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447800"/>
                <a:ext cx="8229600" cy="50292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For general metric spaces</a:t>
                </a:r>
              </a:p>
              <a:p>
                <a:r>
                  <a:rPr lang="en-US" dirty="0"/>
                  <a:t>Permutation is </a:t>
                </a:r>
                <a:r>
                  <a:rPr lang="en-US" dirty="0">
                    <a:solidFill>
                      <a:srgbClr val="0070C0"/>
                    </a:solidFill>
                  </a:rPr>
                  <a:t>O(</a:t>
                </a:r>
                <a:r>
                  <a:rPr lang="en-US" i="1" dirty="0">
                    <a:solidFill>
                      <a:srgbClr val="0070C0"/>
                    </a:solidFill>
                  </a:rPr>
                  <a:t>k</a:t>
                </a:r>
                <a:r>
                  <a:rPr lang="en-US" dirty="0">
                    <a:solidFill>
                      <a:srgbClr val="0070C0"/>
                    </a:solidFill>
                  </a:rPr>
                  <a:t>)</a:t>
                </a:r>
                <a:r>
                  <a:rPr lang="en-US" dirty="0"/>
                  <a:t> optimal deterministic – </a:t>
                </a:r>
                <a:r>
                  <a:rPr lang="en-US" dirty="0" err="1"/>
                  <a:t>Kalyanasundaram</a:t>
                </a:r>
                <a:r>
                  <a:rPr lang="en-US" dirty="0"/>
                  <a:t> and </a:t>
                </a:r>
                <a:r>
                  <a:rPr lang="en-US" dirty="0" err="1"/>
                  <a:t>Pruhs</a:t>
                </a:r>
                <a:r>
                  <a:rPr lang="en-US" dirty="0"/>
                  <a:t> (1991)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O(log</a:t>
                </a:r>
                <a:r>
                  <a:rPr lang="en-US" baseline="30000" dirty="0">
                    <a:solidFill>
                      <a:srgbClr val="0070C0"/>
                    </a:solidFill>
                  </a:rPr>
                  <a:t>2</a:t>
                </a:r>
                <a:r>
                  <a:rPr lang="en-US" i="1" dirty="0">
                    <a:solidFill>
                      <a:srgbClr val="0070C0"/>
                    </a:solidFill>
                  </a:rPr>
                  <a:t>k</a:t>
                </a:r>
                <a:r>
                  <a:rPr lang="en-US" dirty="0">
                    <a:solidFill>
                      <a:srgbClr val="0070C0"/>
                    </a:solidFill>
                  </a:rPr>
                  <a:t>)</a:t>
                </a:r>
                <a:r>
                  <a:rPr lang="en-US" dirty="0"/>
                  <a:t> randomized algorithm – Bansal et al. (2007)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(log </a:t>
                </a:r>
                <a:r>
                  <a:rPr lang="en-US" i="1" dirty="0">
                    <a:solidFill>
                      <a:srgbClr val="C00000"/>
                    </a:solidFill>
                  </a:rPr>
                  <a:t>k</a:t>
                </a:r>
                <a:r>
                  <a:rPr lang="en-US" dirty="0">
                    <a:solidFill>
                      <a:srgbClr val="C00000"/>
                    </a:solidFill>
                  </a:rPr>
                  <a:t>)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randomized lower bound;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(</a:t>
                </a:r>
                <a:r>
                  <a:rPr lang="en-US" i="1" dirty="0">
                    <a:solidFill>
                      <a:srgbClr val="C00000"/>
                    </a:solidFill>
                  </a:rPr>
                  <a:t>k</a:t>
                </a:r>
                <a:r>
                  <a:rPr lang="en-US" dirty="0">
                    <a:solidFill>
                      <a:srgbClr val="C00000"/>
                    </a:solidFill>
                  </a:rPr>
                  <a:t>)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deterministic LB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line metric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O(log </a:t>
                </a:r>
                <a:r>
                  <a:rPr lang="en-US" i="1" dirty="0">
                    <a:solidFill>
                      <a:srgbClr val="0070C0"/>
                    </a:solidFill>
                  </a:rPr>
                  <a:t>k</a:t>
                </a:r>
                <a:r>
                  <a:rPr lang="en-US" dirty="0">
                    <a:solidFill>
                      <a:srgbClr val="0070C0"/>
                    </a:solidFill>
                  </a:rPr>
                  <a:t>)</a:t>
                </a:r>
                <a:r>
                  <a:rPr lang="en-US" dirty="0"/>
                  <a:t> deterministic algorithm – Raghavendra (2018)</a:t>
                </a:r>
              </a:p>
              <a:p>
                <a:r>
                  <a:rPr lang="en-US" dirty="0"/>
                  <a:t>A lower bound of </a:t>
                </a:r>
                <a:r>
                  <a:rPr lang="en-US" dirty="0">
                    <a:solidFill>
                      <a:srgbClr val="C00000"/>
                    </a:solidFill>
                  </a:rPr>
                  <a:t>9.001</a:t>
                </a:r>
                <a:r>
                  <a:rPr lang="en-US" dirty="0"/>
                  <a:t> – Fuchs et al. (2003)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(log </a:t>
                </a:r>
                <a:r>
                  <a:rPr lang="en-US" i="1" dirty="0">
                    <a:solidFill>
                      <a:srgbClr val="C00000"/>
                    </a:solidFill>
                  </a:rPr>
                  <a:t>k</a:t>
                </a:r>
                <a:r>
                  <a:rPr lang="en-US" dirty="0">
                    <a:solidFill>
                      <a:srgbClr val="C00000"/>
                    </a:solidFill>
                  </a:rPr>
                  <a:t>)</a:t>
                </a:r>
                <a:r>
                  <a:rPr lang="en-US" dirty="0"/>
                  <a:t> lower bound for all </a:t>
                </a:r>
                <a:r>
                  <a:rPr lang="en-US" i="1" dirty="0"/>
                  <a:t>local symmetric</a:t>
                </a:r>
                <a:r>
                  <a:rPr lang="en-US" dirty="0"/>
                  <a:t> algorithms – Antoniadis et al. (2017)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447800"/>
                <a:ext cx="8229600" cy="5029200"/>
              </a:xfrm>
              <a:blipFill>
                <a:blip r:embed="rId2"/>
                <a:stretch>
                  <a:fillRect l="-1333" t="-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554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Results: Matching </a:t>
            </a:r>
            <a:r>
              <a:rPr lang="en-US" sz="4000" dirty="0">
                <a:solidFill>
                  <a:srgbClr val="C00000"/>
                </a:solidFill>
              </a:rPr>
              <a:t>with Recourse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447800"/>
                <a:ext cx="8229600" cy="53340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For general metric spaces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( O(log </a:t>
                </a:r>
                <a:r>
                  <a:rPr lang="en-US" i="1" dirty="0">
                    <a:solidFill>
                      <a:srgbClr val="0070C0"/>
                    </a:solidFill>
                  </a:rPr>
                  <a:t>k</a:t>
                </a:r>
                <a:r>
                  <a:rPr lang="en-US" dirty="0">
                    <a:solidFill>
                      <a:srgbClr val="0070C0"/>
                    </a:solidFill>
                  </a:rPr>
                  <a:t>), O(log </a:t>
                </a:r>
                <a:r>
                  <a:rPr lang="en-US" i="1" dirty="0">
                    <a:solidFill>
                      <a:srgbClr val="0070C0"/>
                    </a:solidFill>
                  </a:rPr>
                  <a:t>k</a:t>
                </a:r>
                <a:r>
                  <a:rPr lang="en-US" dirty="0">
                    <a:solidFill>
                      <a:srgbClr val="0070C0"/>
                    </a:solidFill>
                  </a:rPr>
                  <a:t>)) </a:t>
                </a:r>
                <a:r>
                  <a:rPr lang="en-US" dirty="0"/>
                  <a:t> competitive deterministic algorithm when all servers are known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( O(log </a:t>
                </a:r>
                <a:r>
                  <a:rPr lang="en-US" i="1" dirty="0">
                    <a:solidFill>
                      <a:srgbClr val="0070C0"/>
                    </a:solidFill>
                  </a:rPr>
                  <a:t>k</a:t>
                </a:r>
                <a:r>
                  <a:rPr lang="en-US" dirty="0">
                    <a:solidFill>
                      <a:srgbClr val="0070C0"/>
                    </a:solidFill>
                  </a:rPr>
                  <a:t>), O(log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))</a:t>
                </a:r>
                <a:r>
                  <a:rPr lang="en-US" dirty="0"/>
                  <a:t> competitive randomized algorithm when clients and servers arrive/depart dynamically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line metric</a:t>
                </a:r>
              </a:p>
              <a:p>
                <a:r>
                  <a:rPr lang="en-US" dirty="0"/>
                  <a:t>Conjecture:</a:t>
                </a:r>
                <a:r>
                  <a:rPr lang="en-US" dirty="0">
                    <a:solidFill>
                      <a:srgbClr val="0070C0"/>
                    </a:solidFill>
                  </a:rPr>
                  <a:t> (O(1), O(1)) </a:t>
                </a:r>
                <a:r>
                  <a:rPr lang="en-US" dirty="0"/>
                  <a:t>deterministic algorithm when all servers are known. (Partial progress, happy to talk more offline)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Takeaway:</a:t>
                </a:r>
                <a:r>
                  <a:rPr lang="en-US" dirty="0"/>
                  <a:t> logarithmic recourse can give an exponential improvement in cost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447800"/>
                <a:ext cx="8229600" cy="5334000"/>
              </a:xfrm>
              <a:blipFill>
                <a:blip r:embed="rId2"/>
                <a:stretch>
                  <a:fillRect l="-1333" t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rot="20928565">
                <a:off x="5227232" y="3332456"/>
                <a:ext cx="1530291" cy="4001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= diameter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28565">
                <a:off x="5227232" y="3332456"/>
                <a:ext cx="1530291" cy="400110"/>
              </a:xfrm>
              <a:prstGeom prst="rect">
                <a:avLst/>
              </a:prstGeom>
              <a:blipFill>
                <a:blip r:embed="rId3"/>
                <a:stretch>
                  <a:fillRect t="-5217" r="-4580" b="-9565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5"/>
          <p:cNvSpPr/>
          <p:nvPr/>
        </p:nvSpPr>
        <p:spPr>
          <a:xfrm>
            <a:off x="4186353" y="2895600"/>
            <a:ext cx="1049766" cy="819644"/>
          </a:xfrm>
          <a:custGeom>
            <a:avLst/>
            <a:gdLst>
              <a:gd name="connsiteX0" fmla="*/ 1049766 w 1049766"/>
              <a:gd name="connsiteY0" fmla="*/ 819644 h 819644"/>
              <a:gd name="connsiteX1" fmla="*/ 21658 w 1049766"/>
              <a:gd name="connsiteY1" fmla="*/ 653820 h 819644"/>
              <a:gd name="connsiteX2" fmla="*/ 324879 w 1049766"/>
              <a:gd name="connsiteY2" fmla="*/ 0 h 819644"/>
              <a:gd name="connsiteX3" fmla="*/ 324879 w 1049766"/>
              <a:gd name="connsiteY3" fmla="*/ 0 h 81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9766" h="819644">
                <a:moveTo>
                  <a:pt x="1049766" y="819644"/>
                </a:moveTo>
                <a:cubicBezTo>
                  <a:pt x="596119" y="805035"/>
                  <a:pt x="142473" y="790427"/>
                  <a:pt x="21658" y="653820"/>
                </a:cubicBezTo>
                <a:cubicBezTo>
                  <a:pt x="-99157" y="517213"/>
                  <a:pt x="324879" y="0"/>
                  <a:pt x="324879" y="0"/>
                </a:cubicBezTo>
                <a:lnTo>
                  <a:pt x="324879" y="0"/>
                </a:lnTo>
              </a:path>
            </a:pathLst>
          </a:custGeom>
          <a:noFill/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0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Matching without Recourse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Permutation Algorithm: </a:t>
            </a:r>
            <a:r>
              <a:rPr lang="en-US" dirty="0" err="1"/>
              <a:t>Kalyanasundaram</a:t>
            </a:r>
            <a:r>
              <a:rPr lang="en-US" dirty="0"/>
              <a:t> and </a:t>
            </a:r>
            <a:r>
              <a:rPr lang="en-US" dirty="0" err="1"/>
              <a:t>Pruhs</a:t>
            </a:r>
            <a:r>
              <a:rPr lang="en-US" dirty="0"/>
              <a:t> (1991)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3157659" y="351674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8" name="Oval 27"/>
          <p:cNvSpPr/>
          <p:nvPr/>
        </p:nvSpPr>
        <p:spPr>
          <a:xfrm>
            <a:off x="3157659" y="30480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9" name="Oval 28"/>
          <p:cNvSpPr/>
          <p:nvPr/>
        </p:nvSpPr>
        <p:spPr>
          <a:xfrm>
            <a:off x="3157659" y="398548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0" name="Oval 29"/>
          <p:cNvSpPr/>
          <p:nvPr/>
        </p:nvSpPr>
        <p:spPr>
          <a:xfrm>
            <a:off x="3157659" y="44958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Oval 30"/>
          <p:cNvSpPr/>
          <p:nvPr/>
        </p:nvSpPr>
        <p:spPr>
          <a:xfrm>
            <a:off x="3157659" y="497663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Rectangle 33"/>
          <p:cNvSpPr/>
          <p:nvPr/>
        </p:nvSpPr>
        <p:spPr>
          <a:xfrm>
            <a:off x="5105400" y="3048000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5" name="Group 44"/>
          <p:cNvGrpSpPr/>
          <p:nvPr/>
        </p:nvGrpSpPr>
        <p:grpSpPr>
          <a:xfrm>
            <a:off x="1676400" y="6091526"/>
            <a:ext cx="1188852" cy="646331"/>
            <a:chOff x="7479313" y="1610973"/>
            <a:chExt cx="1188852" cy="646331"/>
          </a:xfrm>
        </p:grpSpPr>
        <p:sp>
          <p:nvSpPr>
            <p:cNvPr id="42" name="Oval 41"/>
            <p:cNvSpPr/>
            <p:nvPr/>
          </p:nvSpPr>
          <p:spPr>
            <a:xfrm>
              <a:off x="7636285" y="1734618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36285" y="2012051"/>
              <a:ext cx="152400" cy="1524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79313" y="1610973"/>
              <a:ext cx="118885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      Servers</a:t>
              </a:r>
            </a:p>
            <a:p>
              <a:r>
                <a:rPr lang="en-US" dirty="0"/>
                <a:t>      Clients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486400" y="2939534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  <a:r>
              <a:rPr lang="en-US" i="1" baseline="-25000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1" y="2863334"/>
            <a:ext cx="3854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Compute optimal matching for </a:t>
            </a:r>
            <a:r>
              <a:rPr lang="en-US" i="1" dirty="0"/>
              <a:t>c</a:t>
            </a:r>
            <a:r>
              <a:rPr lang="en-US" i="1" baseline="-25000" dirty="0"/>
              <a:t>1</a:t>
            </a:r>
            <a:endParaRPr lang="en-US" i="1" dirty="0"/>
          </a:p>
          <a:p>
            <a:endParaRPr lang="en-US" dirty="0"/>
          </a:p>
          <a:p>
            <a:pPr algn="ctr"/>
            <a:r>
              <a:rPr lang="en-US" i="1" dirty="0"/>
              <a:t>M</a:t>
            </a:r>
            <a:r>
              <a:rPr lang="en-US" i="1" baseline="-25000" dirty="0"/>
              <a:t>1 </a:t>
            </a:r>
            <a:r>
              <a:rPr lang="en-US" i="1" dirty="0"/>
              <a:t>= (c</a:t>
            </a:r>
            <a:r>
              <a:rPr lang="en-US" i="1" baseline="-25000" dirty="0"/>
              <a:t>1</a:t>
            </a:r>
            <a:r>
              <a:rPr lang="en-US" i="1" dirty="0"/>
              <a:t>, s</a:t>
            </a:r>
            <a:r>
              <a:rPr lang="en-US" i="1" baseline="-25000" dirty="0"/>
              <a:t>1</a:t>
            </a:r>
            <a:r>
              <a:rPr lang="en-US" i="1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0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Matching without Recourse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Permutation Algorithm: </a:t>
            </a:r>
            <a:r>
              <a:rPr lang="en-US" dirty="0" err="1"/>
              <a:t>Kalyanasundaram</a:t>
            </a:r>
            <a:r>
              <a:rPr lang="en-US" dirty="0"/>
              <a:t> and </a:t>
            </a:r>
            <a:r>
              <a:rPr lang="en-US" dirty="0" err="1"/>
              <a:t>Pruhs</a:t>
            </a:r>
            <a:r>
              <a:rPr lang="en-US" dirty="0"/>
              <a:t> (1991)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3157659" y="351674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8" name="Oval 27"/>
          <p:cNvSpPr/>
          <p:nvPr/>
        </p:nvSpPr>
        <p:spPr>
          <a:xfrm>
            <a:off x="3157659" y="30480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9" name="Oval 28"/>
          <p:cNvSpPr/>
          <p:nvPr/>
        </p:nvSpPr>
        <p:spPr>
          <a:xfrm>
            <a:off x="3157659" y="398548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0" name="Oval 29"/>
          <p:cNvSpPr/>
          <p:nvPr/>
        </p:nvSpPr>
        <p:spPr>
          <a:xfrm>
            <a:off x="3157659" y="44958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Oval 30"/>
          <p:cNvSpPr/>
          <p:nvPr/>
        </p:nvSpPr>
        <p:spPr>
          <a:xfrm>
            <a:off x="3157659" y="497663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Rectangle 33"/>
          <p:cNvSpPr/>
          <p:nvPr/>
        </p:nvSpPr>
        <p:spPr>
          <a:xfrm>
            <a:off x="5105400" y="3048000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5" name="Group 44"/>
          <p:cNvGrpSpPr/>
          <p:nvPr/>
        </p:nvGrpSpPr>
        <p:grpSpPr>
          <a:xfrm>
            <a:off x="1676400" y="6091526"/>
            <a:ext cx="1188852" cy="646331"/>
            <a:chOff x="7479313" y="1610973"/>
            <a:chExt cx="1188852" cy="646331"/>
          </a:xfrm>
        </p:grpSpPr>
        <p:sp>
          <p:nvSpPr>
            <p:cNvPr id="42" name="Oval 41"/>
            <p:cNvSpPr/>
            <p:nvPr/>
          </p:nvSpPr>
          <p:spPr>
            <a:xfrm>
              <a:off x="7636285" y="1734618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36285" y="2012051"/>
              <a:ext cx="152400" cy="1524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79313" y="1610973"/>
              <a:ext cx="118885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      Servers</a:t>
              </a:r>
            </a:p>
            <a:p>
              <a:r>
                <a:rPr lang="en-US" dirty="0"/>
                <a:t>      Clients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486400" y="2939534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  <a:r>
              <a:rPr lang="en-US" i="1" baseline="-25000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1" y="2863334"/>
            <a:ext cx="38547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Compute optimal matching for </a:t>
            </a:r>
            <a:r>
              <a:rPr lang="en-US" i="1" dirty="0"/>
              <a:t>c</a:t>
            </a:r>
            <a:r>
              <a:rPr lang="en-US" i="1" baseline="-25000" dirty="0"/>
              <a:t>1</a:t>
            </a:r>
            <a:endParaRPr lang="en-US" i="1" dirty="0"/>
          </a:p>
          <a:p>
            <a:endParaRPr lang="en-US" dirty="0"/>
          </a:p>
          <a:p>
            <a:pPr algn="ctr"/>
            <a:r>
              <a:rPr lang="en-US" i="1" dirty="0"/>
              <a:t>M</a:t>
            </a:r>
            <a:r>
              <a:rPr lang="en-US" i="1" baseline="-25000" dirty="0"/>
              <a:t>1 </a:t>
            </a:r>
            <a:r>
              <a:rPr lang="en-US" i="1" dirty="0"/>
              <a:t>= (c</a:t>
            </a:r>
            <a:r>
              <a:rPr lang="en-US" i="1" baseline="-25000" dirty="0"/>
              <a:t>1</a:t>
            </a:r>
            <a:r>
              <a:rPr lang="en-US" i="1" dirty="0"/>
              <a:t>, s</a:t>
            </a:r>
            <a:r>
              <a:rPr lang="en-US" i="1" baseline="-25000" dirty="0"/>
              <a:t>1</a:t>
            </a:r>
            <a:r>
              <a:rPr lang="en-US" i="1" dirty="0"/>
              <a:t>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Match </a:t>
            </a:r>
            <a:r>
              <a:rPr lang="en-US" i="1" dirty="0"/>
              <a:t>c</a:t>
            </a:r>
            <a:r>
              <a:rPr lang="en-US" i="1" baseline="-25000" dirty="0"/>
              <a:t>1</a:t>
            </a:r>
            <a:r>
              <a:rPr lang="en-US" dirty="0"/>
              <a:t> to </a:t>
            </a:r>
            <a:r>
              <a:rPr lang="en-US" i="1" dirty="0"/>
              <a:t>s</a:t>
            </a:r>
            <a:r>
              <a:rPr lang="en-US" i="1" baseline="-25000" dirty="0"/>
              <a:t>1</a:t>
            </a:r>
            <a:r>
              <a:rPr lang="en-US" dirty="0"/>
              <a:t>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44263" y="3877014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i="1" baseline="-25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672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Matching without Recourse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Permutation Algorithm: </a:t>
            </a:r>
            <a:r>
              <a:rPr lang="en-US" dirty="0" err="1"/>
              <a:t>Kalyanasundaram</a:t>
            </a:r>
            <a:r>
              <a:rPr lang="en-US" dirty="0"/>
              <a:t> and </a:t>
            </a:r>
            <a:r>
              <a:rPr lang="en-US" dirty="0" err="1"/>
              <a:t>Pruhs</a:t>
            </a:r>
            <a:r>
              <a:rPr lang="en-US" dirty="0"/>
              <a:t> (1991)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3157659" y="351674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8" name="Oval 27"/>
          <p:cNvSpPr/>
          <p:nvPr/>
        </p:nvSpPr>
        <p:spPr>
          <a:xfrm>
            <a:off x="3157659" y="30480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9" name="Oval 28"/>
          <p:cNvSpPr/>
          <p:nvPr/>
        </p:nvSpPr>
        <p:spPr>
          <a:xfrm>
            <a:off x="3157659" y="398548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0" name="Oval 29"/>
          <p:cNvSpPr/>
          <p:nvPr/>
        </p:nvSpPr>
        <p:spPr>
          <a:xfrm>
            <a:off x="3157659" y="44958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Oval 30"/>
          <p:cNvSpPr/>
          <p:nvPr/>
        </p:nvSpPr>
        <p:spPr>
          <a:xfrm>
            <a:off x="3157659" y="497663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Rectangle 33"/>
          <p:cNvSpPr/>
          <p:nvPr/>
        </p:nvSpPr>
        <p:spPr>
          <a:xfrm>
            <a:off x="5105400" y="30480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5" name="Group 44"/>
          <p:cNvGrpSpPr/>
          <p:nvPr/>
        </p:nvGrpSpPr>
        <p:grpSpPr>
          <a:xfrm>
            <a:off x="1676400" y="6091526"/>
            <a:ext cx="1188852" cy="646331"/>
            <a:chOff x="7479313" y="1610973"/>
            <a:chExt cx="1188852" cy="646331"/>
          </a:xfrm>
        </p:grpSpPr>
        <p:sp>
          <p:nvSpPr>
            <p:cNvPr id="42" name="Oval 41"/>
            <p:cNvSpPr/>
            <p:nvPr/>
          </p:nvSpPr>
          <p:spPr>
            <a:xfrm>
              <a:off x="7636285" y="1734618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36285" y="2012051"/>
              <a:ext cx="152400" cy="1524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79313" y="1610973"/>
              <a:ext cx="118885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      Servers</a:t>
              </a:r>
            </a:p>
            <a:p>
              <a:r>
                <a:rPr lang="en-US" dirty="0"/>
                <a:t>      Clients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486400" y="2939534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  <a:r>
              <a:rPr lang="en-US" i="1" baseline="-25000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1" y="2863334"/>
            <a:ext cx="3854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Compute optimal matching for </a:t>
            </a:r>
            <a:r>
              <a:rPr lang="en-US" i="1" dirty="0"/>
              <a:t>c</a:t>
            </a:r>
            <a:r>
              <a:rPr lang="en-US" i="1" baseline="-25000" dirty="0"/>
              <a:t>1,</a:t>
            </a:r>
            <a:r>
              <a:rPr lang="en-US" i="1" dirty="0"/>
              <a:t> c</a:t>
            </a:r>
            <a:r>
              <a:rPr lang="en-US" i="1" baseline="-25000" dirty="0"/>
              <a:t>2</a:t>
            </a:r>
            <a:endParaRPr lang="en-US" i="1" dirty="0"/>
          </a:p>
          <a:p>
            <a:endParaRPr lang="en-US" dirty="0"/>
          </a:p>
          <a:p>
            <a:pPr algn="ctr"/>
            <a:r>
              <a:rPr lang="en-US" i="1" dirty="0"/>
              <a:t>say: M</a:t>
            </a:r>
            <a:r>
              <a:rPr lang="en-US" i="1" baseline="-25000" dirty="0"/>
              <a:t>2 </a:t>
            </a:r>
            <a:r>
              <a:rPr lang="en-US" i="1" dirty="0"/>
              <a:t>= ( (c</a:t>
            </a:r>
            <a:r>
              <a:rPr lang="en-US" i="1" baseline="-25000" dirty="0"/>
              <a:t>1</a:t>
            </a:r>
            <a:r>
              <a:rPr lang="en-US" i="1" dirty="0"/>
              <a:t>, s</a:t>
            </a:r>
            <a:r>
              <a:rPr lang="en-US" i="1" baseline="-25000" dirty="0"/>
              <a:t>2</a:t>
            </a:r>
            <a:r>
              <a:rPr lang="en-US" i="1" dirty="0"/>
              <a:t>), (c</a:t>
            </a:r>
            <a:r>
              <a:rPr lang="en-US" i="1" baseline="-25000" dirty="0"/>
              <a:t>2</a:t>
            </a:r>
            <a:r>
              <a:rPr lang="en-US" i="1" dirty="0"/>
              <a:t>, s</a:t>
            </a:r>
            <a:r>
              <a:rPr lang="en-US" i="1" baseline="-25000" dirty="0"/>
              <a:t>1</a:t>
            </a:r>
            <a:r>
              <a:rPr lang="en-US" i="1" dirty="0"/>
              <a:t>)) 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7" name="Straight Connector 6"/>
          <p:cNvCxnSpPr>
            <a:stCxn id="29" idx="6"/>
            <a:endCxn id="34" idx="1"/>
          </p:cNvCxnSpPr>
          <p:nvPr/>
        </p:nvCxnSpPr>
        <p:spPr>
          <a:xfrm flipV="1">
            <a:off x="3310060" y="3124200"/>
            <a:ext cx="1795341" cy="9374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105400" y="3516740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" name="TextBox 19"/>
          <p:cNvSpPr txBox="1"/>
          <p:nvPr/>
        </p:nvSpPr>
        <p:spPr>
          <a:xfrm>
            <a:off x="5486400" y="3364468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  <a:r>
              <a:rPr lang="en-US" i="1" baseline="-25000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44263" y="3877014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i="1" baseline="-25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3184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Example (from Google and Bing)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409" y="1814286"/>
            <a:ext cx="4007576" cy="3982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954" y="1760515"/>
            <a:ext cx="4158342" cy="40394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82427" y="5907316"/>
            <a:ext cx="9565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general, no geometric structure needed. Purely combinatorial set system</a:t>
            </a:r>
          </a:p>
        </p:txBody>
      </p:sp>
      <p:pic>
        <p:nvPicPr>
          <p:cNvPr id="8" name="Picture 2" descr="Image result for set cover">
            <a:extLst>
              <a:ext uri="{FF2B5EF4-FFF2-40B4-BE49-F238E27FC236}">
                <a16:creationId xmlns:a16="http://schemas.microsoft.com/office/drawing/2014/main" id="{BC8EF5CD-3BBE-4AAC-95A4-CE0F888D9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07" y="1856712"/>
            <a:ext cx="3884579" cy="388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set cover">
            <a:extLst>
              <a:ext uri="{FF2B5EF4-FFF2-40B4-BE49-F238E27FC236}">
                <a16:creationId xmlns:a16="http://schemas.microsoft.com/office/drawing/2014/main" id="{384C356E-023B-4C6E-98F2-E8B2CE0CA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954" y="1760514"/>
            <a:ext cx="4514850" cy="398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75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Matching without Recourse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Permutation Algorithm: </a:t>
            </a:r>
            <a:r>
              <a:rPr lang="en-US" dirty="0" err="1"/>
              <a:t>Kalyanasundaram</a:t>
            </a:r>
            <a:r>
              <a:rPr lang="en-US" dirty="0"/>
              <a:t> and </a:t>
            </a:r>
            <a:r>
              <a:rPr lang="en-US" dirty="0" err="1"/>
              <a:t>Pruhs</a:t>
            </a:r>
            <a:r>
              <a:rPr lang="en-US" dirty="0"/>
              <a:t> (1991)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3157659" y="351674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8" name="Oval 27"/>
          <p:cNvSpPr/>
          <p:nvPr/>
        </p:nvSpPr>
        <p:spPr>
          <a:xfrm>
            <a:off x="3157659" y="3048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9" name="Oval 28"/>
          <p:cNvSpPr/>
          <p:nvPr/>
        </p:nvSpPr>
        <p:spPr>
          <a:xfrm>
            <a:off x="3157659" y="398548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0" name="Oval 29"/>
          <p:cNvSpPr/>
          <p:nvPr/>
        </p:nvSpPr>
        <p:spPr>
          <a:xfrm>
            <a:off x="3157659" y="44958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Oval 30"/>
          <p:cNvSpPr/>
          <p:nvPr/>
        </p:nvSpPr>
        <p:spPr>
          <a:xfrm>
            <a:off x="3157659" y="497663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Rectangle 33"/>
          <p:cNvSpPr/>
          <p:nvPr/>
        </p:nvSpPr>
        <p:spPr>
          <a:xfrm>
            <a:off x="5105400" y="30480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5" name="Group 44"/>
          <p:cNvGrpSpPr/>
          <p:nvPr/>
        </p:nvGrpSpPr>
        <p:grpSpPr>
          <a:xfrm>
            <a:off x="1676400" y="6091526"/>
            <a:ext cx="1188852" cy="646331"/>
            <a:chOff x="7479313" y="1610973"/>
            <a:chExt cx="1188852" cy="646331"/>
          </a:xfrm>
        </p:grpSpPr>
        <p:sp>
          <p:nvSpPr>
            <p:cNvPr id="42" name="Oval 41"/>
            <p:cNvSpPr/>
            <p:nvPr/>
          </p:nvSpPr>
          <p:spPr>
            <a:xfrm>
              <a:off x="7636285" y="1734618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36285" y="2012051"/>
              <a:ext cx="152400" cy="1524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79313" y="1610973"/>
              <a:ext cx="118885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      Servers</a:t>
              </a:r>
            </a:p>
            <a:p>
              <a:r>
                <a:rPr lang="en-US" dirty="0"/>
                <a:t>      Clients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486400" y="2939534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  <a:r>
              <a:rPr lang="en-US" i="1" baseline="-25000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1" y="2863334"/>
            <a:ext cx="3854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Compute optimal matching for </a:t>
            </a:r>
            <a:r>
              <a:rPr lang="en-US" i="1" dirty="0"/>
              <a:t>c</a:t>
            </a:r>
            <a:r>
              <a:rPr lang="en-US" i="1" baseline="-25000" dirty="0"/>
              <a:t>1</a:t>
            </a:r>
            <a:endParaRPr lang="en-US" i="1" dirty="0"/>
          </a:p>
          <a:p>
            <a:endParaRPr lang="en-US" dirty="0"/>
          </a:p>
          <a:p>
            <a:pPr algn="ctr"/>
            <a:r>
              <a:rPr lang="en-US" i="1" dirty="0"/>
              <a:t>say: M</a:t>
            </a:r>
            <a:r>
              <a:rPr lang="en-US" i="1" baseline="-25000" dirty="0"/>
              <a:t>2 </a:t>
            </a:r>
            <a:r>
              <a:rPr lang="en-US" i="1" dirty="0"/>
              <a:t>= ( (c</a:t>
            </a:r>
            <a:r>
              <a:rPr lang="en-US" i="1" baseline="-25000" dirty="0"/>
              <a:t>1</a:t>
            </a:r>
            <a:r>
              <a:rPr lang="en-US" i="1" dirty="0"/>
              <a:t>, s</a:t>
            </a:r>
            <a:r>
              <a:rPr lang="en-US" i="1" baseline="-25000" dirty="0"/>
              <a:t>2</a:t>
            </a:r>
            <a:r>
              <a:rPr lang="en-US" i="1" dirty="0"/>
              <a:t>), (c</a:t>
            </a:r>
            <a:r>
              <a:rPr lang="en-US" i="1" baseline="-25000" dirty="0"/>
              <a:t>2</a:t>
            </a:r>
            <a:r>
              <a:rPr lang="en-US" i="1" dirty="0"/>
              <a:t>, s</a:t>
            </a:r>
            <a:r>
              <a:rPr lang="en-US" i="1" baseline="-25000" dirty="0"/>
              <a:t>1</a:t>
            </a:r>
            <a:r>
              <a:rPr lang="en-US" i="1" dirty="0"/>
              <a:t>)) 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7" name="Straight Connector 6"/>
          <p:cNvCxnSpPr>
            <a:stCxn id="29" idx="6"/>
            <a:endCxn id="34" idx="1"/>
          </p:cNvCxnSpPr>
          <p:nvPr/>
        </p:nvCxnSpPr>
        <p:spPr>
          <a:xfrm flipV="1">
            <a:off x="3310060" y="3124200"/>
            <a:ext cx="1795341" cy="9374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105400" y="3516740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" name="TextBox 19"/>
          <p:cNvSpPr txBox="1"/>
          <p:nvPr/>
        </p:nvSpPr>
        <p:spPr>
          <a:xfrm>
            <a:off x="5486400" y="3364468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  <a:r>
              <a:rPr lang="en-US" i="1" baseline="-25000" dirty="0"/>
              <a:t>2</a:t>
            </a:r>
          </a:p>
        </p:txBody>
      </p:sp>
      <p:cxnSp>
        <p:nvCxnSpPr>
          <p:cNvPr id="21" name="Straight Connector 20"/>
          <p:cNvCxnSpPr>
            <a:endCxn id="19" idx="1"/>
          </p:cNvCxnSpPr>
          <p:nvPr/>
        </p:nvCxnSpPr>
        <p:spPr>
          <a:xfrm flipV="1">
            <a:off x="3310060" y="3592940"/>
            <a:ext cx="1795341" cy="46874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8" idx="6"/>
            <a:endCxn id="34" idx="1"/>
          </p:cNvCxnSpPr>
          <p:nvPr/>
        </p:nvCxnSpPr>
        <p:spPr>
          <a:xfrm>
            <a:off x="3310060" y="3124200"/>
            <a:ext cx="1795341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644263" y="3877014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i="1" baseline="-25000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44263" y="2939534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i="1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177557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Matching without Recourse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Permutation Algorithm: </a:t>
            </a:r>
            <a:r>
              <a:rPr lang="en-US" dirty="0" err="1"/>
              <a:t>Kalyanasundaram</a:t>
            </a:r>
            <a:r>
              <a:rPr lang="en-US" dirty="0"/>
              <a:t> and </a:t>
            </a:r>
            <a:r>
              <a:rPr lang="en-US" dirty="0" err="1"/>
              <a:t>Pruhs</a:t>
            </a:r>
            <a:r>
              <a:rPr lang="en-US" dirty="0"/>
              <a:t> (1991)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3157659" y="351674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8" name="Oval 27"/>
          <p:cNvSpPr/>
          <p:nvPr/>
        </p:nvSpPr>
        <p:spPr>
          <a:xfrm>
            <a:off x="3157659" y="3048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9" name="Oval 28"/>
          <p:cNvSpPr/>
          <p:nvPr/>
        </p:nvSpPr>
        <p:spPr>
          <a:xfrm>
            <a:off x="3157659" y="398548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0" name="Oval 29"/>
          <p:cNvSpPr/>
          <p:nvPr/>
        </p:nvSpPr>
        <p:spPr>
          <a:xfrm>
            <a:off x="3157659" y="44958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Oval 30"/>
          <p:cNvSpPr/>
          <p:nvPr/>
        </p:nvSpPr>
        <p:spPr>
          <a:xfrm>
            <a:off x="3157659" y="497663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Rectangle 33"/>
          <p:cNvSpPr/>
          <p:nvPr/>
        </p:nvSpPr>
        <p:spPr>
          <a:xfrm>
            <a:off x="5105400" y="30480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5" name="Group 44"/>
          <p:cNvGrpSpPr/>
          <p:nvPr/>
        </p:nvGrpSpPr>
        <p:grpSpPr>
          <a:xfrm>
            <a:off x="1676400" y="6091526"/>
            <a:ext cx="1188852" cy="646331"/>
            <a:chOff x="7479313" y="1610973"/>
            <a:chExt cx="1188852" cy="646331"/>
          </a:xfrm>
        </p:grpSpPr>
        <p:sp>
          <p:nvSpPr>
            <p:cNvPr id="42" name="Oval 41"/>
            <p:cNvSpPr/>
            <p:nvPr/>
          </p:nvSpPr>
          <p:spPr>
            <a:xfrm>
              <a:off x="7636285" y="1734618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36285" y="2012051"/>
              <a:ext cx="152400" cy="1524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79313" y="1610973"/>
              <a:ext cx="118885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      Servers</a:t>
              </a:r>
            </a:p>
            <a:p>
              <a:r>
                <a:rPr lang="en-US" dirty="0"/>
                <a:t>      Clients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486400" y="2939534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  <a:r>
              <a:rPr lang="en-US" i="1" baseline="-25000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1" y="2863334"/>
            <a:ext cx="38547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Compute optimal matching for </a:t>
            </a:r>
            <a:r>
              <a:rPr lang="en-US" i="1" dirty="0"/>
              <a:t>c</a:t>
            </a:r>
            <a:r>
              <a:rPr lang="en-US" i="1" baseline="-25000" dirty="0"/>
              <a:t>1</a:t>
            </a:r>
            <a:endParaRPr lang="en-US" i="1" dirty="0"/>
          </a:p>
          <a:p>
            <a:endParaRPr lang="en-US" dirty="0"/>
          </a:p>
          <a:p>
            <a:pPr algn="ctr"/>
            <a:r>
              <a:rPr lang="en-US" i="1" dirty="0"/>
              <a:t>say: M</a:t>
            </a:r>
            <a:r>
              <a:rPr lang="en-US" i="1" baseline="-25000" dirty="0"/>
              <a:t>2 </a:t>
            </a:r>
            <a:r>
              <a:rPr lang="en-US" i="1" dirty="0"/>
              <a:t>= ( (c</a:t>
            </a:r>
            <a:r>
              <a:rPr lang="en-US" i="1" baseline="-25000" dirty="0"/>
              <a:t>1</a:t>
            </a:r>
            <a:r>
              <a:rPr lang="en-US" i="1" dirty="0"/>
              <a:t>, s</a:t>
            </a:r>
            <a:r>
              <a:rPr lang="en-US" i="1" baseline="-25000" dirty="0"/>
              <a:t>2</a:t>
            </a:r>
            <a:r>
              <a:rPr lang="en-US" i="1" dirty="0"/>
              <a:t>), (c</a:t>
            </a:r>
            <a:r>
              <a:rPr lang="en-US" i="1" baseline="-25000" dirty="0"/>
              <a:t>2</a:t>
            </a:r>
            <a:r>
              <a:rPr lang="en-US" i="1" dirty="0"/>
              <a:t>, s</a:t>
            </a:r>
            <a:r>
              <a:rPr lang="en-US" i="1" baseline="-25000" dirty="0"/>
              <a:t>1</a:t>
            </a:r>
            <a:r>
              <a:rPr lang="en-US" i="1" dirty="0"/>
              <a:t>)) )</a:t>
            </a:r>
          </a:p>
          <a:p>
            <a:pPr algn="ctr"/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Match c</a:t>
            </a:r>
            <a:r>
              <a:rPr lang="en-US" i="1" baseline="-25000" dirty="0"/>
              <a:t>2</a:t>
            </a:r>
            <a:r>
              <a:rPr lang="en-US" i="1" dirty="0"/>
              <a:t> to s</a:t>
            </a:r>
            <a:r>
              <a:rPr lang="en-US" i="1" baseline="-25000" dirty="0"/>
              <a:t>2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7" name="Straight Connector 6"/>
          <p:cNvCxnSpPr>
            <a:stCxn id="29" idx="6"/>
            <a:endCxn id="34" idx="1"/>
          </p:cNvCxnSpPr>
          <p:nvPr/>
        </p:nvCxnSpPr>
        <p:spPr>
          <a:xfrm flipV="1">
            <a:off x="3310060" y="3124200"/>
            <a:ext cx="1795341" cy="9374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105400" y="3516740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" name="TextBox 19"/>
          <p:cNvSpPr txBox="1"/>
          <p:nvPr/>
        </p:nvSpPr>
        <p:spPr>
          <a:xfrm>
            <a:off x="5486400" y="3364468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  <a:r>
              <a:rPr lang="en-US" i="1" baseline="-25000" dirty="0"/>
              <a:t>2</a:t>
            </a:r>
          </a:p>
        </p:txBody>
      </p:sp>
      <p:cxnSp>
        <p:nvCxnSpPr>
          <p:cNvPr id="21" name="Straight Connector 20"/>
          <p:cNvCxnSpPr>
            <a:endCxn id="19" idx="1"/>
          </p:cNvCxnSpPr>
          <p:nvPr/>
        </p:nvCxnSpPr>
        <p:spPr>
          <a:xfrm>
            <a:off x="3310060" y="3124200"/>
            <a:ext cx="1795341" cy="46874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644263" y="3877014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i="1" baseline="-25000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44263" y="2939534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i="1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97153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Matching without Recourse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457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Permutation Algorithm: </a:t>
            </a:r>
            <a:r>
              <a:rPr lang="en-US" dirty="0" err="1"/>
              <a:t>Kalyanasundaram</a:t>
            </a:r>
            <a:r>
              <a:rPr lang="en-US" dirty="0"/>
              <a:t> and </a:t>
            </a:r>
            <a:r>
              <a:rPr lang="en-US" dirty="0" err="1"/>
              <a:t>Pruhs</a:t>
            </a:r>
            <a:r>
              <a:rPr lang="en-US" dirty="0"/>
              <a:t> (1991)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3157659" y="351674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8" name="Oval 27"/>
          <p:cNvSpPr/>
          <p:nvPr/>
        </p:nvSpPr>
        <p:spPr>
          <a:xfrm>
            <a:off x="3157659" y="30480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9" name="Oval 28"/>
          <p:cNvSpPr/>
          <p:nvPr/>
        </p:nvSpPr>
        <p:spPr>
          <a:xfrm>
            <a:off x="3157659" y="398548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0" name="Oval 29"/>
          <p:cNvSpPr/>
          <p:nvPr/>
        </p:nvSpPr>
        <p:spPr>
          <a:xfrm>
            <a:off x="3157659" y="44958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Oval 30"/>
          <p:cNvSpPr/>
          <p:nvPr/>
        </p:nvSpPr>
        <p:spPr>
          <a:xfrm>
            <a:off x="3157659" y="4976634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3" name="Rectangle 32"/>
          <p:cNvSpPr/>
          <p:nvPr/>
        </p:nvSpPr>
        <p:spPr>
          <a:xfrm>
            <a:off x="5105400" y="351674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Rectangle 33"/>
          <p:cNvSpPr/>
          <p:nvPr/>
        </p:nvSpPr>
        <p:spPr>
          <a:xfrm>
            <a:off x="5105400" y="30480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5" name="Rectangle 34"/>
          <p:cNvSpPr/>
          <p:nvPr/>
        </p:nvSpPr>
        <p:spPr>
          <a:xfrm>
            <a:off x="5105400" y="4000500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5" name="Group 44"/>
          <p:cNvGrpSpPr/>
          <p:nvPr/>
        </p:nvGrpSpPr>
        <p:grpSpPr>
          <a:xfrm>
            <a:off x="1676400" y="6091526"/>
            <a:ext cx="1188852" cy="646331"/>
            <a:chOff x="7479313" y="1610973"/>
            <a:chExt cx="1188852" cy="646331"/>
          </a:xfrm>
        </p:grpSpPr>
        <p:sp>
          <p:nvSpPr>
            <p:cNvPr id="42" name="Oval 41"/>
            <p:cNvSpPr/>
            <p:nvPr/>
          </p:nvSpPr>
          <p:spPr>
            <a:xfrm>
              <a:off x="7636285" y="1734618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36285" y="2012051"/>
              <a:ext cx="152400" cy="1524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79313" y="1610973"/>
              <a:ext cx="118885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      Servers</a:t>
              </a:r>
            </a:p>
            <a:p>
              <a:r>
                <a:rPr lang="en-US" dirty="0"/>
                <a:t>      Clients</a:t>
              </a:r>
            </a:p>
          </p:txBody>
        </p:sp>
      </p:grpSp>
      <p:cxnSp>
        <p:nvCxnSpPr>
          <p:cNvPr id="18" name="Straight Connector 17"/>
          <p:cNvCxnSpPr>
            <a:stCxn id="31" idx="6"/>
            <a:endCxn id="33" idx="1"/>
          </p:cNvCxnSpPr>
          <p:nvPr/>
        </p:nvCxnSpPr>
        <p:spPr>
          <a:xfrm flipV="1">
            <a:off x="3310060" y="3592940"/>
            <a:ext cx="1795341" cy="1459894"/>
          </a:xfrm>
          <a:prstGeom prst="line">
            <a:avLst/>
          </a:prstGeom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8" idx="6"/>
            <a:endCxn id="35" idx="1"/>
          </p:cNvCxnSpPr>
          <p:nvPr/>
        </p:nvCxnSpPr>
        <p:spPr>
          <a:xfrm>
            <a:off x="3310060" y="3124200"/>
            <a:ext cx="1795341" cy="952500"/>
          </a:xfrm>
          <a:prstGeom prst="line">
            <a:avLst/>
          </a:prstGeom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9" idx="6"/>
            <a:endCxn id="34" idx="1"/>
          </p:cNvCxnSpPr>
          <p:nvPr/>
        </p:nvCxnSpPr>
        <p:spPr>
          <a:xfrm flipV="1">
            <a:off x="3310060" y="3124200"/>
            <a:ext cx="1795341" cy="937480"/>
          </a:xfrm>
          <a:prstGeom prst="line">
            <a:avLst/>
          </a:prstGeom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8" idx="6"/>
            <a:endCxn id="34" idx="1"/>
          </p:cNvCxnSpPr>
          <p:nvPr/>
        </p:nvCxnSpPr>
        <p:spPr>
          <a:xfrm>
            <a:off x="3310060" y="3124200"/>
            <a:ext cx="1795341" cy="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9" idx="6"/>
            <a:endCxn id="33" idx="1"/>
          </p:cNvCxnSpPr>
          <p:nvPr/>
        </p:nvCxnSpPr>
        <p:spPr>
          <a:xfrm flipV="1">
            <a:off x="3310060" y="3592940"/>
            <a:ext cx="1795341" cy="46874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1" idx="6"/>
            <a:endCxn id="35" idx="1"/>
          </p:cNvCxnSpPr>
          <p:nvPr/>
        </p:nvCxnSpPr>
        <p:spPr>
          <a:xfrm flipV="1">
            <a:off x="3310060" y="4076700"/>
            <a:ext cx="1795341" cy="976134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381815" y="387701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  <a:r>
              <a:rPr lang="en-US" i="1" baseline="-25000" dirty="0"/>
              <a:t>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29848" y="486816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s</a:t>
            </a:r>
            <a:r>
              <a:rPr lang="en-US" i="1" baseline="-25000" dirty="0" err="1"/>
              <a:t>m</a:t>
            </a:r>
            <a:endParaRPr lang="en-US" i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867401" y="2690081"/>
                <a:ext cx="4419600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Lemma</a:t>
                </a:r>
                <a:r>
                  <a:rPr lang="en-US" b="1" dirty="0"/>
                  <a:t>: </a:t>
                </a:r>
                <a:r>
                  <a:rPr lang="en-US" dirty="0"/>
                  <a:t>Cost of new edge (</a:t>
                </a:r>
                <a:r>
                  <a:rPr lang="en-US" i="1" dirty="0"/>
                  <a:t>c</a:t>
                </a:r>
                <a:r>
                  <a:rPr lang="en-US" i="1" baseline="-25000" dirty="0"/>
                  <a:t>m </a:t>
                </a:r>
                <a:r>
                  <a:rPr lang="en-US" i="1" dirty="0"/>
                  <a:t>,</a:t>
                </a:r>
                <a:r>
                  <a:rPr lang="en-US" i="1" dirty="0" err="1"/>
                  <a:t>s</a:t>
                </a:r>
                <a:r>
                  <a:rPr lang="en-US" i="1" baseline="-25000" dirty="0" err="1"/>
                  <a:t>m</a:t>
                </a:r>
                <a:r>
                  <a:rPr lang="en-US" dirty="0"/>
                  <a:t>) is at most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Proof: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= optimal offline with m-1 clients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= optimal offline with m clients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     </a:t>
                </a:r>
                <a:r>
                  <a:rPr lang="en-US" dirty="0" err="1"/>
                  <a:t>dist</a:t>
                </a:r>
                <a:r>
                  <a:rPr lang="en-US" dirty="0"/>
                  <a:t>(</a:t>
                </a:r>
                <a:r>
                  <a:rPr lang="en-US" i="1" dirty="0"/>
                  <a:t>c</a:t>
                </a:r>
                <a:r>
                  <a:rPr lang="en-US" i="1" baseline="-25000" dirty="0"/>
                  <a:t>m</a:t>
                </a:r>
                <a:r>
                  <a:rPr lang="en-US" i="1" dirty="0"/>
                  <a:t>, </a:t>
                </a:r>
                <a:r>
                  <a:rPr lang="en-US" i="1" dirty="0" err="1"/>
                  <a:t>s</a:t>
                </a:r>
                <a:r>
                  <a:rPr lang="en-US" i="1" baseline="-25000" dirty="0" err="1"/>
                  <a:t>m</a:t>
                </a:r>
                <a:r>
                  <a:rPr lang="en-US" dirty="0"/>
                  <a:t>) 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augmenting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𝑐𝑜𝑠𝑡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𝑐𝑜𝑠𝑡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𝑐𝑜𝑠𝑡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1" y="2690081"/>
                <a:ext cx="4419600" cy="3693319"/>
              </a:xfrm>
              <a:prstGeom prst="rect">
                <a:avLst/>
              </a:prstGeom>
              <a:blipFill>
                <a:blip r:embed="rId2"/>
                <a:stretch>
                  <a:fillRect l="-1241" t="-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009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1: (O(log </a:t>
            </a:r>
            <a:r>
              <a:rPr lang="en-US" i="1" dirty="0"/>
              <a:t>n</a:t>
            </a:r>
            <a:r>
              <a:rPr lang="en-US" dirty="0"/>
              <a:t>), O(log </a:t>
            </a:r>
            <a:r>
              <a:rPr lang="en-US" i="1" dirty="0"/>
              <a:t>n</a:t>
            </a:r>
            <a:r>
              <a:rPr lang="en-US" dirty="0"/>
              <a:t>)) competitive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447800"/>
                <a:ext cx="8229600" cy="849741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Recall:</a:t>
                </a:r>
                <a:r>
                  <a:rPr lang="en-US" dirty="0"/>
                  <a:t> For Permutation, cost(</a:t>
                </a:r>
                <a:r>
                  <a:rPr lang="en-US" i="1" dirty="0"/>
                  <a:t>c</a:t>
                </a:r>
                <a:r>
                  <a:rPr lang="en-US" i="1" baseline="-25000" dirty="0"/>
                  <a:t>m </a:t>
                </a:r>
                <a:r>
                  <a:rPr lang="en-US" i="1" dirty="0"/>
                  <a:t>,</a:t>
                </a:r>
                <a:r>
                  <a:rPr lang="en-US" i="1" dirty="0" err="1"/>
                  <a:t>s</a:t>
                </a:r>
                <a:r>
                  <a:rPr lang="en-US" i="1" baseline="-25000" dirty="0" err="1"/>
                  <a:t>m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is also true in a batch setting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447800"/>
                <a:ext cx="8229600" cy="849741"/>
              </a:xfrm>
              <a:blipFill>
                <a:blip r:embed="rId2"/>
                <a:stretch>
                  <a:fillRect l="-1333" t="-18705" b="-1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>
          <a:xfrm>
            <a:off x="2514600" y="30480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9" name="Oval 28"/>
          <p:cNvSpPr/>
          <p:nvPr/>
        </p:nvSpPr>
        <p:spPr>
          <a:xfrm>
            <a:off x="2514600" y="360842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0" name="Oval 29"/>
          <p:cNvSpPr/>
          <p:nvPr/>
        </p:nvSpPr>
        <p:spPr>
          <a:xfrm>
            <a:off x="2514600" y="4118744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Oval 30"/>
          <p:cNvSpPr/>
          <p:nvPr/>
        </p:nvSpPr>
        <p:spPr>
          <a:xfrm>
            <a:off x="2514600" y="4599578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3" name="Rectangle 32"/>
          <p:cNvSpPr/>
          <p:nvPr/>
        </p:nvSpPr>
        <p:spPr>
          <a:xfrm>
            <a:off x="4462341" y="351674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Rectangle 33"/>
          <p:cNvSpPr/>
          <p:nvPr/>
        </p:nvSpPr>
        <p:spPr>
          <a:xfrm>
            <a:off x="4462341" y="30480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5" name="Rectangle 34"/>
          <p:cNvSpPr/>
          <p:nvPr/>
        </p:nvSpPr>
        <p:spPr>
          <a:xfrm>
            <a:off x="4462341" y="4000500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5" name="Group 44"/>
          <p:cNvGrpSpPr/>
          <p:nvPr/>
        </p:nvGrpSpPr>
        <p:grpSpPr>
          <a:xfrm>
            <a:off x="1676400" y="6091526"/>
            <a:ext cx="1188852" cy="646331"/>
            <a:chOff x="7479313" y="1610973"/>
            <a:chExt cx="1188852" cy="646331"/>
          </a:xfrm>
        </p:grpSpPr>
        <p:sp>
          <p:nvSpPr>
            <p:cNvPr id="42" name="Oval 41"/>
            <p:cNvSpPr/>
            <p:nvPr/>
          </p:nvSpPr>
          <p:spPr>
            <a:xfrm>
              <a:off x="7636285" y="1734618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36285" y="2012051"/>
              <a:ext cx="152400" cy="1524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79313" y="1610973"/>
              <a:ext cx="118885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      Servers</a:t>
              </a:r>
            </a:p>
            <a:p>
              <a:r>
                <a:rPr lang="en-US" dirty="0"/>
                <a:t>      Clients</a:t>
              </a:r>
            </a:p>
          </p:txBody>
        </p:sp>
      </p:grpSp>
      <p:cxnSp>
        <p:nvCxnSpPr>
          <p:cNvPr id="18" name="Straight Connector 17"/>
          <p:cNvCxnSpPr>
            <a:stCxn id="31" idx="6"/>
            <a:endCxn id="33" idx="1"/>
          </p:cNvCxnSpPr>
          <p:nvPr/>
        </p:nvCxnSpPr>
        <p:spPr>
          <a:xfrm flipV="1">
            <a:off x="2667001" y="3592940"/>
            <a:ext cx="1795341" cy="1082838"/>
          </a:xfrm>
          <a:prstGeom prst="line">
            <a:avLst/>
          </a:prstGeom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8" idx="6"/>
            <a:endCxn id="35" idx="1"/>
          </p:cNvCxnSpPr>
          <p:nvPr/>
        </p:nvCxnSpPr>
        <p:spPr>
          <a:xfrm>
            <a:off x="2667001" y="3124200"/>
            <a:ext cx="1795341" cy="952500"/>
          </a:xfrm>
          <a:prstGeom prst="line">
            <a:avLst/>
          </a:prstGeom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0" idx="6"/>
            <a:endCxn id="34" idx="1"/>
          </p:cNvCxnSpPr>
          <p:nvPr/>
        </p:nvCxnSpPr>
        <p:spPr>
          <a:xfrm flipV="1">
            <a:off x="2667001" y="3124200"/>
            <a:ext cx="1795341" cy="1070744"/>
          </a:xfrm>
          <a:prstGeom prst="line">
            <a:avLst/>
          </a:prstGeom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8" idx="6"/>
            <a:endCxn id="34" idx="1"/>
          </p:cNvCxnSpPr>
          <p:nvPr/>
        </p:nvCxnSpPr>
        <p:spPr>
          <a:xfrm>
            <a:off x="2667001" y="3124200"/>
            <a:ext cx="1795341" cy="0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9" idx="6"/>
            <a:endCxn id="33" idx="1"/>
          </p:cNvCxnSpPr>
          <p:nvPr/>
        </p:nvCxnSpPr>
        <p:spPr>
          <a:xfrm flipV="1">
            <a:off x="2667001" y="3592940"/>
            <a:ext cx="1795341" cy="91684"/>
          </a:xfrm>
          <a:prstGeom prst="line">
            <a:avLst/>
          </a:prstGeom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1" idx="6"/>
            <a:endCxn id="35" idx="1"/>
          </p:cNvCxnSpPr>
          <p:nvPr/>
        </p:nvCxnSpPr>
        <p:spPr>
          <a:xfrm flipV="1">
            <a:off x="2667001" y="4076700"/>
            <a:ext cx="1795341" cy="59907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800600" y="4038601"/>
            <a:ext cx="713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/>
              <a:t>New</a:t>
            </a:r>
          </a:p>
          <a:p>
            <a:pPr algn="ctr"/>
            <a:r>
              <a:rPr lang="en-US" sz="1600" i="1" dirty="0"/>
              <a:t>clients</a:t>
            </a:r>
            <a:endParaRPr lang="en-US" sz="1600" i="1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1511108" y="4194945"/>
            <a:ext cx="774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/>
              <a:t>New</a:t>
            </a:r>
          </a:p>
          <a:p>
            <a:pPr algn="ctr"/>
            <a:r>
              <a:rPr lang="en-US" sz="1600" i="1" dirty="0"/>
              <a:t>servers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38801" y="2690081"/>
                <a:ext cx="4952999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Lemma</a:t>
                </a:r>
                <a:r>
                  <a:rPr lang="en-US" b="1" dirty="0"/>
                  <a:t>: </a:t>
                </a:r>
                <a:r>
                  <a:rPr lang="en-US" dirty="0"/>
                  <a:t>Cost of new edges is at most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Proof: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𝑜𝑙𝑑</m:t>
                        </m:r>
                      </m:sub>
                    </m:sSub>
                  </m:oMath>
                </a14:m>
                <a:r>
                  <a:rPr lang="en-US" dirty="0"/>
                  <a:t> = optimal offline with </a:t>
                </a:r>
                <a:r>
                  <a:rPr lang="en-US" u="sng" dirty="0"/>
                  <a:t>old</a:t>
                </a:r>
                <a:r>
                  <a:rPr lang="en-US" dirty="0"/>
                  <a:t> clients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</m:oMath>
                </a14:m>
                <a:r>
                  <a:rPr lang="en-US" dirty="0"/>
                  <a:t> = optimal offline with </a:t>
                </a:r>
                <a:r>
                  <a:rPr lang="en-US" u="sng" dirty="0"/>
                  <a:t>old and new</a:t>
                </a:r>
                <a:r>
                  <a:rPr lang="en-US" dirty="0"/>
                  <a:t> clients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   cost(</a:t>
                </a:r>
                <a:r>
                  <a:rPr lang="en-US" i="1" dirty="0"/>
                  <a:t>new edges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= cost(Opt matching of new clients and servers) 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>
                  <a:solidFill>
                    <a:srgbClr val="00B05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1" y="2690081"/>
                <a:ext cx="4952999" cy="3139321"/>
              </a:xfrm>
              <a:prstGeom prst="rect">
                <a:avLst/>
              </a:prstGeom>
              <a:blipFill>
                <a:blip r:embed="rId3"/>
                <a:stretch>
                  <a:fillRect l="-984" t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4448148" y="4495800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26" name="Straight Connector 25"/>
          <p:cNvCxnSpPr>
            <a:stCxn id="30" idx="6"/>
            <a:endCxn id="25" idx="1"/>
          </p:cNvCxnSpPr>
          <p:nvPr/>
        </p:nvCxnSpPr>
        <p:spPr>
          <a:xfrm>
            <a:off x="2667000" y="4194944"/>
            <a:ext cx="1781148" cy="377056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9" idx="6"/>
            <a:endCxn id="25" idx="1"/>
          </p:cNvCxnSpPr>
          <p:nvPr/>
        </p:nvCxnSpPr>
        <p:spPr>
          <a:xfrm>
            <a:off x="2667000" y="3684624"/>
            <a:ext cx="1781148" cy="887376"/>
          </a:xfrm>
          <a:prstGeom prst="line">
            <a:avLst/>
          </a:prstGeom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6" name="Right Brace 45"/>
          <p:cNvSpPr/>
          <p:nvPr/>
        </p:nvSpPr>
        <p:spPr>
          <a:xfrm>
            <a:off x="4724400" y="3952067"/>
            <a:ext cx="195248" cy="729470"/>
          </a:xfrm>
          <a:prstGeom prst="rightBrace">
            <a:avLst>
              <a:gd name="adj1" fmla="val 32790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Brace 46"/>
          <p:cNvSpPr/>
          <p:nvPr/>
        </p:nvSpPr>
        <p:spPr>
          <a:xfrm flipH="1">
            <a:off x="2133600" y="4103397"/>
            <a:ext cx="271922" cy="737191"/>
          </a:xfrm>
          <a:prstGeom prst="rightBrace">
            <a:avLst>
              <a:gd name="adj1" fmla="val 32790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29" idx="6"/>
            <a:endCxn id="34" idx="1"/>
          </p:cNvCxnSpPr>
          <p:nvPr/>
        </p:nvCxnSpPr>
        <p:spPr>
          <a:xfrm flipV="1">
            <a:off x="2667001" y="3124200"/>
            <a:ext cx="1795341" cy="560424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8" idx="6"/>
            <a:endCxn id="33" idx="1"/>
          </p:cNvCxnSpPr>
          <p:nvPr/>
        </p:nvCxnSpPr>
        <p:spPr>
          <a:xfrm>
            <a:off x="2667001" y="3124200"/>
            <a:ext cx="1795341" cy="46874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1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1: (O(log </a:t>
            </a:r>
            <a:r>
              <a:rPr lang="en-US" i="1" dirty="0"/>
              <a:t>n</a:t>
            </a:r>
            <a:r>
              <a:rPr lang="en-US" dirty="0"/>
              <a:t>), O(log </a:t>
            </a:r>
            <a:r>
              <a:rPr lang="en-US" i="1" dirty="0"/>
              <a:t>n</a:t>
            </a:r>
            <a:r>
              <a:rPr lang="en-US" dirty="0"/>
              <a:t>)) competitive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447800"/>
                <a:ext cx="8229600" cy="849741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Recall:</a:t>
                </a:r>
                <a:r>
                  <a:rPr lang="en-US" dirty="0"/>
                  <a:t> For Permutation, cost(</a:t>
                </a:r>
                <a:r>
                  <a:rPr lang="en-US" i="1" dirty="0"/>
                  <a:t>c</a:t>
                </a:r>
                <a:r>
                  <a:rPr lang="en-US" i="1" baseline="-25000" dirty="0"/>
                  <a:t>m </a:t>
                </a:r>
                <a:r>
                  <a:rPr lang="en-US" i="1" dirty="0"/>
                  <a:t>,</a:t>
                </a:r>
                <a:r>
                  <a:rPr lang="en-US" i="1" dirty="0" err="1"/>
                  <a:t>s</a:t>
                </a:r>
                <a:r>
                  <a:rPr lang="en-US" i="1" baseline="-25000" dirty="0" err="1"/>
                  <a:t>m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is also true in a batch setting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447800"/>
                <a:ext cx="8229600" cy="849741"/>
              </a:xfrm>
              <a:blipFill>
                <a:blip r:embed="rId2"/>
                <a:stretch>
                  <a:fillRect l="-1333" t="-18705" b="-1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>
          <a:xfrm>
            <a:off x="2514600" y="30480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9" name="Oval 28"/>
          <p:cNvSpPr/>
          <p:nvPr/>
        </p:nvSpPr>
        <p:spPr>
          <a:xfrm>
            <a:off x="2514600" y="360842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0" name="Oval 29"/>
          <p:cNvSpPr/>
          <p:nvPr/>
        </p:nvSpPr>
        <p:spPr>
          <a:xfrm>
            <a:off x="2514600" y="4118744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Oval 30"/>
          <p:cNvSpPr/>
          <p:nvPr/>
        </p:nvSpPr>
        <p:spPr>
          <a:xfrm>
            <a:off x="2514600" y="4599578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3" name="Rectangle 32"/>
          <p:cNvSpPr/>
          <p:nvPr/>
        </p:nvSpPr>
        <p:spPr>
          <a:xfrm>
            <a:off x="4462341" y="351674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Rectangle 33"/>
          <p:cNvSpPr/>
          <p:nvPr/>
        </p:nvSpPr>
        <p:spPr>
          <a:xfrm>
            <a:off x="4462341" y="30480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5" name="Rectangle 34"/>
          <p:cNvSpPr/>
          <p:nvPr/>
        </p:nvSpPr>
        <p:spPr>
          <a:xfrm>
            <a:off x="4462341" y="4000500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5" name="Group 44"/>
          <p:cNvGrpSpPr/>
          <p:nvPr/>
        </p:nvGrpSpPr>
        <p:grpSpPr>
          <a:xfrm>
            <a:off x="1676400" y="6091526"/>
            <a:ext cx="1188852" cy="646331"/>
            <a:chOff x="7479313" y="1610973"/>
            <a:chExt cx="1188852" cy="646331"/>
          </a:xfrm>
        </p:grpSpPr>
        <p:sp>
          <p:nvSpPr>
            <p:cNvPr id="42" name="Oval 41"/>
            <p:cNvSpPr/>
            <p:nvPr/>
          </p:nvSpPr>
          <p:spPr>
            <a:xfrm>
              <a:off x="7636285" y="1734618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36285" y="2012051"/>
              <a:ext cx="152400" cy="1524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79313" y="1610973"/>
              <a:ext cx="118885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      Servers</a:t>
              </a:r>
            </a:p>
            <a:p>
              <a:r>
                <a:rPr lang="en-US" dirty="0"/>
                <a:t>      Clients</a:t>
              </a:r>
            </a:p>
          </p:txBody>
        </p:sp>
      </p:grpSp>
      <p:cxnSp>
        <p:nvCxnSpPr>
          <p:cNvPr id="18" name="Straight Connector 17"/>
          <p:cNvCxnSpPr>
            <a:stCxn id="31" idx="6"/>
            <a:endCxn id="33" idx="1"/>
          </p:cNvCxnSpPr>
          <p:nvPr/>
        </p:nvCxnSpPr>
        <p:spPr>
          <a:xfrm flipV="1">
            <a:off x="2667001" y="3592940"/>
            <a:ext cx="1795341" cy="1082838"/>
          </a:xfrm>
          <a:prstGeom prst="line">
            <a:avLst/>
          </a:prstGeom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8" idx="6"/>
            <a:endCxn id="35" idx="1"/>
          </p:cNvCxnSpPr>
          <p:nvPr/>
        </p:nvCxnSpPr>
        <p:spPr>
          <a:xfrm>
            <a:off x="2667001" y="3124200"/>
            <a:ext cx="1795341" cy="952500"/>
          </a:xfrm>
          <a:prstGeom prst="line">
            <a:avLst/>
          </a:prstGeom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0" idx="6"/>
            <a:endCxn id="34" idx="1"/>
          </p:cNvCxnSpPr>
          <p:nvPr/>
        </p:nvCxnSpPr>
        <p:spPr>
          <a:xfrm flipV="1">
            <a:off x="2667001" y="3124200"/>
            <a:ext cx="1795341" cy="1070744"/>
          </a:xfrm>
          <a:prstGeom prst="line">
            <a:avLst/>
          </a:prstGeom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8" idx="6"/>
            <a:endCxn id="34" idx="1"/>
          </p:cNvCxnSpPr>
          <p:nvPr/>
        </p:nvCxnSpPr>
        <p:spPr>
          <a:xfrm>
            <a:off x="2667001" y="3124200"/>
            <a:ext cx="1795341" cy="0"/>
          </a:xfrm>
          <a:prstGeom prst="line">
            <a:avLst/>
          </a:prstGeom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9" idx="6"/>
            <a:endCxn id="33" idx="1"/>
          </p:cNvCxnSpPr>
          <p:nvPr/>
        </p:nvCxnSpPr>
        <p:spPr>
          <a:xfrm flipV="1">
            <a:off x="2667001" y="3592940"/>
            <a:ext cx="1795341" cy="91684"/>
          </a:xfrm>
          <a:prstGeom prst="line">
            <a:avLst/>
          </a:prstGeom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1" idx="6"/>
            <a:endCxn id="35" idx="1"/>
          </p:cNvCxnSpPr>
          <p:nvPr/>
        </p:nvCxnSpPr>
        <p:spPr>
          <a:xfrm flipV="1">
            <a:off x="2667001" y="4076700"/>
            <a:ext cx="1795341" cy="59907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800600" y="4038601"/>
            <a:ext cx="713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/>
              <a:t>New</a:t>
            </a:r>
          </a:p>
          <a:p>
            <a:pPr algn="ctr"/>
            <a:r>
              <a:rPr lang="en-US" sz="1600" i="1" dirty="0"/>
              <a:t>clients</a:t>
            </a:r>
            <a:endParaRPr lang="en-US" sz="1600" i="1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1511108" y="4194945"/>
            <a:ext cx="774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/>
              <a:t>New</a:t>
            </a:r>
          </a:p>
          <a:p>
            <a:pPr algn="ctr"/>
            <a:r>
              <a:rPr lang="en-US" sz="1600" i="1" dirty="0"/>
              <a:t>servers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38801" y="2690081"/>
                <a:ext cx="4952999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Lemma</a:t>
                </a:r>
                <a:r>
                  <a:rPr lang="en-US" b="1" dirty="0"/>
                  <a:t>: </a:t>
                </a:r>
                <a:r>
                  <a:rPr lang="en-US" dirty="0"/>
                  <a:t>Cost of new edges is at most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Proof: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𝑜𝑙𝑑</m:t>
                        </m:r>
                      </m:sub>
                    </m:sSub>
                  </m:oMath>
                </a14:m>
                <a:r>
                  <a:rPr lang="en-US" dirty="0"/>
                  <a:t> = optimal offline with </a:t>
                </a:r>
                <a:r>
                  <a:rPr lang="en-US" u="sng" dirty="0"/>
                  <a:t>old</a:t>
                </a:r>
                <a:r>
                  <a:rPr lang="en-US" dirty="0"/>
                  <a:t> clients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</m:oMath>
                </a14:m>
                <a:r>
                  <a:rPr lang="en-US" dirty="0"/>
                  <a:t> = optimal offline with </a:t>
                </a:r>
                <a:r>
                  <a:rPr lang="en-US" u="sng" dirty="0"/>
                  <a:t>old and new</a:t>
                </a:r>
                <a:r>
                  <a:rPr lang="en-US" dirty="0"/>
                  <a:t> clients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   cost(</a:t>
                </a:r>
                <a:r>
                  <a:rPr lang="en-US" i="1" dirty="0"/>
                  <a:t>new edges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= cost(Opt matching of new clients to new servers) 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cost of </a:t>
                </a:r>
                <a:r>
                  <a:rPr lang="en-US" dirty="0">
                    <a:solidFill>
                      <a:srgbClr val="7030A0"/>
                    </a:solidFill>
                  </a:rPr>
                  <a:t>augmenting paths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𝑜𝑙𝑑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𝑐𝑜𝑠𝑡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𝑜𝑙𝑑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𝑐𝑜𝑠𝑡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𝑐𝑜𝑠𝑡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1" y="2690081"/>
                <a:ext cx="4952999" cy="3693319"/>
              </a:xfrm>
              <a:prstGeom prst="rect">
                <a:avLst/>
              </a:prstGeom>
              <a:blipFill>
                <a:blip r:embed="rId3"/>
                <a:stretch>
                  <a:fillRect l="-984" t="-825" r="-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4448148" y="4495800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26" name="Straight Connector 25"/>
          <p:cNvCxnSpPr>
            <a:stCxn id="30" idx="6"/>
            <a:endCxn id="25" idx="1"/>
          </p:cNvCxnSpPr>
          <p:nvPr/>
        </p:nvCxnSpPr>
        <p:spPr>
          <a:xfrm>
            <a:off x="2667000" y="4194944"/>
            <a:ext cx="1781148" cy="377056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9" idx="6"/>
            <a:endCxn id="25" idx="1"/>
          </p:cNvCxnSpPr>
          <p:nvPr/>
        </p:nvCxnSpPr>
        <p:spPr>
          <a:xfrm>
            <a:off x="2667000" y="3684624"/>
            <a:ext cx="1781148" cy="887376"/>
          </a:xfrm>
          <a:prstGeom prst="line">
            <a:avLst/>
          </a:prstGeom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6" name="Right Brace 45"/>
          <p:cNvSpPr/>
          <p:nvPr/>
        </p:nvSpPr>
        <p:spPr>
          <a:xfrm>
            <a:off x="4724400" y="3952067"/>
            <a:ext cx="195248" cy="729470"/>
          </a:xfrm>
          <a:prstGeom prst="rightBrace">
            <a:avLst>
              <a:gd name="adj1" fmla="val 32790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Brace 46"/>
          <p:cNvSpPr/>
          <p:nvPr/>
        </p:nvSpPr>
        <p:spPr>
          <a:xfrm flipH="1">
            <a:off x="2133600" y="4103397"/>
            <a:ext cx="271922" cy="737191"/>
          </a:xfrm>
          <a:prstGeom prst="rightBrace">
            <a:avLst>
              <a:gd name="adj1" fmla="val 32790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7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1: (O(log </a:t>
            </a:r>
            <a:r>
              <a:rPr lang="en-US" i="1" dirty="0"/>
              <a:t>n</a:t>
            </a:r>
            <a:r>
              <a:rPr lang="en-US" dirty="0"/>
              <a:t>), O(log </a:t>
            </a:r>
            <a:r>
              <a:rPr lang="en-US" i="1" dirty="0"/>
              <a:t>n</a:t>
            </a:r>
            <a:r>
              <a:rPr lang="en-US" dirty="0"/>
              <a:t>)) competitive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8497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Attempt 1:</a:t>
            </a:r>
            <a:r>
              <a:rPr lang="en-US" dirty="0"/>
              <a:t> Use Permutation, and then correct by batch </a:t>
            </a:r>
            <a:r>
              <a:rPr lang="en-US" dirty="0" err="1"/>
              <a:t>reoptimization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2548059" y="27432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9" name="Oval 28"/>
          <p:cNvSpPr/>
          <p:nvPr/>
        </p:nvSpPr>
        <p:spPr>
          <a:xfrm>
            <a:off x="2548059" y="330362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0" name="Oval 29"/>
          <p:cNvSpPr/>
          <p:nvPr/>
        </p:nvSpPr>
        <p:spPr>
          <a:xfrm>
            <a:off x="2548059" y="381394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Oval 30"/>
          <p:cNvSpPr/>
          <p:nvPr/>
        </p:nvSpPr>
        <p:spPr>
          <a:xfrm>
            <a:off x="2548059" y="4294778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Rectangle 33"/>
          <p:cNvSpPr/>
          <p:nvPr/>
        </p:nvSpPr>
        <p:spPr>
          <a:xfrm>
            <a:off x="4495800" y="2743200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5" name="Group 44"/>
          <p:cNvGrpSpPr/>
          <p:nvPr/>
        </p:nvGrpSpPr>
        <p:grpSpPr>
          <a:xfrm>
            <a:off x="1676400" y="6091526"/>
            <a:ext cx="1188852" cy="646331"/>
            <a:chOff x="7479313" y="1610973"/>
            <a:chExt cx="1188852" cy="646331"/>
          </a:xfrm>
        </p:grpSpPr>
        <p:sp>
          <p:nvSpPr>
            <p:cNvPr id="42" name="Oval 41"/>
            <p:cNvSpPr/>
            <p:nvPr/>
          </p:nvSpPr>
          <p:spPr>
            <a:xfrm>
              <a:off x="7636285" y="1734618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36285" y="2012051"/>
              <a:ext cx="152400" cy="1524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79313" y="1610973"/>
              <a:ext cx="118885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      Servers</a:t>
              </a:r>
            </a:p>
            <a:p>
              <a:r>
                <a:rPr lang="en-US" dirty="0"/>
                <a:t>      Clients</a:t>
              </a:r>
            </a:p>
          </p:txBody>
        </p:sp>
      </p:grpSp>
      <p:sp>
        <p:nvSpPr>
          <p:cNvPr id="32" name="Oval 31"/>
          <p:cNvSpPr/>
          <p:nvPr/>
        </p:nvSpPr>
        <p:spPr>
          <a:xfrm>
            <a:off x="2548059" y="47244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8" name="Oval 47"/>
          <p:cNvSpPr/>
          <p:nvPr/>
        </p:nvSpPr>
        <p:spPr>
          <a:xfrm>
            <a:off x="2548059" y="520523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029200" y="2819400"/>
            <a:ext cx="762000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67401" y="2634734"/>
            <a:ext cx="250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Insert using permutation</a:t>
            </a:r>
          </a:p>
        </p:txBody>
      </p:sp>
    </p:spTree>
    <p:extLst>
      <p:ext uri="{BB962C8B-B14F-4D97-AF65-F5344CB8AC3E}">
        <p14:creationId xmlns:p14="http://schemas.microsoft.com/office/powerpoint/2010/main" val="143764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1: (O(log </a:t>
            </a:r>
            <a:r>
              <a:rPr lang="en-US" i="1" dirty="0"/>
              <a:t>n</a:t>
            </a:r>
            <a:r>
              <a:rPr lang="en-US" dirty="0"/>
              <a:t>), O(log </a:t>
            </a:r>
            <a:r>
              <a:rPr lang="en-US" i="1" dirty="0"/>
              <a:t>n</a:t>
            </a:r>
            <a:r>
              <a:rPr lang="en-US" dirty="0"/>
              <a:t>)) competitive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8497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Attempt 1:</a:t>
            </a:r>
            <a:r>
              <a:rPr lang="en-US" dirty="0"/>
              <a:t> Use Permutation, and then correct by batch </a:t>
            </a:r>
            <a:r>
              <a:rPr lang="en-US" dirty="0" err="1"/>
              <a:t>reoptimization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2548059" y="27432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9" name="Oval 28"/>
          <p:cNvSpPr/>
          <p:nvPr/>
        </p:nvSpPr>
        <p:spPr>
          <a:xfrm>
            <a:off x="2548059" y="330362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0" name="Oval 29"/>
          <p:cNvSpPr/>
          <p:nvPr/>
        </p:nvSpPr>
        <p:spPr>
          <a:xfrm>
            <a:off x="2548059" y="381394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Oval 30"/>
          <p:cNvSpPr/>
          <p:nvPr/>
        </p:nvSpPr>
        <p:spPr>
          <a:xfrm>
            <a:off x="2548059" y="4294778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3" name="Rectangle 32"/>
          <p:cNvSpPr/>
          <p:nvPr/>
        </p:nvSpPr>
        <p:spPr>
          <a:xfrm>
            <a:off x="4495800" y="3211940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Rectangle 33"/>
          <p:cNvSpPr/>
          <p:nvPr/>
        </p:nvSpPr>
        <p:spPr>
          <a:xfrm>
            <a:off x="4495800" y="27432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5" name="Group 44"/>
          <p:cNvGrpSpPr/>
          <p:nvPr/>
        </p:nvGrpSpPr>
        <p:grpSpPr>
          <a:xfrm>
            <a:off x="1676400" y="6091526"/>
            <a:ext cx="1188852" cy="646331"/>
            <a:chOff x="7479313" y="1610973"/>
            <a:chExt cx="1188852" cy="646331"/>
          </a:xfrm>
        </p:grpSpPr>
        <p:sp>
          <p:nvSpPr>
            <p:cNvPr id="42" name="Oval 41"/>
            <p:cNvSpPr/>
            <p:nvPr/>
          </p:nvSpPr>
          <p:spPr>
            <a:xfrm>
              <a:off x="7636285" y="1734618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36285" y="2012051"/>
              <a:ext cx="152400" cy="1524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79313" y="1610973"/>
              <a:ext cx="118885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      Servers</a:t>
              </a:r>
            </a:p>
            <a:p>
              <a:r>
                <a:rPr lang="en-US" dirty="0"/>
                <a:t>      Clients</a:t>
              </a:r>
            </a:p>
          </p:txBody>
        </p:sp>
      </p:grpSp>
      <p:sp>
        <p:nvSpPr>
          <p:cNvPr id="32" name="Oval 31"/>
          <p:cNvSpPr/>
          <p:nvPr/>
        </p:nvSpPr>
        <p:spPr>
          <a:xfrm>
            <a:off x="2548059" y="47244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8" name="Oval 47"/>
          <p:cNvSpPr/>
          <p:nvPr/>
        </p:nvSpPr>
        <p:spPr>
          <a:xfrm>
            <a:off x="2548059" y="520523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029200" y="3308866"/>
            <a:ext cx="762000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867401" y="3124200"/>
            <a:ext cx="250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Insert using permutation</a:t>
            </a:r>
          </a:p>
        </p:txBody>
      </p:sp>
    </p:spTree>
    <p:extLst>
      <p:ext uri="{BB962C8B-B14F-4D97-AF65-F5344CB8AC3E}">
        <p14:creationId xmlns:p14="http://schemas.microsoft.com/office/powerpoint/2010/main" val="143973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1: (O(log </a:t>
            </a:r>
            <a:r>
              <a:rPr lang="en-US" i="1" dirty="0"/>
              <a:t>n</a:t>
            </a:r>
            <a:r>
              <a:rPr lang="en-US" dirty="0"/>
              <a:t>), O(log </a:t>
            </a:r>
            <a:r>
              <a:rPr lang="en-US" i="1" dirty="0"/>
              <a:t>n</a:t>
            </a:r>
            <a:r>
              <a:rPr lang="en-US" dirty="0"/>
              <a:t>)) competitive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8497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Attempt 1:</a:t>
            </a:r>
            <a:r>
              <a:rPr lang="en-US" dirty="0"/>
              <a:t> Use Permutation, and then correct by batch </a:t>
            </a:r>
            <a:r>
              <a:rPr lang="en-US" dirty="0" err="1"/>
              <a:t>reoptimization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2548059" y="27432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9" name="Oval 28"/>
          <p:cNvSpPr/>
          <p:nvPr/>
        </p:nvSpPr>
        <p:spPr>
          <a:xfrm>
            <a:off x="2548059" y="330362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0" name="Oval 29"/>
          <p:cNvSpPr/>
          <p:nvPr/>
        </p:nvSpPr>
        <p:spPr>
          <a:xfrm>
            <a:off x="2548059" y="381394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Oval 30"/>
          <p:cNvSpPr/>
          <p:nvPr/>
        </p:nvSpPr>
        <p:spPr>
          <a:xfrm>
            <a:off x="2548059" y="4294778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3" name="Rectangle 32"/>
          <p:cNvSpPr/>
          <p:nvPr/>
        </p:nvSpPr>
        <p:spPr>
          <a:xfrm>
            <a:off x="4495800" y="321194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Rectangle 33"/>
          <p:cNvSpPr/>
          <p:nvPr/>
        </p:nvSpPr>
        <p:spPr>
          <a:xfrm>
            <a:off x="4495800" y="27432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5" name="Rectangle 34"/>
          <p:cNvSpPr/>
          <p:nvPr/>
        </p:nvSpPr>
        <p:spPr>
          <a:xfrm>
            <a:off x="4495800" y="3695700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5" name="Group 44"/>
          <p:cNvGrpSpPr/>
          <p:nvPr/>
        </p:nvGrpSpPr>
        <p:grpSpPr>
          <a:xfrm>
            <a:off x="1676400" y="6091526"/>
            <a:ext cx="1188852" cy="646331"/>
            <a:chOff x="7479313" y="1610973"/>
            <a:chExt cx="1188852" cy="646331"/>
          </a:xfrm>
        </p:grpSpPr>
        <p:sp>
          <p:nvSpPr>
            <p:cNvPr id="42" name="Oval 41"/>
            <p:cNvSpPr/>
            <p:nvPr/>
          </p:nvSpPr>
          <p:spPr>
            <a:xfrm>
              <a:off x="7636285" y="1734618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36285" y="2012051"/>
              <a:ext cx="152400" cy="1524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79313" y="1610973"/>
              <a:ext cx="118885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      Servers</a:t>
              </a:r>
            </a:p>
            <a:p>
              <a:r>
                <a:rPr lang="en-US" dirty="0"/>
                <a:t>      Clients</a:t>
              </a:r>
            </a:p>
          </p:txBody>
        </p:sp>
      </p:grpSp>
      <p:sp>
        <p:nvSpPr>
          <p:cNvPr id="32" name="Oval 31"/>
          <p:cNvSpPr/>
          <p:nvPr/>
        </p:nvSpPr>
        <p:spPr>
          <a:xfrm>
            <a:off x="2548059" y="47244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8" name="Oval 47"/>
          <p:cNvSpPr/>
          <p:nvPr/>
        </p:nvSpPr>
        <p:spPr>
          <a:xfrm>
            <a:off x="2548059" y="520523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" name="TextBox 19"/>
          <p:cNvSpPr txBox="1"/>
          <p:nvPr/>
        </p:nvSpPr>
        <p:spPr>
          <a:xfrm>
            <a:off x="5257800" y="3103568"/>
            <a:ext cx="2634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/>
              <a:t>Recompute</a:t>
            </a:r>
            <a:r>
              <a:rPr lang="en-US" sz="1600" dirty="0"/>
              <a:t> optimal matching</a:t>
            </a:r>
            <a:endParaRPr lang="en-US" sz="1600" baseline="-25000" dirty="0"/>
          </a:p>
        </p:txBody>
      </p:sp>
      <p:sp>
        <p:nvSpPr>
          <p:cNvPr id="21" name="Right Brace 20"/>
          <p:cNvSpPr/>
          <p:nvPr/>
        </p:nvSpPr>
        <p:spPr>
          <a:xfrm>
            <a:off x="4876800" y="2667000"/>
            <a:ext cx="271448" cy="1299344"/>
          </a:xfrm>
          <a:prstGeom prst="rightBrace">
            <a:avLst>
              <a:gd name="adj1" fmla="val 32790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0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1: (O(log </a:t>
            </a:r>
            <a:r>
              <a:rPr lang="en-US" i="1" dirty="0"/>
              <a:t>n</a:t>
            </a:r>
            <a:r>
              <a:rPr lang="en-US" dirty="0"/>
              <a:t>), O(log </a:t>
            </a:r>
            <a:r>
              <a:rPr lang="en-US" i="1" dirty="0"/>
              <a:t>n</a:t>
            </a:r>
            <a:r>
              <a:rPr lang="en-US" dirty="0"/>
              <a:t>)) competitive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8497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Attempt 1:</a:t>
            </a:r>
            <a:r>
              <a:rPr lang="en-US" dirty="0"/>
              <a:t> Use Permutation, and then correct by batch </a:t>
            </a:r>
            <a:r>
              <a:rPr lang="en-US" dirty="0" err="1"/>
              <a:t>reoptimization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2548059" y="27432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9" name="Oval 28"/>
          <p:cNvSpPr/>
          <p:nvPr/>
        </p:nvSpPr>
        <p:spPr>
          <a:xfrm>
            <a:off x="2548059" y="330362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0" name="Oval 29"/>
          <p:cNvSpPr/>
          <p:nvPr/>
        </p:nvSpPr>
        <p:spPr>
          <a:xfrm>
            <a:off x="2548059" y="381394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Oval 30"/>
          <p:cNvSpPr/>
          <p:nvPr/>
        </p:nvSpPr>
        <p:spPr>
          <a:xfrm>
            <a:off x="2548059" y="4294778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3" name="Rectangle 32"/>
          <p:cNvSpPr/>
          <p:nvPr/>
        </p:nvSpPr>
        <p:spPr>
          <a:xfrm>
            <a:off x="4495800" y="321194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Rectangle 33"/>
          <p:cNvSpPr/>
          <p:nvPr/>
        </p:nvSpPr>
        <p:spPr>
          <a:xfrm>
            <a:off x="4495800" y="27432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5" name="Rectangle 34"/>
          <p:cNvSpPr/>
          <p:nvPr/>
        </p:nvSpPr>
        <p:spPr>
          <a:xfrm>
            <a:off x="4495800" y="36957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5" name="Group 44"/>
          <p:cNvGrpSpPr/>
          <p:nvPr/>
        </p:nvGrpSpPr>
        <p:grpSpPr>
          <a:xfrm>
            <a:off x="1676400" y="6091526"/>
            <a:ext cx="1188852" cy="646331"/>
            <a:chOff x="7479313" y="1610973"/>
            <a:chExt cx="1188852" cy="646331"/>
          </a:xfrm>
        </p:grpSpPr>
        <p:sp>
          <p:nvSpPr>
            <p:cNvPr id="42" name="Oval 41"/>
            <p:cNvSpPr/>
            <p:nvPr/>
          </p:nvSpPr>
          <p:spPr>
            <a:xfrm>
              <a:off x="7636285" y="1734618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36285" y="2012051"/>
              <a:ext cx="152400" cy="1524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79313" y="1610973"/>
              <a:ext cx="118885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      Servers</a:t>
              </a:r>
            </a:p>
            <a:p>
              <a:r>
                <a:rPr lang="en-US" dirty="0"/>
                <a:t>      Clients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4481607" y="4191000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2" name="Oval 31"/>
          <p:cNvSpPr/>
          <p:nvPr/>
        </p:nvSpPr>
        <p:spPr>
          <a:xfrm>
            <a:off x="2548059" y="47244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8" name="Oval 47"/>
          <p:cNvSpPr/>
          <p:nvPr/>
        </p:nvSpPr>
        <p:spPr>
          <a:xfrm>
            <a:off x="2548059" y="520523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029200" y="4262512"/>
            <a:ext cx="762000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67401" y="4077846"/>
            <a:ext cx="250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Insert using permutation</a:t>
            </a:r>
          </a:p>
        </p:txBody>
      </p:sp>
    </p:spTree>
    <p:extLst>
      <p:ext uri="{BB962C8B-B14F-4D97-AF65-F5344CB8AC3E}">
        <p14:creationId xmlns:p14="http://schemas.microsoft.com/office/powerpoint/2010/main" val="296507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1: (O(log </a:t>
            </a:r>
            <a:r>
              <a:rPr lang="en-US" i="1" dirty="0"/>
              <a:t>n</a:t>
            </a:r>
            <a:r>
              <a:rPr lang="en-US" dirty="0"/>
              <a:t>), O(log </a:t>
            </a:r>
            <a:r>
              <a:rPr lang="en-US" i="1" dirty="0"/>
              <a:t>n</a:t>
            </a:r>
            <a:r>
              <a:rPr lang="en-US" dirty="0"/>
              <a:t>)) competitive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8497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Attempt 1:</a:t>
            </a:r>
            <a:r>
              <a:rPr lang="en-US" dirty="0"/>
              <a:t> Use Permutation, and then correct by batch </a:t>
            </a:r>
            <a:r>
              <a:rPr lang="en-US" dirty="0" err="1"/>
              <a:t>reoptimization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2548059" y="27432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9" name="Oval 28"/>
          <p:cNvSpPr/>
          <p:nvPr/>
        </p:nvSpPr>
        <p:spPr>
          <a:xfrm>
            <a:off x="2548059" y="330362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0" name="Oval 29"/>
          <p:cNvSpPr/>
          <p:nvPr/>
        </p:nvSpPr>
        <p:spPr>
          <a:xfrm>
            <a:off x="2548059" y="381394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Oval 30"/>
          <p:cNvSpPr/>
          <p:nvPr/>
        </p:nvSpPr>
        <p:spPr>
          <a:xfrm>
            <a:off x="2548059" y="4294778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3" name="Rectangle 32"/>
          <p:cNvSpPr/>
          <p:nvPr/>
        </p:nvSpPr>
        <p:spPr>
          <a:xfrm>
            <a:off x="4495800" y="321194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Rectangle 33"/>
          <p:cNvSpPr/>
          <p:nvPr/>
        </p:nvSpPr>
        <p:spPr>
          <a:xfrm>
            <a:off x="4495800" y="27432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5" name="Rectangle 34"/>
          <p:cNvSpPr/>
          <p:nvPr/>
        </p:nvSpPr>
        <p:spPr>
          <a:xfrm>
            <a:off x="4495800" y="36957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5" name="Group 44"/>
          <p:cNvGrpSpPr/>
          <p:nvPr/>
        </p:nvGrpSpPr>
        <p:grpSpPr>
          <a:xfrm>
            <a:off x="1676400" y="6091526"/>
            <a:ext cx="1188852" cy="646331"/>
            <a:chOff x="7479313" y="1610973"/>
            <a:chExt cx="1188852" cy="646331"/>
          </a:xfrm>
        </p:grpSpPr>
        <p:sp>
          <p:nvSpPr>
            <p:cNvPr id="42" name="Oval 41"/>
            <p:cNvSpPr/>
            <p:nvPr/>
          </p:nvSpPr>
          <p:spPr>
            <a:xfrm>
              <a:off x="7636285" y="1734618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36285" y="2012051"/>
              <a:ext cx="152400" cy="1524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79313" y="1610973"/>
              <a:ext cx="118885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      Servers</a:t>
              </a:r>
            </a:p>
            <a:p>
              <a:r>
                <a:rPr lang="en-US" dirty="0"/>
                <a:t>      Clients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4481607" y="41910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2" name="Oval 31"/>
          <p:cNvSpPr/>
          <p:nvPr/>
        </p:nvSpPr>
        <p:spPr>
          <a:xfrm>
            <a:off x="2548059" y="47244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8" name="Oval 47"/>
          <p:cNvSpPr/>
          <p:nvPr/>
        </p:nvSpPr>
        <p:spPr>
          <a:xfrm>
            <a:off x="2548059" y="520523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9" name="Rectangle 48"/>
          <p:cNvSpPr/>
          <p:nvPr/>
        </p:nvSpPr>
        <p:spPr>
          <a:xfrm>
            <a:off x="4495800" y="4719637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029200" y="4756666"/>
            <a:ext cx="762000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67401" y="4572000"/>
            <a:ext cx="250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Insert using permutation</a:t>
            </a:r>
          </a:p>
        </p:txBody>
      </p:sp>
    </p:spTree>
    <p:extLst>
      <p:ext uri="{BB962C8B-B14F-4D97-AF65-F5344CB8AC3E}">
        <p14:creationId xmlns:p14="http://schemas.microsoft.com/office/powerpoint/2010/main" val="388351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Problem, Well Understood!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NP-Complete</a:t>
            </a:r>
          </a:p>
          <a:p>
            <a:r>
              <a:rPr lang="en-US" dirty="0"/>
              <a:t>Greedy algorithm is </a:t>
            </a:r>
            <a:r>
              <a:rPr lang="en-US" b="1" dirty="0"/>
              <a:t>ln n </a:t>
            </a:r>
            <a:r>
              <a:rPr lang="en-US" dirty="0"/>
              <a:t>approximation (independent of m!)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i="1" dirty="0"/>
          </a:p>
          <a:p>
            <a:r>
              <a:rPr lang="en-US" dirty="0"/>
              <a:t>NP-hard to improve upon </a:t>
            </a:r>
            <a:r>
              <a:rPr lang="en-US" b="1" dirty="0"/>
              <a:t>ln n</a:t>
            </a:r>
            <a:r>
              <a:rPr lang="en-US" dirty="0"/>
              <a:t> approximation result in general</a:t>
            </a:r>
          </a:p>
          <a:p>
            <a:r>
              <a:rPr lang="en-US" dirty="0"/>
              <a:t>Often, greedy algorithm is </a:t>
            </a:r>
            <a:r>
              <a:rPr lang="en-US" b="1" i="1" dirty="0"/>
              <a:t>much better </a:t>
            </a:r>
            <a:r>
              <a:rPr lang="en-US" dirty="0"/>
              <a:t>in practice</a:t>
            </a:r>
          </a:p>
        </p:txBody>
      </p:sp>
    </p:spTree>
    <p:extLst>
      <p:ext uri="{BB962C8B-B14F-4D97-AF65-F5344CB8AC3E}">
        <p14:creationId xmlns:p14="http://schemas.microsoft.com/office/powerpoint/2010/main" val="21668772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1: (O(log </a:t>
            </a:r>
            <a:r>
              <a:rPr lang="en-US" i="1" dirty="0"/>
              <a:t>n</a:t>
            </a:r>
            <a:r>
              <a:rPr lang="en-US" dirty="0"/>
              <a:t>), O(log </a:t>
            </a:r>
            <a:r>
              <a:rPr lang="en-US" i="1" dirty="0"/>
              <a:t>n</a:t>
            </a:r>
            <a:r>
              <a:rPr lang="en-US" dirty="0"/>
              <a:t>)) competitive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8497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Attempt 1:</a:t>
            </a:r>
            <a:r>
              <a:rPr lang="en-US" dirty="0"/>
              <a:t> Use Permutation, and then correct by batch </a:t>
            </a:r>
            <a:r>
              <a:rPr lang="en-US" dirty="0" err="1"/>
              <a:t>reoptimization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2548059" y="27432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9" name="Oval 28"/>
          <p:cNvSpPr/>
          <p:nvPr/>
        </p:nvSpPr>
        <p:spPr>
          <a:xfrm>
            <a:off x="2548059" y="330362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0" name="Oval 29"/>
          <p:cNvSpPr/>
          <p:nvPr/>
        </p:nvSpPr>
        <p:spPr>
          <a:xfrm>
            <a:off x="2548059" y="381394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Oval 30"/>
          <p:cNvSpPr/>
          <p:nvPr/>
        </p:nvSpPr>
        <p:spPr>
          <a:xfrm>
            <a:off x="2548059" y="4294778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3" name="Rectangle 32"/>
          <p:cNvSpPr/>
          <p:nvPr/>
        </p:nvSpPr>
        <p:spPr>
          <a:xfrm>
            <a:off x="4495800" y="321194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Rectangle 33"/>
          <p:cNvSpPr/>
          <p:nvPr/>
        </p:nvSpPr>
        <p:spPr>
          <a:xfrm>
            <a:off x="4495800" y="27432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5" name="Rectangle 34"/>
          <p:cNvSpPr/>
          <p:nvPr/>
        </p:nvSpPr>
        <p:spPr>
          <a:xfrm>
            <a:off x="4495800" y="36957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5" name="Group 44"/>
          <p:cNvGrpSpPr/>
          <p:nvPr/>
        </p:nvGrpSpPr>
        <p:grpSpPr>
          <a:xfrm>
            <a:off x="1676400" y="6091526"/>
            <a:ext cx="1188852" cy="646331"/>
            <a:chOff x="7479313" y="1610973"/>
            <a:chExt cx="1188852" cy="646331"/>
          </a:xfrm>
        </p:grpSpPr>
        <p:sp>
          <p:nvSpPr>
            <p:cNvPr id="42" name="Oval 41"/>
            <p:cNvSpPr/>
            <p:nvPr/>
          </p:nvSpPr>
          <p:spPr>
            <a:xfrm>
              <a:off x="7636285" y="1734618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36285" y="2012051"/>
              <a:ext cx="152400" cy="1524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79313" y="1610973"/>
              <a:ext cx="118885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      Servers</a:t>
              </a:r>
            </a:p>
            <a:p>
              <a:r>
                <a:rPr lang="en-US" dirty="0"/>
                <a:t>      Clients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4481607" y="41910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2" name="Oval 31"/>
          <p:cNvSpPr/>
          <p:nvPr/>
        </p:nvSpPr>
        <p:spPr>
          <a:xfrm>
            <a:off x="2548059" y="47244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8" name="Oval 47"/>
          <p:cNvSpPr/>
          <p:nvPr/>
        </p:nvSpPr>
        <p:spPr>
          <a:xfrm>
            <a:off x="2548059" y="520523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9" name="Rectangle 48"/>
          <p:cNvSpPr/>
          <p:nvPr/>
        </p:nvSpPr>
        <p:spPr>
          <a:xfrm>
            <a:off x="4495800" y="4719637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0" name="Rectangle 49"/>
          <p:cNvSpPr/>
          <p:nvPr/>
        </p:nvSpPr>
        <p:spPr>
          <a:xfrm>
            <a:off x="4481607" y="5214937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" name="TextBox 19"/>
          <p:cNvSpPr txBox="1"/>
          <p:nvPr/>
        </p:nvSpPr>
        <p:spPr>
          <a:xfrm>
            <a:off x="5257800" y="4551368"/>
            <a:ext cx="2634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/>
              <a:t>Recompute</a:t>
            </a:r>
            <a:r>
              <a:rPr lang="en-US" sz="1600" dirty="0"/>
              <a:t> optimal matching</a:t>
            </a:r>
            <a:endParaRPr lang="en-US" sz="1600" baseline="-25000" dirty="0"/>
          </a:p>
        </p:txBody>
      </p:sp>
      <p:sp>
        <p:nvSpPr>
          <p:cNvPr id="21" name="Right Brace 20"/>
          <p:cNvSpPr/>
          <p:nvPr/>
        </p:nvSpPr>
        <p:spPr>
          <a:xfrm>
            <a:off x="4876800" y="4114800"/>
            <a:ext cx="271448" cy="1299344"/>
          </a:xfrm>
          <a:prstGeom prst="rightBrace">
            <a:avLst>
              <a:gd name="adj1" fmla="val 32790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3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1: (O(log </a:t>
            </a:r>
            <a:r>
              <a:rPr lang="en-US" i="1" dirty="0"/>
              <a:t>n</a:t>
            </a:r>
            <a:r>
              <a:rPr lang="en-US" dirty="0"/>
              <a:t>), O(log </a:t>
            </a:r>
            <a:r>
              <a:rPr lang="en-US" i="1" dirty="0"/>
              <a:t>n</a:t>
            </a:r>
            <a:r>
              <a:rPr lang="en-US" dirty="0"/>
              <a:t>)) competitive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8497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Attempt 1:</a:t>
            </a:r>
            <a:r>
              <a:rPr lang="en-US" dirty="0"/>
              <a:t> Use Permutation, and then correct by batch </a:t>
            </a:r>
            <a:r>
              <a:rPr lang="en-US" dirty="0" err="1"/>
              <a:t>reoptimization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2057400" y="27432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9" name="Oval 28"/>
          <p:cNvSpPr/>
          <p:nvPr/>
        </p:nvSpPr>
        <p:spPr>
          <a:xfrm>
            <a:off x="2057400" y="330362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0" name="Oval 29"/>
          <p:cNvSpPr/>
          <p:nvPr/>
        </p:nvSpPr>
        <p:spPr>
          <a:xfrm>
            <a:off x="2057400" y="381394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Oval 30"/>
          <p:cNvSpPr/>
          <p:nvPr/>
        </p:nvSpPr>
        <p:spPr>
          <a:xfrm>
            <a:off x="2057400" y="4294778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3" name="Rectangle 32"/>
          <p:cNvSpPr/>
          <p:nvPr/>
        </p:nvSpPr>
        <p:spPr>
          <a:xfrm>
            <a:off x="3006204" y="321194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Rectangle 33"/>
          <p:cNvSpPr/>
          <p:nvPr/>
        </p:nvSpPr>
        <p:spPr>
          <a:xfrm>
            <a:off x="3006204" y="27432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5" name="Rectangle 34"/>
          <p:cNvSpPr/>
          <p:nvPr/>
        </p:nvSpPr>
        <p:spPr>
          <a:xfrm>
            <a:off x="3006204" y="36957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5" name="Group 44"/>
          <p:cNvGrpSpPr/>
          <p:nvPr/>
        </p:nvGrpSpPr>
        <p:grpSpPr>
          <a:xfrm>
            <a:off x="1676400" y="6091526"/>
            <a:ext cx="1188852" cy="646331"/>
            <a:chOff x="7479313" y="1610973"/>
            <a:chExt cx="1188852" cy="646331"/>
          </a:xfrm>
        </p:grpSpPr>
        <p:sp>
          <p:nvSpPr>
            <p:cNvPr id="42" name="Oval 41"/>
            <p:cNvSpPr/>
            <p:nvPr/>
          </p:nvSpPr>
          <p:spPr>
            <a:xfrm>
              <a:off x="7636285" y="1734618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36285" y="2012051"/>
              <a:ext cx="152400" cy="1524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79313" y="1610973"/>
              <a:ext cx="118885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      Servers</a:t>
              </a:r>
            </a:p>
            <a:p>
              <a:r>
                <a:rPr lang="en-US" dirty="0"/>
                <a:t>      Clients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2992011" y="41910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2" name="Oval 31"/>
          <p:cNvSpPr/>
          <p:nvPr/>
        </p:nvSpPr>
        <p:spPr>
          <a:xfrm>
            <a:off x="2057400" y="47244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8" name="Oval 47"/>
          <p:cNvSpPr/>
          <p:nvPr/>
        </p:nvSpPr>
        <p:spPr>
          <a:xfrm>
            <a:off x="2057400" y="5205234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9" name="Rectangle 48"/>
          <p:cNvSpPr/>
          <p:nvPr/>
        </p:nvSpPr>
        <p:spPr>
          <a:xfrm>
            <a:off x="3006204" y="4719637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0" name="Rectangle 49"/>
          <p:cNvSpPr/>
          <p:nvPr/>
        </p:nvSpPr>
        <p:spPr>
          <a:xfrm>
            <a:off x="2992011" y="5214937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" name="TextBox 19"/>
          <p:cNvSpPr txBox="1"/>
          <p:nvPr/>
        </p:nvSpPr>
        <p:spPr>
          <a:xfrm>
            <a:off x="3691990" y="4595195"/>
            <a:ext cx="803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Batch 2</a:t>
            </a:r>
            <a:endParaRPr lang="en-US" sz="1600" baseline="-25000" dirty="0"/>
          </a:p>
        </p:txBody>
      </p:sp>
      <p:sp>
        <p:nvSpPr>
          <p:cNvPr id="21" name="Right Brace 20"/>
          <p:cNvSpPr/>
          <p:nvPr/>
        </p:nvSpPr>
        <p:spPr>
          <a:xfrm>
            <a:off x="3387204" y="4114800"/>
            <a:ext cx="271448" cy="1299344"/>
          </a:xfrm>
          <a:prstGeom prst="rightBrace">
            <a:avLst>
              <a:gd name="adj1" fmla="val 32790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691990" y="3143451"/>
            <a:ext cx="803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Batch 1</a:t>
            </a:r>
            <a:endParaRPr lang="en-US" sz="1600" baseline="-25000" dirty="0"/>
          </a:p>
        </p:txBody>
      </p:sp>
      <p:sp>
        <p:nvSpPr>
          <p:cNvPr id="23" name="Right Brace 22"/>
          <p:cNvSpPr/>
          <p:nvPr/>
        </p:nvSpPr>
        <p:spPr>
          <a:xfrm>
            <a:off x="3387204" y="2663056"/>
            <a:ext cx="271448" cy="1299344"/>
          </a:xfrm>
          <a:prstGeom prst="rightBrace">
            <a:avLst>
              <a:gd name="adj1" fmla="val 32790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0" y="2488381"/>
                <a:ext cx="3941464" cy="2517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Analysis: </a:t>
                </a:r>
                <a:r>
                  <a:rPr lang="en-US" i="1" dirty="0"/>
                  <a:t>t</a:t>
                </a:r>
                <a:r>
                  <a:rPr lang="en-US" dirty="0"/>
                  <a:t> batches, </a:t>
                </a:r>
                <a:r>
                  <a:rPr lang="en-US" i="1" dirty="0"/>
                  <a:t>n/t</a:t>
                </a:r>
                <a:r>
                  <a:rPr lang="en-US" dirty="0"/>
                  <a:t> clients per batch</a:t>
                </a:r>
              </a:p>
              <a:p>
                <a:endParaRPr lang="en-US" b="1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1. Amortized recourse cost = O(1)</a:t>
                </a:r>
              </a:p>
              <a:p>
                <a:endParaRPr lang="en-US" b="1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2. Matching cost: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-competitive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-competitive algorithm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488381"/>
                <a:ext cx="3941464" cy="2517036"/>
              </a:xfrm>
              <a:prstGeom prst="rect">
                <a:avLst/>
              </a:prstGeom>
              <a:blipFill>
                <a:blip r:embed="rId2"/>
                <a:stretch>
                  <a:fillRect l="-1236" t="-1211" r="-464" b="-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91193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1: (O(log </a:t>
            </a:r>
            <a:r>
              <a:rPr lang="en-US" i="1" dirty="0"/>
              <a:t>n</a:t>
            </a:r>
            <a:r>
              <a:rPr lang="en-US" dirty="0"/>
              <a:t>), O(log </a:t>
            </a:r>
            <a:r>
              <a:rPr lang="en-US" i="1" dirty="0"/>
              <a:t>n</a:t>
            </a:r>
            <a:r>
              <a:rPr lang="en-US" dirty="0"/>
              <a:t>)) competitive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849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Attempt 2:</a:t>
            </a:r>
            <a:r>
              <a:rPr lang="en-US" dirty="0"/>
              <a:t> Multi-scale batch re-optimization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676400" y="6091526"/>
            <a:ext cx="1188852" cy="646331"/>
            <a:chOff x="7479313" y="1610973"/>
            <a:chExt cx="1188852" cy="646331"/>
          </a:xfrm>
        </p:grpSpPr>
        <p:sp>
          <p:nvSpPr>
            <p:cNvPr id="42" name="Oval 41"/>
            <p:cNvSpPr/>
            <p:nvPr/>
          </p:nvSpPr>
          <p:spPr>
            <a:xfrm>
              <a:off x="7636285" y="1734618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36285" y="2012051"/>
              <a:ext cx="152400" cy="1524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79313" y="1610973"/>
              <a:ext cx="118885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      Servers</a:t>
              </a:r>
            </a:p>
            <a:p>
              <a:r>
                <a:rPr lang="en-US" dirty="0"/>
                <a:t>      Clients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743200" y="4724400"/>
            <a:ext cx="1524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05200" y="4724400"/>
            <a:ext cx="1524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4" name="Rectangle 73"/>
          <p:cNvSpPr/>
          <p:nvPr/>
        </p:nvSpPr>
        <p:spPr>
          <a:xfrm>
            <a:off x="4267200" y="4724400"/>
            <a:ext cx="1524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5" name="Rectangle 74"/>
          <p:cNvSpPr/>
          <p:nvPr/>
        </p:nvSpPr>
        <p:spPr>
          <a:xfrm>
            <a:off x="5029200" y="4724400"/>
            <a:ext cx="1524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6" name="Rectangle 75"/>
          <p:cNvSpPr/>
          <p:nvPr/>
        </p:nvSpPr>
        <p:spPr>
          <a:xfrm>
            <a:off x="5791200" y="4724400"/>
            <a:ext cx="1524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7" name="Rectangle 76"/>
          <p:cNvSpPr/>
          <p:nvPr/>
        </p:nvSpPr>
        <p:spPr>
          <a:xfrm>
            <a:off x="6553200" y="4724400"/>
            <a:ext cx="1524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8" name="Rectangle 77"/>
          <p:cNvSpPr/>
          <p:nvPr/>
        </p:nvSpPr>
        <p:spPr>
          <a:xfrm>
            <a:off x="7315200" y="4724400"/>
            <a:ext cx="1524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9" name="Rectangle 78"/>
          <p:cNvSpPr/>
          <p:nvPr/>
        </p:nvSpPr>
        <p:spPr>
          <a:xfrm>
            <a:off x="8077200" y="4724400"/>
            <a:ext cx="1524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0" name="Rectangle 79"/>
          <p:cNvSpPr/>
          <p:nvPr/>
        </p:nvSpPr>
        <p:spPr>
          <a:xfrm>
            <a:off x="3124200" y="38862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1" name="Rectangle 80"/>
          <p:cNvSpPr/>
          <p:nvPr/>
        </p:nvSpPr>
        <p:spPr>
          <a:xfrm>
            <a:off x="4648200" y="38862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2" name="Rectangle 81"/>
          <p:cNvSpPr/>
          <p:nvPr/>
        </p:nvSpPr>
        <p:spPr>
          <a:xfrm>
            <a:off x="6172200" y="38862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3" name="Rectangle 82"/>
          <p:cNvSpPr/>
          <p:nvPr/>
        </p:nvSpPr>
        <p:spPr>
          <a:xfrm>
            <a:off x="7696200" y="3865919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4" name="Rectangle 83"/>
          <p:cNvSpPr/>
          <p:nvPr/>
        </p:nvSpPr>
        <p:spPr>
          <a:xfrm>
            <a:off x="3886200" y="31242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5" name="Rectangle 84"/>
          <p:cNvSpPr/>
          <p:nvPr/>
        </p:nvSpPr>
        <p:spPr>
          <a:xfrm>
            <a:off x="6934200" y="31242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6" name="Rectangle 85"/>
          <p:cNvSpPr/>
          <p:nvPr/>
        </p:nvSpPr>
        <p:spPr>
          <a:xfrm>
            <a:off x="5410200" y="20574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6" name="Straight Connector 5"/>
          <p:cNvCxnSpPr>
            <a:stCxn id="86" idx="2"/>
            <a:endCxn id="84" idx="0"/>
          </p:cNvCxnSpPr>
          <p:nvPr/>
        </p:nvCxnSpPr>
        <p:spPr>
          <a:xfrm flipH="1">
            <a:off x="3962400" y="2209800"/>
            <a:ext cx="152400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86" idx="2"/>
            <a:endCxn id="85" idx="0"/>
          </p:cNvCxnSpPr>
          <p:nvPr/>
        </p:nvCxnSpPr>
        <p:spPr>
          <a:xfrm>
            <a:off x="5486400" y="2209800"/>
            <a:ext cx="152400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85" idx="2"/>
            <a:endCxn id="83" idx="0"/>
          </p:cNvCxnSpPr>
          <p:nvPr/>
        </p:nvCxnSpPr>
        <p:spPr>
          <a:xfrm>
            <a:off x="7010400" y="3276601"/>
            <a:ext cx="762000" cy="589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5" idx="2"/>
            <a:endCxn id="82" idx="0"/>
          </p:cNvCxnSpPr>
          <p:nvPr/>
        </p:nvCxnSpPr>
        <p:spPr>
          <a:xfrm flipH="1">
            <a:off x="6248400" y="3276600"/>
            <a:ext cx="7620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4" idx="2"/>
            <a:endCxn id="81" idx="0"/>
          </p:cNvCxnSpPr>
          <p:nvPr/>
        </p:nvCxnSpPr>
        <p:spPr>
          <a:xfrm>
            <a:off x="3962400" y="3276600"/>
            <a:ext cx="7620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84" idx="2"/>
            <a:endCxn id="80" idx="0"/>
          </p:cNvCxnSpPr>
          <p:nvPr/>
        </p:nvCxnSpPr>
        <p:spPr>
          <a:xfrm flipH="1">
            <a:off x="3200400" y="3276600"/>
            <a:ext cx="7620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80" idx="2"/>
            <a:endCxn id="50" idx="0"/>
          </p:cNvCxnSpPr>
          <p:nvPr/>
        </p:nvCxnSpPr>
        <p:spPr>
          <a:xfrm flipH="1">
            <a:off x="2819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0" idx="2"/>
            <a:endCxn id="27" idx="0"/>
          </p:cNvCxnSpPr>
          <p:nvPr/>
        </p:nvCxnSpPr>
        <p:spPr>
          <a:xfrm>
            <a:off x="3200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81" idx="2"/>
            <a:endCxn id="74" idx="0"/>
          </p:cNvCxnSpPr>
          <p:nvPr/>
        </p:nvCxnSpPr>
        <p:spPr>
          <a:xfrm flipH="1">
            <a:off x="4343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81" idx="2"/>
            <a:endCxn id="75" idx="0"/>
          </p:cNvCxnSpPr>
          <p:nvPr/>
        </p:nvCxnSpPr>
        <p:spPr>
          <a:xfrm>
            <a:off x="4724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82" idx="2"/>
            <a:endCxn id="76" idx="0"/>
          </p:cNvCxnSpPr>
          <p:nvPr/>
        </p:nvCxnSpPr>
        <p:spPr>
          <a:xfrm flipH="1">
            <a:off x="5867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82" idx="2"/>
            <a:endCxn id="77" idx="0"/>
          </p:cNvCxnSpPr>
          <p:nvPr/>
        </p:nvCxnSpPr>
        <p:spPr>
          <a:xfrm>
            <a:off x="6248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83" idx="2"/>
            <a:endCxn id="78" idx="0"/>
          </p:cNvCxnSpPr>
          <p:nvPr/>
        </p:nvCxnSpPr>
        <p:spPr>
          <a:xfrm flipH="1">
            <a:off x="7391400" y="4018320"/>
            <a:ext cx="381000" cy="706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83" idx="2"/>
            <a:endCxn id="79" idx="0"/>
          </p:cNvCxnSpPr>
          <p:nvPr/>
        </p:nvCxnSpPr>
        <p:spPr>
          <a:xfrm>
            <a:off x="7772400" y="4018320"/>
            <a:ext cx="381000" cy="706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3057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1: (O(log </a:t>
            </a:r>
            <a:r>
              <a:rPr lang="en-US" i="1" dirty="0"/>
              <a:t>n</a:t>
            </a:r>
            <a:r>
              <a:rPr lang="en-US" dirty="0"/>
              <a:t>), O(log </a:t>
            </a:r>
            <a:r>
              <a:rPr lang="en-US" i="1" dirty="0"/>
              <a:t>n</a:t>
            </a:r>
            <a:r>
              <a:rPr lang="en-US" dirty="0"/>
              <a:t>)) competitive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849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Attempt 2:</a:t>
            </a:r>
            <a:r>
              <a:rPr lang="en-US" dirty="0"/>
              <a:t> Multi-scale batch re-optimization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676400" y="6091526"/>
            <a:ext cx="1188852" cy="646331"/>
            <a:chOff x="7479313" y="1610973"/>
            <a:chExt cx="1188852" cy="646331"/>
          </a:xfrm>
        </p:grpSpPr>
        <p:sp>
          <p:nvSpPr>
            <p:cNvPr id="42" name="Oval 41"/>
            <p:cNvSpPr/>
            <p:nvPr/>
          </p:nvSpPr>
          <p:spPr>
            <a:xfrm>
              <a:off x="7636285" y="1734618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36285" y="2012051"/>
              <a:ext cx="152400" cy="1524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79313" y="1610973"/>
              <a:ext cx="118885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      Servers</a:t>
              </a:r>
            </a:p>
            <a:p>
              <a:r>
                <a:rPr lang="en-US" dirty="0"/>
                <a:t>      Clients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743200" y="4724400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Rectangle 26"/>
          <p:cNvSpPr/>
          <p:nvPr/>
        </p:nvSpPr>
        <p:spPr>
          <a:xfrm>
            <a:off x="3505200" y="4724400"/>
            <a:ext cx="1524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4" name="Rectangle 73"/>
          <p:cNvSpPr/>
          <p:nvPr/>
        </p:nvSpPr>
        <p:spPr>
          <a:xfrm>
            <a:off x="4267200" y="4724400"/>
            <a:ext cx="1524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5" name="Rectangle 74"/>
          <p:cNvSpPr/>
          <p:nvPr/>
        </p:nvSpPr>
        <p:spPr>
          <a:xfrm>
            <a:off x="5029200" y="4724400"/>
            <a:ext cx="1524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6" name="Rectangle 75"/>
          <p:cNvSpPr/>
          <p:nvPr/>
        </p:nvSpPr>
        <p:spPr>
          <a:xfrm>
            <a:off x="5791200" y="4724400"/>
            <a:ext cx="1524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7" name="Rectangle 76"/>
          <p:cNvSpPr/>
          <p:nvPr/>
        </p:nvSpPr>
        <p:spPr>
          <a:xfrm>
            <a:off x="6553200" y="4724400"/>
            <a:ext cx="1524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8" name="Rectangle 77"/>
          <p:cNvSpPr/>
          <p:nvPr/>
        </p:nvSpPr>
        <p:spPr>
          <a:xfrm>
            <a:off x="7315200" y="4724400"/>
            <a:ext cx="1524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9" name="Rectangle 78"/>
          <p:cNvSpPr/>
          <p:nvPr/>
        </p:nvSpPr>
        <p:spPr>
          <a:xfrm>
            <a:off x="8077200" y="4724400"/>
            <a:ext cx="1524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0" name="Rectangle 79"/>
          <p:cNvSpPr/>
          <p:nvPr/>
        </p:nvSpPr>
        <p:spPr>
          <a:xfrm>
            <a:off x="3124200" y="38862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1" name="Rectangle 80"/>
          <p:cNvSpPr/>
          <p:nvPr/>
        </p:nvSpPr>
        <p:spPr>
          <a:xfrm>
            <a:off x="4648200" y="38862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2" name="Rectangle 81"/>
          <p:cNvSpPr/>
          <p:nvPr/>
        </p:nvSpPr>
        <p:spPr>
          <a:xfrm>
            <a:off x="6172200" y="38862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3" name="Rectangle 82"/>
          <p:cNvSpPr/>
          <p:nvPr/>
        </p:nvSpPr>
        <p:spPr>
          <a:xfrm>
            <a:off x="7696200" y="3865919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4" name="Rectangle 83"/>
          <p:cNvSpPr/>
          <p:nvPr/>
        </p:nvSpPr>
        <p:spPr>
          <a:xfrm>
            <a:off x="3886200" y="31242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5" name="Rectangle 84"/>
          <p:cNvSpPr/>
          <p:nvPr/>
        </p:nvSpPr>
        <p:spPr>
          <a:xfrm>
            <a:off x="6934200" y="31242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6" name="Rectangle 85"/>
          <p:cNvSpPr/>
          <p:nvPr/>
        </p:nvSpPr>
        <p:spPr>
          <a:xfrm>
            <a:off x="5410200" y="20574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6" name="Straight Connector 5"/>
          <p:cNvCxnSpPr>
            <a:stCxn id="86" idx="2"/>
            <a:endCxn id="84" idx="0"/>
          </p:cNvCxnSpPr>
          <p:nvPr/>
        </p:nvCxnSpPr>
        <p:spPr>
          <a:xfrm flipH="1">
            <a:off x="3962400" y="2209800"/>
            <a:ext cx="152400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86" idx="2"/>
            <a:endCxn id="85" idx="0"/>
          </p:cNvCxnSpPr>
          <p:nvPr/>
        </p:nvCxnSpPr>
        <p:spPr>
          <a:xfrm>
            <a:off x="5486400" y="2209800"/>
            <a:ext cx="152400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85" idx="2"/>
            <a:endCxn id="83" idx="0"/>
          </p:cNvCxnSpPr>
          <p:nvPr/>
        </p:nvCxnSpPr>
        <p:spPr>
          <a:xfrm>
            <a:off x="7010400" y="3276601"/>
            <a:ext cx="762000" cy="589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5" idx="2"/>
            <a:endCxn id="82" idx="0"/>
          </p:cNvCxnSpPr>
          <p:nvPr/>
        </p:nvCxnSpPr>
        <p:spPr>
          <a:xfrm flipH="1">
            <a:off x="6248400" y="3276600"/>
            <a:ext cx="7620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4" idx="2"/>
            <a:endCxn id="81" idx="0"/>
          </p:cNvCxnSpPr>
          <p:nvPr/>
        </p:nvCxnSpPr>
        <p:spPr>
          <a:xfrm>
            <a:off x="3962400" y="3276600"/>
            <a:ext cx="7620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84" idx="2"/>
            <a:endCxn id="80" idx="0"/>
          </p:cNvCxnSpPr>
          <p:nvPr/>
        </p:nvCxnSpPr>
        <p:spPr>
          <a:xfrm flipH="1">
            <a:off x="3200400" y="3276600"/>
            <a:ext cx="7620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80" idx="2"/>
            <a:endCxn id="50" idx="0"/>
          </p:cNvCxnSpPr>
          <p:nvPr/>
        </p:nvCxnSpPr>
        <p:spPr>
          <a:xfrm flipH="1">
            <a:off x="2819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0" idx="2"/>
            <a:endCxn id="27" idx="0"/>
          </p:cNvCxnSpPr>
          <p:nvPr/>
        </p:nvCxnSpPr>
        <p:spPr>
          <a:xfrm>
            <a:off x="3200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81" idx="2"/>
            <a:endCxn id="74" idx="0"/>
          </p:cNvCxnSpPr>
          <p:nvPr/>
        </p:nvCxnSpPr>
        <p:spPr>
          <a:xfrm flipH="1">
            <a:off x="4343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81" idx="2"/>
            <a:endCxn id="75" idx="0"/>
          </p:cNvCxnSpPr>
          <p:nvPr/>
        </p:nvCxnSpPr>
        <p:spPr>
          <a:xfrm>
            <a:off x="4724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82" idx="2"/>
            <a:endCxn id="76" idx="0"/>
          </p:cNvCxnSpPr>
          <p:nvPr/>
        </p:nvCxnSpPr>
        <p:spPr>
          <a:xfrm flipH="1">
            <a:off x="5867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82" idx="2"/>
            <a:endCxn id="77" idx="0"/>
          </p:cNvCxnSpPr>
          <p:nvPr/>
        </p:nvCxnSpPr>
        <p:spPr>
          <a:xfrm>
            <a:off x="6248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83" idx="2"/>
            <a:endCxn id="78" idx="0"/>
          </p:cNvCxnSpPr>
          <p:nvPr/>
        </p:nvCxnSpPr>
        <p:spPr>
          <a:xfrm flipH="1">
            <a:off x="7391400" y="4018320"/>
            <a:ext cx="381000" cy="706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83" idx="2"/>
            <a:endCxn id="79" idx="0"/>
          </p:cNvCxnSpPr>
          <p:nvPr/>
        </p:nvCxnSpPr>
        <p:spPr>
          <a:xfrm>
            <a:off x="7772400" y="4018320"/>
            <a:ext cx="381000" cy="706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306178" y="4882217"/>
            <a:ext cx="1104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Insert using</a:t>
            </a:r>
          </a:p>
          <a:p>
            <a:pPr algn="ctr"/>
            <a:r>
              <a:rPr lang="en-US" sz="1400" dirty="0"/>
              <a:t>permutation</a:t>
            </a:r>
          </a:p>
        </p:txBody>
      </p:sp>
    </p:spTree>
    <p:extLst>
      <p:ext uri="{BB962C8B-B14F-4D97-AF65-F5344CB8AC3E}">
        <p14:creationId xmlns:p14="http://schemas.microsoft.com/office/powerpoint/2010/main" val="31389314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1: (O(log </a:t>
            </a:r>
            <a:r>
              <a:rPr lang="en-US" i="1" dirty="0"/>
              <a:t>n</a:t>
            </a:r>
            <a:r>
              <a:rPr lang="en-US" dirty="0"/>
              <a:t>), O(log </a:t>
            </a:r>
            <a:r>
              <a:rPr lang="en-US" i="1" dirty="0"/>
              <a:t>n</a:t>
            </a:r>
            <a:r>
              <a:rPr lang="en-US" dirty="0"/>
              <a:t>)) competitive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849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Attempt 2:</a:t>
            </a:r>
            <a:r>
              <a:rPr lang="en-US" dirty="0"/>
              <a:t> Multi-scale batch re-optimization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676400" y="6091526"/>
            <a:ext cx="1188852" cy="646331"/>
            <a:chOff x="7479313" y="1610973"/>
            <a:chExt cx="1188852" cy="646331"/>
          </a:xfrm>
        </p:grpSpPr>
        <p:sp>
          <p:nvSpPr>
            <p:cNvPr id="42" name="Oval 41"/>
            <p:cNvSpPr/>
            <p:nvPr/>
          </p:nvSpPr>
          <p:spPr>
            <a:xfrm>
              <a:off x="7636285" y="1734618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36285" y="2012051"/>
              <a:ext cx="152400" cy="1524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79313" y="1610973"/>
              <a:ext cx="118885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      Servers</a:t>
              </a:r>
            </a:p>
            <a:p>
              <a:r>
                <a:rPr lang="en-US" dirty="0"/>
                <a:t>      Clients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743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Rectangle 26"/>
          <p:cNvSpPr/>
          <p:nvPr/>
        </p:nvSpPr>
        <p:spPr>
          <a:xfrm>
            <a:off x="3505200" y="4724400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4" name="Rectangle 73"/>
          <p:cNvSpPr/>
          <p:nvPr/>
        </p:nvSpPr>
        <p:spPr>
          <a:xfrm>
            <a:off x="4267200" y="4724400"/>
            <a:ext cx="1524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5" name="Rectangle 74"/>
          <p:cNvSpPr/>
          <p:nvPr/>
        </p:nvSpPr>
        <p:spPr>
          <a:xfrm>
            <a:off x="5029200" y="4724400"/>
            <a:ext cx="1524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6" name="Rectangle 75"/>
          <p:cNvSpPr/>
          <p:nvPr/>
        </p:nvSpPr>
        <p:spPr>
          <a:xfrm>
            <a:off x="5791200" y="4724400"/>
            <a:ext cx="1524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7" name="Rectangle 76"/>
          <p:cNvSpPr/>
          <p:nvPr/>
        </p:nvSpPr>
        <p:spPr>
          <a:xfrm>
            <a:off x="6553200" y="4724400"/>
            <a:ext cx="1524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8" name="Rectangle 77"/>
          <p:cNvSpPr/>
          <p:nvPr/>
        </p:nvSpPr>
        <p:spPr>
          <a:xfrm>
            <a:off x="7315200" y="4724400"/>
            <a:ext cx="1524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9" name="Rectangle 78"/>
          <p:cNvSpPr/>
          <p:nvPr/>
        </p:nvSpPr>
        <p:spPr>
          <a:xfrm>
            <a:off x="8077200" y="4724400"/>
            <a:ext cx="1524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0" name="Rectangle 79"/>
          <p:cNvSpPr/>
          <p:nvPr/>
        </p:nvSpPr>
        <p:spPr>
          <a:xfrm>
            <a:off x="3124200" y="38862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1" name="Rectangle 80"/>
          <p:cNvSpPr/>
          <p:nvPr/>
        </p:nvSpPr>
        <p:spPr>
          <a:xfrm>
            <a:off x="4648200" y="38862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2" name="Rectangle 81"/>
          <p:cNvSpPr/>
          <p:nvPr/>
        </p:nvSpPr>
        <p:spPr>
          <a:xfrm>
            <a:off x="6172200" y="38862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3" name="Rectangle 82"/>
          <p:cNvSpPr/>
          <p:nvPr/>
        </p:nvSpPr>
        <p:spPr>
          <a:xfrm>
            <a:off x="7696200" y="3865919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4" name="Rectangle 83"/>
          <p:cNvSpPr/>
          <p:nvPr/>
        </p:nvSpPr>
        <p:spPr>
          <a:xfrm>
            <a:off x="3886200" y="31242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5" name="Rectangle 84"/>
          <p:cNvSpPr/>
          <p:nvPr/>
        </p:nvSpPr>
        <p:spPr>
          <a:xfrm>
            <a:off x="6934200" y="31242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6" name="Rectangle 85"/>
          <p:cNvSpPr/>
          <p:nvPr/>
        </p:nvSpPr>
        <p:spPr>
          <a:xfrm>
            <a:off x="5410200" y="20574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6" name="Straight Connector 5"/>
          <p:cNvCxnSpPr>
            <a:stCxn id="86" idx="2"/>
            <a:endCxn id="84" idx="0"/>
          </p:cNvCxnSpPr>
          <p:nvPr/>
        </p:nvCxnSpPr>
        <p:spPr>
          <a:xfrm flipH="1">
            <a:off x="3962400" y="2209800"/>
            <a:ext cx="152400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86" idx="2"/>
            <a:endCxn id="85" idx="0"/>
          </p:cNvCxnSpPr>
          <p:nvPr/>
        </p:nvCxnSpPr>
        <p:spPr>
          <a:xfrm>
            <a:off x="5486400" y="2209800"/>
            <a:ext cx="152400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85" idx="2"/>
            <a:endCxn id="83" idx="0"/>
          </p:cNvCxnSpPr>
          <p:nvPr/>
        </p:nvCxnSpPr>
        <p:spPr>
          <a:xfrm>
            <a:off x="7010400" y="3276601"/>
            <a:ext cx="762000" cy="589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5" idx="2"/>
            <a:endCxn id="82" idx="0"/>
          </p:cNvCxnSpPr>
          <p:nvPr/>
        </p:nvCxnSpPr>
        <p:spPr>
          <a:xfrm flipH="1">
            <a:off x="6248400" y="3276600"/>
            <a:ext cx="7620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4" idx="2"/>
            <a:endCxn id="81" idx="0"/>
          </p:cNvCxnSpPr>
          <p:nvPr/>
        </p:nvCxnSpPr>
        <p:spPr>
          <a:xfrm>
            <a:off x="3962400" y="3276600"/>
            <a:ext cx="7620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84" idx="2"/>
            <a:endCxn id="80" idx="0"/>
          </p:cNvCxnSpPr>
          <p:nvPr/>
        </p:nvCxnSpPr>
        <p:spPr>
          <a:xfrm flipH="1">
            <a:off x="3200400" y="3276600"/>
            <a:ext cx="7620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80" idx="2"/>
            <a:endCxn id="50" idx="0"/>
          </p:cNvCxnSpPr>
          <p:nvPr/>
        </p:nvCxnSpPr>
        <p:spPr>
          <a:xfrm flipH="1">
            <a:off x="2819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0" idx="2"/>
            <a:endCxn id="27" idx="0"/>
          </p:cNvCxnSpPr>
          <p:nvPr/>
        </p:nvCxnSpPr>
        <p:spPr>
          <a:xfrm>
            <a:off x="3200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81" idx="2"/>
            <a:endCxn id="74" idx="0"/>
          </p:cNvCxnSpPr>
          <p:nvPr/>
        </p:nvCxnSpPr>
        <p:spPr>
          <a:xfrm flipH="1">
            <a:off x="4343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81" idx="2"/>
            <a:endCxn id="75" idx="0"/>
          </p:cNvCxnSpPr>
          <p:nvPr/>
        </p:nvCxnSpPr>
        <p:spPr>
          <a:xfrm>
            <a:off x="4724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82" idx="2"/>
            <a:endCxn id="76" idx="0"/>
          </p:cNvCxnSpPr>
          <p:nvPr/>
        </p:nvCxnSpPr>
        <p:spPr>
          <a:xfrm flipH="1">
            <a:off x="5867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82" idx="2"/>
            <a:endCxn id="77" idx="0"/>
          </p:cNvCxnSpPr>
          <p:nvPr/>
        </p:nvCxnSpPr>
        <p:spPr>
          <a:xfrm>
            <a:off x="6248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83" idx="2"/>
            <a:endCxn id="78" idx="0"/>
          </p:cNvCxnSpPr>
          <p:nvPr/>
        </p:nvCxnSpPr>
        <p:spPr>
          <a:xfrm flipH="1">
            <a:off x="7391400" y="4018320"/>
            <a:ext cx="381000" cy="706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83" idx="2"/>
            <a:endCxn id="79" idx="0"/>
          </p:cNvCxnSpPr>
          <p:nvPr/>
        </p:nvCxnSpPr>
        <p:spPr>
          <a:xfrm>
            <a:off x="7772400" y="4018320"/>
            <a:ext cx="381000" cy="706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048000" y="4882217"/>
            <a:ext cx="1104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Insert using</a:t>
            </a:r>
          </a:p>
          <a:p>
            <a:pPr algn="ctr"/>
            <a:r>
              <a:rPr lang="en-US" sz="1400" dirty="0"/>
              <a:t>permutation</a:t>
            </a:r>
          </a:p>
        </p:txBody>
      </p:sp>
    </p:spTree>
    <p:extLst>
      <p:ext uri="{BB962C8B-B14F-4D97-AF65-F5344CB8AC3E}">
        <p14:creationId xmlns:p14="http://schemas.microsoft.com/office/powerpoint/2010/main" val="35941211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1: (O(log </a:t>
            </a:r>
            <a:r>
              <a:rPr lang="en-US" i="1" dirty="0"/>
              <a:t>n</a:t>
            </a:r>
            <a:r>
              <a:rPr lang="en-US" dirty="0"/>
              <a:t>), O(log </a:t>
            </a:r>
            <a:r>
              <a:rPr lang="en-US" i="1" dirty="0"/>
              <a:t>n</a:t>
            </a:r>
            <a:r>
              <a:rPr lang="en-US" dirty="0"/>
              <a:t>)) competitive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849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Attempt 2:</a:t>
            </a:r>
            <a:r>
              <a:rPr lang="en-US" dirty="0"/>
              <a:t> Multi-scale batch re-optimization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676400" y="6091526"/>
            <a:ext cx="1188852" cy="646331"/>
            <a:chOff x="7479313" y="1610973"/>
            <a:chExt cx="1188852" cy="646331"/>
          </a:xfrm>
        </p:grpSpPr>
        <p:sp>
          <p:nvSpPr>
            <p:cNvPr id="42" name="Oval 41"/>
            <p:cNvSpPr/>
            <p:nvPr/>
          </p:nvSpPr>
          <p:spPr>
            <a:xfrm>
              <a:off x="7636285" y="1734618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36285" y="2012051"/>
              <a:ext cx="152400" cy="1524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79313" y="1610973"/>
              <a:ext cx="118885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      Servers</a:t>
              </a:r>
            </a:p>
            <a:p>
              <a:r>
                <a:rPr lang="en-US" dirty="0"/>
                <a:t>      Clients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743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Rectangle 26"/>
          <p:cNvSpPr/>
          <p:nvPr/>
        </p:nvSpPr>
        <p:spPr>
          <a:xfrm>
            <a:off x="3505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4" name="Rectangle 73"/>
          <p:cNvSpPr/>
          <p:nvPr/>
        </p:nvSpPr>
        <p:spPr>
          <a:xfrm>
            <a:off x="4267200" y="4724400"/>
            <a:ext cx="1524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5" name="Rectangle 74"/>
          <p:cNvSpPr/>
          <p:nvPr/>
        </p:nvSpPr>
        <p:spPr>
          <a:xfrm>
            <a:off x="5029200" y="4724400"/>
            <a:ext cx="1524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6" name="Rectangle 75"/>
          <p:cNvSpPr/>
          <p:nvPr/>
        </p:nvSpPr>
        <p:spPr>
          <a:xfrm>
            <a:off x="5791200" y="4724400"/>
            <a:ext cx="1524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7" name="Rectangle 76"/>
          <p:cNvSpPr/>
          <p:nvPr/>
        </p:nvSpPr>
        <p:spPr>
          <a:xfrm>
            <a:off x="6553200" y="4724400"/>
            <a:ext cx="1524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8" name="Rectangle 77"/>
          <p:cNvSpPr/>
          <p:nvPr/>
        </p:nvSpPr>
        <p:spPr>
          <a:xfrm>
            <a:off x="7315200" y="4724400"/>
            <a:ext cx="1524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9" name="Rectangle 78"/>
          <p:cNvSpPr/>
          <p:nvPr/>
        </p:nvSpPr>
        <p:spPr>
          <a:xfrm>
            <a:off x="8077200" y="4724400"/>
            <a:ext cx="1524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0" name="Rectangle 79"/>
          <p:cNvSpPr/>
          <p:nvPr/>
        </p:nvSpPr>
        <p:spPr>
          <a:xfrm>
            <a:off x="3124200" y="3886200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1" name="Rectangle 80"/>
          <p:cNvSpPr/>
          <p:nvPr/>
        </p:nvSpPr>
        <p:spPr>
          <a:xfrm>
            <a:off x="4648200" y="38862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2" name="Rectangle 81"/>
          <p:cNvSpPr/>
          <p:nvPr/>
        </p:nvSpPr>
        <p:spPr>
          <a:xfrm>
            <a:off x="6172200" y="38862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3" name="Rectangle 82"/>
          <p:cNvSpPr/>
          <p:nvPr/>
        </p:nvSpPr>
        <p:spPr>
          <a:xfrm>
            <a:off x="7696200" y="3865919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4" name="Rectangle 83"/>
          <p:cNvSpPr/>
          <p:nvPr/>
        </p:nvSpPr>
        <p:spPr>
          <a:xfrm>
            <a:off x="3886200" y="31242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5" name="Rectangle 84"/>
          <p:cNvSpPr/>
          <p:nvPr/>
        </p:nvSpPr>
        <p:spPr>
          <a:xfrm>
            <a:off x="6934200" y="31242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6" name="Rectangle 85"/>
          <p:cNvSpPr/>
          <p:nvPr/>
        </p:nvSpPr>
        <p:spPr>
          <a:xfrm>
            <a:off x="5410200" y="20574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6" name="Straight Connector 5"/>
          <p:cNvCxnSpPr>
            <a:stCxn id="86" idx="2"/>
            <a:endCxn id="84" idx="0"/>
          </p:cNvCxnSpPr>
          <p:nvPr/>
        </p:nvCxnSpPr>
        <p:spPr>
          <a:xfrm flipH="1">
            <a:off x="3962400" y="2209800"/>
            <a:ext cx="152400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86" idx="2"/>
            <a:endCxn id="85" idx="0"/>
          </p:cNvCxnSpPr>
          <p:nvPr/>
        </p:nvCxnSpPr>
        <p:spPr>
          <a:xfrm>
            <a:off x="5486400" y="2209800"/>
            <a:ext cx="152400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85" idx="2"/>
            <a:endCxn id="83" idx="0"/>
          </p:cNvCxnSpPr>
          <p:nvPr/>
        </p:nvCxnSpPr>
        <p:spPr>
          <a:xfrm>
            <a:off x="7010400" y="3276601"/>
            <a:ext cx="762000" cy="589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5" idx="2"/>
            <a:endCxn id="82" idx="0"/>
          </p:cNvCxnSpPr>
          <p:nvPr/>
        </p:nvCxnSpPr>
        <p:spPr>
          <a:xfrm flipH="1">
            <a:off x="6248400" y="3276600"/>
            <a:ext cx="7620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4" idx="2"/>
            <a:endCxn id="81" idx="0"/>
          </p:cNvCxnSpPr>
          <p:nvPr/>
        </p:nvCxnSpPr>
        <p:spPr>
          <a:xfrm>
            <a:off x="3962400" y="3276600"/>
            <a:ext cx="7620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84" idx="2"/>
            <a:endCxn id="80" idx="0"/>
          </p:cNvCxnSpPr>
          <p:nvPr/>
        </p:nvCxnSpPr>
        <p:spPr>
          <a:xfrm flipH="1">
            <a:off x="3200400" y="3276600"/>
            <a:ext cx="7620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80" idx="2"/>
            <a:endCxn id="50" idx="0"/>
          </p:cNvCxnSpPr>
          <p:nvPr/>
        </p:nvCxnSpPr>
        <p:spPr>
          <a:xfrm flipH="1">
            <a:off x="2819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0" idx="2"/>
            <a:endCxn id="27" idx="0"/>
          </p:cNvCxnSpPr>
          <p:nvPr/>
        </p:nvCxnSpPr>
        <p:spPr>
          <a:xfrm>
            <a:off x="3200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81" idx="2"/>
            <a:endCxn id="74" idx="0"/>
          </p:cNvCxnSpPr>
          <p:nvPr/>
        </p:nvCxnSpPr>
        <p:spPr>
          <a:xfrm flipH="1">
            <a:off x="4343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81" idx="2"/>
            <a:endCxn id="75" idx="0"/>
          </p:cNvCxnSpPr>
          <p:nvPr/>
        </p:nvCxnSpPr>
        <p:spPr>
          <a:xfrm>
            <a:off x="4724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82" idx="2"/>
            <a:endCxn id="76" idx="0"/>
          </p:cNvCxnSpPr>
          <p:nvPr/>
        </p:nvCxnSpPr>
        <p:spPr>
          <a:xfrm flipH="1">
            <a:off x="5867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82" idx="2"/>
            <a:endCxn id="77" idx="0"/>
          </p:cNvCxnSpPr>
          <p:nvPr/>
        </p:nvCxnSpPr>
        <p:spPr>
          <a:xfrm>
            <a:off x="6248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83" idx="2"/>
            <a:endCxn id="78" idx="0"/>
          </p:cNvCxnSpPr>
          <p:nvPr/>
        </p:nvCxnSpPr>
        <p:spPr>
          <a:xfrm flipH="1">
            <a:off x="7391400" y="4018320"/>
            <a:ext cx="381000" cy="706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83" idx="2"/>
            <a:endCxn id="79" idx="0"/>
          </p:cNvCxnSpPr>
          <p:nvPr/>
        </p:nvCxnSpPr>
        <p:spPr>
          <a:xfrm>
            <a:off x="7772400" y="4018320"/>
            <a:ext cx="381000" cy="706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028558" y="3610957"/>
            <a:ext cx="1000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Reoptimize</a:t>
            </a:r>
            <a:endParaRPr lang="en-US" sz="1400" dirty="0"/>
          </a:p>
          <a:p>
            <a:pPr algn="ctr"/>
            <a:r>
              <a:rPr lang="en-US" sz="1400" dirty="0"/>
              <a:t>subtree</a:t>
            </a:r>
          </a:p>
        </p:txBody>
      </p:sp>
    </p:spTree>
    <p:extLst>
      <p:ext uri="{BB962C8B-B14F-4D97-AF65-F5344CB8AC3E}">
        <p14:creationId xmlns:p14="http://schemas.microsoft.com/office/powerpoint/2010/main" val="42676245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1: (O(log </a:t>
            </a:r>
            <a:r>
              <a:rPr lang="en-US" i="1" dirty="0"/>
              <a:t>n</a:t>
            </a:r>
            <a:r>
              <a:rPr lang="en-US" dirty="0"/>
              <a:t>), O(log </a:t>
            </a:r>
            <a:r>
              <a:rPr lang="en-US" i="1" dirty="0"/>
              <a:t>n</a:t>
            </a:r>
            <a:r>
              <a:rPr lang="en-US" dirty="0"/>
              <a:t>)) competitive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849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Attempt 2:</a:t>
            </a:r>
            <a:r>
              <a:rPr lang="en-US" dirty="0"/>
              <a:t> Multi-scale batch re-optimization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676400" y="6091526"/>
            <a:ext cx="1188852" cy="646331"/>
            <a:chOff x="7479313" y="1610973"/>
            <a:chExt cx="1188852" cy="646331"/>
          </a:xfrm>
        </p:grpSpPr>
        <p:sp>
          <p:nvSpPr>
            <p:cNvPr id="42" name="Oval 41"/>
            <p:cNvSpPr/>
            <p:nvPr/>
          </p:nvSpPr>
          <p:spPr>
            <a:xfrm>
              <a:off x="7636285" y="1734618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36285" y="2012051"/>
              <a:ext cx="152400" cy="1524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79313" y="1610973"/>
              <a:ext cx="118885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      Servers</a:t>
              </a:r>
            </a:p>
            <a:p>
              <a:r>
                <a:rPr lang="en-US" dirty="0"/>
                <a:t>      Clients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743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Rectangle 26"/>
          <p:cNvSpPr/>
          <p:nvPr/>
        </p:nvSpPr>
        <p:spPr>
          <a:xfrm>
            <a:off x="3505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4" name="Rectangle 73"/>
          <p:cNvSpPr/>
          <p:nvPr/>
        </p:nvSpPr>
        <p:spPr>
          <a:xfrm>
            <a:off x="4267200" y="4724400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5" name="Rectangle 74"/>
          <p:cNvSpPr/>
          <p:nvPr/>
        </p:nvSpPr>
        <p:spPr>
          <a:xfrm>
            <a:off x="5029200" y="4724400"/>
            <a:ext cx="1524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6" name="Rectangle 75"/>
          <p:cNvSpPr/>
          <p:nvPr/>
        </p:nvSpPr>
        <p:spPr>
          <a:xfrm>
            <a:off x="5791200" y="4724400"/>
            <a:ext cx="1524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7" name="Rectangle 76"/>
          <p:cNvSpPr/>
          <p:nvPr/>
        </p:nvSpPr>
        <p:spPr>
          <a:xfrm>
            <a:off x="6553200" y="4724400"/>
            <a:ext cx="1524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8" name="Rectangle 77"/>
          <p:cNvSpPr/>
          <p:nvPr/>
        </p:nvSpPr>
        <p:spPr>
          <a:xfrm>
            <a:off x="7315200" y="4724400"/>
            <a:ext cx="1524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9" name="Rectangle 78"/>
          <p:cNvSpPr/>
          <p:nvPr/>
        </p:nvSpPr>
        <p:spPr>
          <a:xfrm>
            <a:off x="8077200" y="4724400"/>
            <a:ext cx="1524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0" name="Rectangle 79"/>
          <p:cNvSpPr/>
          <p:nvPr/>
        </p:nvSpPr>
        <p:spPr>
          <a:xfrm>
            <a:off x="31242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1" name="Rectangle 80"/>
          <p:cNvSpPr/>
          <p:nvPr/>
        </p:nvSpPr>
        <p:spPr>
          <a:xfrm>
            <a:off x="4648200" y="38862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2" name="Rectangle 81"/>
          <p:cNvSpPr/>
          <p:nvPr/>
        </p:nvSpPr>
        <p:spPr>
          <a:xfrm>
            <a:off x="6172200" y="38862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3" name="Rectangle 82"/>
          <p:cNvSpPr/>
          <p:nvPr/>
        </p:nvSpPr>
        <p:spPr>
          <a:xfrm>
            <a:off x="7696200" y="3865919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4" name="Rectangle 83"/>
          <p:cNvSpPr/>
          <p:nvPr/>
        </p:nvSpPr>
        <p:spPr>
          <a:xfrm>
            <a:off x="3886200" y="31242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5" name="Rectangle 84"/>
          <p:cNvSpPr/>
          <p:nvPr/>
        </p:nvSpPr>
        <p:spPr>
          <a:xfrm>
            <a:off x="6934200" y="31242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6" name="Rectangle 85"/>
          <p:cNvSpPr/>
          <p:nvPr/>
        </p:nvSpPr>
        <p:spPr>
          <a:xfrm>
            <a:off x="5410200" y="20574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6" name="Straight Connector 5"/>
          <p:cNvCxnSpPr>
            <a:stCxn id="86" idx="2"/>
            <a:endCxn id="84" idx="0"/>
          </p:cNvCxnSpPr>
          <p:nvPr/>
        </p:nvCxnSpPr>
        <p:spPr>
          <a:xfrm flipH="1">
            <a:off x="3962400" y="2209800"/>
            <a:ext cx="152400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86" idx="2"/>
            <a:endCxn id="85" idx="0"/>
          </p:cNvCxnSpPr>
          <p:nvPr/>
        </p:nvCxnSpPr>
        <p:spPr>
          <a:xfrm>
            <a:off x="5486400" y="2209800"/>
            <a:ext cx="152400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85" idx="2"/>
            <a:endCxn id="83" idx="0"/>
          </p:cNvCxnSpPr>
          <p:nvPr/>
        </p:nvCxnSpPr>
        <p:spPr>
          <a:xfrm>
            <a:off x="7010400" y="3276601"/>
            <a:ext cx="762000" cy="589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5" idx="2"/>
            <a:endCxn id="82" idx="0"/>
          </p:cNvCxnSpPr>
          <p:nvPr/>
        </p:nvCxnSpPr>
        <p:spPr>
          <a:xfrm flipH="1">
            <a:off x="6248400" y="3276600"/>
            <a:ext cx="7620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4" idx="2"/>
            <a:endCxn id="81" idx="0"/>
          </p:cNvCxnSpPr>
          <p:nvPr/>
        </p:nvCxnSpPr>
        <p:spPr>
          <a:xfrm>
            <a:off x="3962400" y="3276600"/>
            <a:ext cx="7620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84" idx="2"/>
            <a:endCxn id="80" idx="0"/>
          </p:cNvCxnSpPr>
          <p:nvPr/>
        </p:nvCxnSpPr>
        <p:spPr>
          <a:xfrm flipH="1">
            <a:off x="3200400" y="3276600"/>
            <a:ext cx="7620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80" idx="2"/>
            <a:endCxn id="50" idx="0"/>
          </p:cNvCxnSpPr>
          <p:nvPr/>
        </p:nvCxnSpPr>
        <p:spPr>
          <a:xfrm flipH="1">
            <a:off x="2819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0" idx="2"/>
            <a:endCxn id="27" idx="0"/>
          </p:cNvCxnSpPr>
          <p:nvPr/>
        </p:nvCxnSpPr>
        <p:spPr>
          <a:xfrm>
            <a:off x="3200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81" idx="2"/>
            <a:endCxn id="74" idx="0"/>
          </p:cNvCxnSpPr>
          <p:nvPr/>
        </p:nvCxnSpPr>
        <p:spPr>
          <a:xfrm flipH="1">
            <a:off x="4343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81" idx="2"/>
            <a:endCxn id="75" idx="0"/>
          </p:cNvCxnSpPr>
          <p:nvPr/>
        </p:nvCxnSpPr>
        <p:spPr>
          <a:xfrm>
            <a:off x="4724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82" idx="2"/>
            <a:endCxn id="76" idx="0"/>
          </p:cNvCxnSpPr>
          <p:nvPr/>
        </p:nvCxnSpPr>
        <p:spPr>
          <a:xfrm flipH="1">
            <a:off x="5867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82" idx="2"/>
            <a:endCxn id="77" idx="0"/>
          </p:cNvCxnSpPr>
          <p:nvPr/>
        </p:nvCxnSpPr>
        <p:spPr>
          <a:xfrm>
            <a:off x="6248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83" idx="2"/>
            <a:endCxn id="78" idx="0"/>
          </p:cNvCxnSpPr>
          <p:nvPr/>
        </p:nvCxnSpPr>
        <p:spPr>
          <a:xfrm flipH="1">
            <a:off x="7391400" y="4018320"/>
            <a:ext cx="381000" cy="706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83" idx="2"/>
            <a:endCxn id="79" idx="0"/>
          </p:cNvCxnSpPr>
          <p:nvPr/>
        </p:nvCxnSpPr>
        <p:spPr>
          <a:xfrm>
            <a:off x="7772400" y="4018320"/>
            <a:ext cx="381000" cy="706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810000" y="4882217"/>
            <a:ext cx="1104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Insert using</a:t>
            </a:r>
          </a:p>
          <a:p>
            <a:pPr algn="ctr"/>
            <a:r>
              <a:rPr lang="en-US" sz="1400" dirty="0"/>
              <a:t>permutation</a:t>
            </a:r>
          </a:p>
        </p:txBody>
      </p:sp>
    </p:spTree>
    <p:extLst>
      <p:ext uri="{BB962C8B-B14F-4D97-AF65-F5344CB8AC3E}">
        <p14:creationId xmlns:p14="http://schemas.microsoft.com/office/powerpoint/2010/main" val="19363195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1: (O(log </a:t>
            </a:r>
            <a:r>
              <a:rPr lang="en-US" i="1" dirty="0"/>
              <a:t>n</a:t>
            </a:r>
            <a:r>
              <a:rPr lang="en-US" dirty="0"/>
              <a:t>), O(log </a:t>
            </a:r>
            <a:r>
              <a:rPr lang="en-US" i="1" dirty="0"/>
              <a:t>n</a:t>
            </a:r>
            <a:r>
              <a:rPr lang="en-US" dirty="0"/>
              <a:t>)) competitive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849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Attempt 2:</a:t>
            </a:r>
            <a:r>
              <a:rPr lang="en-US" dirty="0"/>
              <a:t> Multi-scale batch re-optimization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676400" y="6091526"/>
            <a:ext cx="1188852" cy="646331"/>
            <a:chOff x="7479313" y="1610973"/>
            <a:chExt cx="1188852" cy="646331"/>
          </a:xfrm>
        </p:grpSpPr>
        <p:sp>
          <p:nvSpPr>
            <p:cNvPr id="42" name="Oval 41"/>
            <p:cNvSpPr/>
            <p:nvPr/>
          </p:nvSpPr>
          <p:spPr>
            <a:xfrm>
              <a:off x="7636285" y="1734618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36285" y="2012051"/>
              <a:ext cx="152400" cy="1524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79313" y="1610973"/>
              <a:ext cx="118885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      Servers</a:t>
              </a:r>
            </a:p>
            <a:p>
              <a:r>
                <a:rPr lang="en-US" dirty="0"/>
                <a:t>      Clients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743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Rectangle 26"/>
          <p:cNvSpPr/>
          <p:nvPr/>
        </p:nvSpPr>
        <p:spPr>
          <a:xfrm>
            <a:off x="3505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4" name="Rectangle 73"/>
          <p:cNvSpPr/>
          <p:nvPr/>
        </p:nvSpPr>
        <p:spPr>
          <a:xfrm>
            <a:off x="4267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5" name="Rectangle 74"/>
          <p:cNvSpPr/>
          <p:nvPr/>
        </p:nvSpPr>
        <p:spPr>
          <a:xfrm>
            <a:off x="5029200" y="4724400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6" name="Rectangle 75"/>
          <p:cNvSpPr/>
          <p:nvPr/>
        </p:nvSpPr>
        <p:spPr>
          <a:xfrm>
            <a:off x="5791200" y="4724400"/>
            <a:ext cx="1524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7" name="Rectangle 76"/>
          <p:cNvSpPr/>
          <p:nvPr/>
        </p:nvSpPr>
        <p:spPr>
          <a:xfrm>
            <a:off x="6553200" y="4724400"/>
            <a:ext cx="1524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8" name="Rectangle 77"/>
          <p:cNvSpPr/>
          <p:nvPr/>
        </p:nvSpPr>
        <p:spPr>
          <a:xfrm>
            <a:off x="7315200" y="4724400"/>
            <a:ext cx="1524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9" name="Rectangle 78"/>
          <p:cNvSpPr/>
          <p:nvPr/>
        </p:nvSpPr>
        <p:spPr>
          <a:xfrm>
            <a:off x="8077200" y="4724400"/>
            <a:ext cx="1524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0" name="Rectangle 79"/>
          <p:cNvSpPr/>
          <p:nvPr/>
        </p:nvSpPr>
        <p:spPr>
          <a:xfrm>
            <a:off x="31242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1" name="Rectangle 80"/>
          <p:cNvSpPr/>
          <p:nvPr/>
        </p:nvSpPr>
        <p:spPr>
          <a:xfrm>
            <a:off x="4648200" y="38862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2" name="Rectangle 81"/>
          <p:cNvSpPr/>
          <p:nvPr/>
        </p:nvSpPr>
        <p:spPr>
          <a:xfrm>
            <a:off x="6172200" y="38862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3" name="Rectangle 82"/>
          <p:cNvSpPr/>
          <p:nvPr/>
        </p:nvSpPr>
        <p:spPr>
          <a:xfrm>
            <a:off x="7696200" y="3865919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4" name="Rectangle 83"/>
          <p:cNvSpPr/>
          <p:nvPr/>
        </p:nvSpPr>
        <p:spPr>
          <a:xfrm>
            <a:off x="3886200" y="31242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5" name="Rectangle 84"/>
          <p:cNvSpPr/>
          <p:nvPr/>
        </p:nvSpPr>
        <p:spPr>
          <a:xfrm>
            <a:off x="6934200" y="31242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6" name="Rectangle 85"/>
          <p:cNvSpPr/>
          <p:nvPr/>
        </p:nvSpPr>
        <p:spPr>
          <a:xfrm>
            <a:off x="5410200" y="20574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6" name="Straight Connector 5"/>
          <p:cNvCxnSpPr>
            <a:stCxn id="86" idx="2"/>
            <a:endCxn id="84" idx="0"/>
          </p:cNvCxnSpPr>
          <p:nvPr/>
        </p:nvCxnSpPr>
        <p:spPr>
          <a:xfrm flipH="1">
            <a:off x="3962400" y="2209800"/>
            <a:ext cx="152400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86" idx="2"/>
            <a:endCxn id="85" idx="0"/>
          </p:cNvCxnSpPr>
          <p:nvPr/>
        </p:nvCxnSpPr>
        <p:spPr>
          <a:xfrm>
            <a:off x="5486400" y="2209800"/>
            <a:ext cx="152400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85" idx="2"/>
            <a:endCxn id="83" idx="0"/>
          </p:cNvCxnSpPr>
          <p:nvPr/>
        </p:nvCxnSpPr>
        <p:spPr>
          <a:xfrm>
            <a:off x="7010400" y="3276601"/>
            <a:ext cx="762000" cy="589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5" idx="2"/>
            <a:endCxn id="82" idx="0"/>
          </p:cNvCxnSpPr>
          <p:nvPr/>
        </p:nvCxnSpPr>
        <p:spPr>
          <a:xfrm flipH="1">
            <a:off x="6248400" y="3276600"/>
            <a:ext cx="7620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4" idx="2"/>
            <a:endCxn id="81" idx="0"/>
          </p:cNvCxnSpPr>
          <p:nvPr/>
        </p:nvCxnSpPr>
        <p:spPr>
          <a:xfrm>
            <a:off x="3962400" y="3276600"/>
            <a:ext cx="7620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84" idx="2"/>
            <a:endCxn id="80" idx="0"/>
          </p:cNvCxnSpPr>
          <p:nvPr/>
        </p:nvCxnSpPr>
        <p:spPr>
          <a:xfrm flipH="1">
            <a:off x="3200400" y="3276600"/>
            <a:ext cx="7620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80" idx="2"/>
            <a:endCxn id="50" idx="0"/>
          </p:cNvCxnSpPr>
          <p:nvPr/>
        </p:nvCxnSpPr>
        <p:spPr>
          <a:xfrm flipH="1">
            <a:off x="2819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0" idx="2"/>
            <a:endCxn id="27" idx="0"/>
          </p:cNvCxnSpPr>
          <p:nvPr/>
        </p:nvCxnSpPr>
        <p:spPr>
          <a:xfrm>
            <a:off x="3200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81" idx="2"/>
            <a:endCxn id="74" idx="0"/>
          </p:cNvCxnSpPr>
          <p:nvPr/>
        </p:nvCxnSpPr>
        <p:spPr>
          <a:xfrm flipH="1">
            <a:off x="4343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81" idx="2"/>
            <a:endCxn id="75" idx="0"/>
          </p:cNvCxnSpPr>
          <p:nvPr/>
        </p:nvCxnSpPr>
        <p:spPr>
          <a:xfrm>
            <a:off x="4724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82" idx="2"/>
            <a:endCxn id="76" idx="0"/>
          </p:cNvCxnSpPr>
          <p:nvPr/>
        </p:nvCxnSpPr>
        <p:spPr>
          <a:xfrm flipH="1">
            <a:off x="5867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82" idx="2"/>
            <a:endCxn id="77" idx="0"/>
          </p:cNvCxnSpPr>
          <p:nvPr/>
        </p:nvCxnSpPr>
        <p:spPr>
          <a:xfrm>
            <a:off x="6248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83" idx="2"/>
            <a:endCxn id="78" idx="0"/>
          </p:cNvCxnSpPr>
          <p:nvPr/>
        </p:nvCxnSpPr>
        <p:spPr>
          <a:xfrm flipH="1">
            <a:off x="7391400" y="4018320"/>
            <a:ext cx="381000" cy="706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83" idx="2"/>
            <a:endCxn id="79" idx="0"/>
          </p:cNvCxnSpPr>
          <p:nvPr/>
        </p:nvCxnSpPr>
        <p:spPr>
          <a:xfrm>
            <a:off x="7772400" y="4018320"/>
            <a:ext cx="381000" cy="706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572000" y="4882217"/>
            <a:ext cx="1104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Insert using</a:t>
            </a:r>
          </a:p>
          <a:p>
            <a:pPr algn="ctr"/>
            <a:r>
              <a:rPr lang="en-US" sz="1400" dirty="0"/>
              <a:t>permutation</a:t>
            </a:r>
          </a:p>
        </p:txBody>
      </p:sp>
    </p:spTree>
    <p:extLst>
      <p:ext uri="{BB962C8B-B14F-4D97-AF65-F5344CB8AC3E}">
        <p14:creationId xmlns:p14="http://schemas.microsoft.com/office/powerpoint/2010/main" val="21232389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1: (O(log </a:t>
            </a:r>
            <a:r>
              <a:rPr lang="en-US" i="1" dirty="0"/>
              <a:t>n</a:t>
            </a:r>
            <a:r>
              <a:rPr lang="en-US" dirty="0"/>
              <a:t>), O(log </a:t>
            </a:r>
            <a:r>
              <a:rPr lang="en-US" i="1" dirty="0"/>
              <a:t>n</a:t>
            </a:r>
            <a:r>
              <a:rPr lang="en-US" dirty="0"/>
              <a:t>)) competitive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849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Attempt 2:</a:t>
            </a:r>
            <a:r>
              <a:rPr lang="en-US" dirty="0"/>
              <a:t> Multi-scale batch re-optimization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676400" y="6091526"/>
            <a:ext cx="1188852" cy="646331"/>
            <a:chOff x="7479313" y="1610973"/>
            <a:chExt cx="1188852" cy="646331"/>
          </a:xfrm>
        </p:grpSpPr>
        <p:sp>
          <p:nvSpPr>
            <p:cNvPr id="42" name="Oval 41"/>
            <p:cNvSpPr/>
            <p:nvPr/>
          </p:nvSpPr>
          <p:spPr>
            <a:xfrm>
              <a:off x="7636285" y="1734618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36285" y="2012051"/>
              <a:ext cx="152400" cy="1524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79313" y="1610973"/>
              <a:ext cx="118885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      Servers</a:t>
              </a:r>
            </a:p>
            <a:p>
              <a:r>
                <a:rPr lang="en-US" dirty="0"/>
                <a:t>      Clients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743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Rectangle 26"/>
          <p:cNvSpPr/>
          <p:nvPr/>
        </p:nvSpPr>
        <p:spPr>
          <a:xfrm>
            <a:off x="3505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4" name="Rectangle 73"/>
          <p:cNvSpPr/>
          <p:nvPr/>
        </p:nvSpPr>
        <p:spPr>
          <a:xfrm>
            <a:off x="4267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5" name="Rectangle 74"/>
          <p:cNvSpPr/>
          <p:nvPr/>
        </p:nvSpPr>
        <p:spPr>
          <a:xfrm>
            <a:off x="5029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6" name="Rectangle 75"/>
          <p:cNvSpPr/>
          <p:nvPr/>
        </p:nvSpPr>
        <p:spPr>
          <a:xfrm>
            <a:off x="5791200" y="4724400"/>
            <a:ext cx="1524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7" name="Rectangle 76"/>
          <p:cNvSpPr/>
          <p:nvPr/>
        </p:nvSpPr>
        <p:spPr>
          <a:xfrm>
            <a:off x="6553200" y="4724400"/>
            <a:ext cx="1524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8" name="Rectangle 77"/>
          <p:cNvSpPr/>
          <p:nvPr/>
        </p:nvSpPr>
        <p:spPr>
          <a:xfrm>
            <a:off x="7315200" y="4724400"/>
            <a:ext cx="1524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9" name="Rectangle 78"/>
          <p:cNvSpPr/>
          <p:nvPr/>
        </p:nvSpPr>
        <p:spPr>
          <a:xfrm>
            <a:off x="8077200" y="4724400"/>
            <a:ext cx="1524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0" name="Rectangle 79"/>
          <p:cNvSpPr/>
          <p:nvPr/>
        </p:nvSpPr>
        <p:spPr>
          <a:xfrm>
            <a:off x="31242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1" name="Rectangle 80"/>
          <p:cNvSpPr/>
          <p:nvPr/>
        </p:nvSpPr>
        <p:spPr>
          <a:xfrm>
            <a:off x="4648200" y="38862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2" name="Rectangle 81"/>
          <p:cNvSpPr/>
          <p:nvPr/>
        </p:nvSpPr>
        <p:spPr>
          <a:xfrm>
            <a:off x="6172200" y="38862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3" name="Rectangle 82"/>
          <p:cNvSpPr/>
          <p:nvPr/>
        </p:nvSpPr>
        <p:spPr>
          <a:xfrm>
            <a:off x="7696200" y="3865919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4" name="Rectangle 83"/>
          <p:cNvSpPr/>
          <p:nvPr/>
        </p:nvSpPr>
        <p:spPr>
          <a:xfrm>
            <a:off x="3886200" y="3124200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5" name="Rectangle 84"/>
          <p:cNvSpPr/>
          <p:nvPr/>
        </p:nvSpPr>
        <p:spPr>
          <a:xfrm>
            <a:off x="6934200" y="31242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6" name="Rectangle 85"/>
          <p:cNvSpPr/>
          <p:nvPr/>
        </p:nvSpPr>
        <p:spPr>
          <a:xfrm>
            <a:off x="5410200" y="20574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6" name="Straight Connector 5"/>
          <p:cNvCxnSpPr>
            <a:stCxn id="86" idx="2"/>
            <a:endCxn id="84" idx="0"/>
          </p:cNvCxnSpPr>
          <p:nvPr/>
        </p:nvCxnSpPr>
        <p:spPr>
          <a:xfrm flipH="1">
            <a:off x="3962400" y="2209800"/>
            <a:ext cx="152400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86" idx="2"/>
            <a:endCxn id="85" idx="0"/>
          </p:cNvCxnSpPr>
          <p:nvPr/>
        </p:nvCxnSpPr>
        <p:spPr>
          <a:xfrm>
            <a:off x="5486400" y="2209800"/>
            <a:ext cx="152400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85" idx="2"/>
            <a:endCxn id="83" idx="0"/>
          </p:cNvCxnSpPr>
          <p:nvPr/>
        </p:nvCxnSpPr>
        <p:spPr>
          <a:xfrm>
            <a:off x="7010400" y="3276601"/>
            <a:ext cx="762000" cy="589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5" idx="2"/>
            <a:endCxn id="82" idx="0"/>
          </p:cNvCxnSpPr>
          <p:nvPr/>
        </p:nvCxnSpPr>
        <p:spPr>
          <a:xfrm flipH="1">
            <a:off x="6248400" y="3276600"/>
            <a:ext cx="7620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4" idx="2"/>
            <a:endCxn id="81" idx="0"/>
          </p:cNvCxnSpPr>
          <p:nvPr/>
        </p:nvCxnSpPr>
        <p:spPr>
          <a:xfrm>
            <a:off x="3962400" y="3276600"/>
            <a:ext cx="7620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84" idx="2"/>
            <a:endCxn id="80" idx="0"/>
          </p:cNvCxnSpPr>
          <p:nvPr/>
        </p:nvCxnSpPr>
        <p:spPr>
          <a:xfrm flipH="1">
            <a:off x="3200400" y="3276600"/>
            <a:ext cx="7620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80" idx="2"/>
            <a:endCxn id="50" idx="0"/>
          </p:cNvCxnSpPr>
          <p:nvPr/>
        </p:nvCxnSpPr>
        <p:spPr>
          <a:xfrm flipH="1">
            <a:off x="2819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0" idx="2"/>
            <a:endCxn id="27" idx="0"/>
          </p:cNvCxnSpPr>
          <p:nvPr/>
        </p:nvCxnSpPr>
        <p:spPr>
          <a:xfrm>
            <a:off x="3200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81" idx="2"/>
            <a:endCxn id="74" idx="0"/>
          </p:cNvCxnSpPr>
          <p:nvPr/>
        </p:nvCxnSpPr>
        <p:spPr>
          <a:xfrm flipH="1">
            <a:off x="4343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81" idx="2"/>
            <a:endCxn id="75" idx="0"/>
          </p:cNvCxnSpPr>
          <p:nvPr/>
        </p:nvCxnSpPr>
        <p:spPr>
          <a:xfrm>
            <a:off x="4724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82" idx="2"/>
            <a:endCxn id="76" idx="0"/>
          </p:cNvCxnSpPr>
          <p:nvPr/>
        </p:nvCxnSpPr>
        <p:spPr>
          <a:xfrm flipH="1">
            <a:off x="5867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82" idx="2"/>
            <a:endCxn id="77" idx="0"/>
          </p:cNvCxnSpPr>
          <p:nvPr/>
        </p:nvCxnSpPr>
        <p:spPr>
          <a:xfrm>
            <a:off x="6248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83" idx="2"/>
            <a:endCxn id="78" idx="0"/>
          </p:cNvCxnSpPr>
          <p:nvPr/>
        </p:nvCxnSpPr>
        <p:spPr>
          <a:xfrm flipH="1">
            <a:off x="7391400" y="4018320"/>
            <a:ext cx="381000" cy="706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83" idx="2"/>
            <a:endCxn id="79" idx="0"/>
          </p:cNvCxnSpPr>
          <p:nvPr/>
        </p:nvCxnSpPr>
        <p:spPr>
          <a:xfrm>
            <a:off x="7772400" y="4018320"/>
            <a:ext cx="381000" cy="706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895601" y="3058180"/>
            <a:ext cx="1000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Reoptimize</a:t>
            </a:r>
            <a:endParaRPr lang="en-US" sz="1400" dirty="0"/>
          </a:p>
          <a:p>
            <a:pPr algn="ctr"/>
            <a:r>
              <a:rPr lang="en-US" sz="1400" dirty="0"/>
              <a:t>subtree</a:t>
            </a:r>
          </a:p>
        </p:txBody>
      </p:sp>
    </p:spTree>
    <p:extLst>
      <p:ext uri="{BB962C8B-B14F-4D97-AF65-F5344CB8AC3E}">
        <p14:creationId xmlns:p14="http://schemas.microsoft.com/office/powerpoint/2010/main" val="5007946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1: (O(log </a:t>
            </a:r>
            <a:r>
              <a:rPr lang="en-US" i="1" dirty="0"/>
              <a:t>n</a:t>
            </a:r>
            <a:r>
              <a:rPr lang="en-US" dirty="0"/>
              <a:t>), O(log </a:t>
            </a:r>
            <a:r>
              <a:rPr lang="en-US" i="1" dirty="0"/>
              <a:t>n</a:t>
            </a:r>
            <a:r>
              <a:rPr lang="en-US" dirty="0"/>
              <a:t>)) competitive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849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Attempt 2:</a:t>
            </a:r>
            <a:r>
              <a:rPr lang="en-US" dirty="0"/>
              <a:t> Multi-scale batch re-optimization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676400" y="6091526"/>
            <a:ext cx="1188852" cy="646331"/>
            <a:chOff x="7479313" y="1610973"/>
            <a:chExt cx="1188852" cy="646331"/>
          </a:xfrm>
        </p:grpSpPr>
        <p:sp>
          <p:nvSpPr>
            <p:cNvPr id="42" name="Oval 41"/>
            <p:cNvSpPr/>
            <p:nvPr/>
          </p:nvSpPr>
          <p:spPr>
            <a:xfrm>
              <a:off x="7636285" y="1734618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36285" y="2012051"/>
              <a:ext cx="152400" cy="1524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79313" y="1610973"/>
              <a:ext cx="118885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      Servers</a:t>
              </a:r>
            </a:p>
            <a:p>
              <a:r>
                <a:rPr lang="en-US" dirty="0"/>
                <a:t>      Clients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743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Rectangle 26"/>
          <p:cNvSpPr/>
          <p:nvPr/>
        </p:nvSpPr>
        <p:spPr>
          <a:xfrm>
            <a:off x="3505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4" name="Rectangle 73"/>
          <p:cNvSpPr/>
          <p:nvPr/>
        </p:nvSpPr>
        <p:spPr>
          <a:xfrm>
            <a:off x="4267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5" name="Rectangle 74"/>
          <p:cNvSpPr/>
          <p:nvPr/>
        </p:nvSpPr>
        <p:spPr>
          <a:xfrm>
            <a:off x="5029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6" name="Rectangle 75"/>
          <p:cNvSpPr/>
          <p:nvPr/>
        </p:nvSpPr>
        <p:spPr>
          <a:xfrm>
            <a:off x="5791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7" name="Rectangle 76"/>
          <p:cNvSpPr/>
          <p:nvPr/>
        </p:nvSpPr>
        <p:spPr>
          <a:xfrm>
            <a:off x="6553200" y="4724400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8" name="Rectangle 77"/>
          <p:cNvSpPr/>
          <p:nvPr/>
        </p:nvSpPr>
        <p:spPr>
          <a:xfrm>
            <a:off x="7315200" y="4724400"/>
            <a:ext cx="1524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9" name="Rectangle 78"/>
          <p:cNvSpPr/>
          <p:nvPr/>
        </p:nvSpPr>
        <p:spPr>
          <a:xfrm>
            <a:off x="8077200" y="4724400"/>
            <a:ext cx="1524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0" name="Rectangle 79"/>
          <p:cNvSpPr/>
          <p:nvPr/>
        </p:nvSpPr>
        <p:spPr>
          <a:xfrm>
            <a:off x="31242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1" name="Rectangle 80"/>
          <p:cNvSpPr/>
          <p:nvPr/>
        </p:nvSpPr>
        <p:spPr>
          <a:xfrm>
            <a:off x="46482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2" name="Rectangle 81"/>
          <p:cNvSpPr/>
          <p:nvPr/>
        </p:nvSpPr>
        <p:spPr>
          <a:xfrm>
            <a:off x="6172200" y="38862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3" name="Rectangle 82"/>
          <p:cNvSpPr/>
          <p:nvPr/>
        </p:nvSpPr>
        <p:spPr>
          <a:xfrm>
            <a:off x="7696200" y="3865919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4" name="Rectangle 83"/>
          <p:cNvSpPr/>
          <p:nvPr/>
        </p:nvSpPr>
        <p:spPr>
          <a:xfrm>
            <a:off x="3886200" y="3124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5" name="Rectangle 84"/>
          <p:cNvSpPr/>
          <p:nvPr/>
        </p:nvSpPr>
        <p:spPr>
          <a:xfrm>
            <a:off x="6934200" y="31242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6" name="Rectangle 85"/>
          <p:cNvSpPr/>
          <p:nvPr/>
        </p:nvSpPr>
        <p:spPr>
          <a:xfrm>
            <a:off x="5410200" y="20574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6" name="Straight Connector 5"/>
          <p:cNvCxnSpPr>
            <a:stCxn id="86" idx="2"/>
            <a:endCxn id="84" idx="0"/>
          </p:cNvCxnSpPr>
          <p:nvPr/>
        </p:nvCxnSpPr>
        <p:spPr>
          <a:xfrm flipH="1">
            <a:off x="3962400" y="2209800"/>
            <a:ext cx="152400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86" idx="2"/>
            <a:endCxn id="85" idx="0"/>
          </p:cNvCxnSpPr>
          <p:nvPr/>
        </p:nvCxnSpPr>
        <p:spPr>
          <a:xfrm>
            <a:off x="5486400" y="2209800"/>
            <a:ext cx="152400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85" idx="2"/>
            <a:endCxn id="83" idx="0"/>
          </p:cNvCxnSpPr>
          <p:nvPr/>
        </p:nvCxnSpPr>
        <p:spPr>
          <a:xfrm>
            <a:off x="7010400" y="3276601"/>
            <a:ext cx="762000" cy="589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5" idx="2"/>
            <a:endCxn id="82" idx="0"/>
          </p:cNvCxnSpPr>
          <p:nvPr/>
        </p:nvCxnSpPr>
        <p:spPr>
          <a:xfrm flipH="1">
            <a:off x="6248400" y="3276600"/>
            <a:ext cx="7620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4" idx="2"/>
            <a:endCxn id="81" idx="0"/>
          </p:cNvCxnSpPr>
          <p:nvPr/>
        </p:nvCxnSpPr>
        <p:spPr>
          <a:xfrm>
            <a:off x="3962400" y="3276600"/>
            <a:ext cx="7620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84" idx="2"/>
            <a:endCxn id="80" idx="0"/>
          </p:cNvCxnSpPr>
          <p:nvPr/>
        </p:nvCxnSpPr>
        <p:spPr>
          <a:xfrm flipH="1">
            <a:off x="3200400" y="3276600"/>
            <a:ext cx="7620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80" idx="2"/>
            <a:endCxn id="50" idx="0"/>
          </p:cNvCxnSpPr>
          <p:nvPr/>
        </p:nvCxnSpPr>
        <p:spPr>
          <a:xfrm flipH="1">
            <a:off x="2819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0" idx="2"/>
            <a:endCxn id="27" idx="0"/>
          </p:cNvCxnSpPr>
          <p:nvPr/>
        </p:nvCxnSpPr>
        <p:spPr>
          <a:xfrm>
            <a:off x="3200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81" idx="2"/>
            <a:endCxn id="74" idx="0"/>
          </p:cNvCxnSpPr>
          <p:nvPr/>
        </p:nvCxnSpPr>
        <p:spPr>
          <a:xfrm flipH="1">
            <a:off x="4343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81" idx="2"/>
            <a:endCxn id="75" idx="0"/>
          </p:cNvCxnSpPr>
          <p:nvPr/>
        </p:nvCxnSpPr>
        <p:spPr>
          <a:xfrm>
            <a:off x="4724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82" idx="2"/>
            <a:endCxn id="76" idx="0"/>
          </p:cNvCxnSpPr>
          <p:nvPr/>
        </p:nvCxnSpPr>
        <p:spPr>
          <a:xfrm flipH="1">
            <a:off x="5867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82" idx="2"/>
            <a:endCxn id="77" idx="0"/>
          </p:cNvCxnSpPr>
          <p:nvPr/>
        </p:nvCxnSpPr>
        <p:spPr>
          <a:xfrm>
            <a:off x="6248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83" idx="2"/>
            <a:endCxn id="78" idx="0"/>
          </p:cNvCxnSpPr>
          <p:nvPr/>
        </p:nvCxnSpPr>
        <p:spPr>
          <a:xfrm flipH="1">
            <a:off x="7391400" y="4018320"/>
            <a:ext cx="381000" cy="706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83" idx="2"/>
            <a:endCxn id="79" idx="0"/>
          </p:cNvCxnSpPr>
          <p:nvPr/>
        </p:nvCxnSpPr>
        <p:spPr>
          <a:xfrm>
            <a:off x="7772400" y="4018320"/>
            <a:ext cx="381000" cy="706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077326" y="4868791"/>
            <a:ext cx="1104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Insert using</a:t>
            </a:r>
          </a:p>
          <a:p>
            <a:pPr algn="ctr"/>
            <a:r>
              <a:rPr lang="en-US" sz="1400" dirty="0"/>
              <a:t>permutation</a:t>
            </a:r>
          </a:p>
        </p:txBody>
      </p:sp>
    </p:spTree>
    <p:extLst>
      <p:ext uri="{BB962C8B-B14F-4D97-AF65-F5344CB8AC3E}">
        <p14:creationId xmlns:p14="http://schemas.microsoft.com/office/powerpoint/2010/main" val="1266611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9DCAD6-E267-45C4-BF24-2A3385F536BA}"/>
              </a:ext>
            </a:extLst>
          </p:cNvPr>
          <p:cNvSpPr/>
          <p:nvPr/>
        </p:nvSpPr>
        <p:spPr>
          <a:xfrm>
            <a:off x="0" y="5240947"/>
            <a:ext cx="12192000" cy="6821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Set Cover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Given a vast universe U of </a:t>
            </a:r>
            <a:r>
              <a:rPr lang="en-US" i="1" dirty="0"/>
              <a:t>potential elements (N)</a:t>
            </a:r>
            <a:endParaRPr lang="en-US" dirty="0"/>
          </a:p>
          <a:p>
            <a:r>
              <a:rPr lang="en-US" dirty="0"/>
              <a:t>A collection F of subsets of U, each possibly with a cost (m)</a:t>
            </a:r>
          </a:p>
          <a:p>
            <a:endParaRPr lang="en-US" dirty="0"/>
          </a:p>
          <a:p>
            <a:r>
              <a:rPr lang="en-US" dirty="0"/>
              <a:t>A set X of active elements </a:t>
            </a:r>
            <a:r>
              <a:rPr lang="en-US" b="1" i="1" dirty="0"/>
              <a:t>arrives online, one by one</a:t>
            </a:r>
          </a:p>
          <a:p>
            <a:r>
              <a:rPr lang="en-US" dirty="0"/>
              <a:t>Goal: </a:t>
            </a:r>
            <a:r>
              <a:rPr lang="en-US" b="1" dirty="0"/>
              <a:t>dynamically</a:t>
            </a:r>
            <a:r>
              <a:rPr lang="en-US" dirty="0"/>
              <a:t> choose low cost sub-collection which collectively covers all the active elements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Decisions are irrevocable (once a set is included, can’t undo later)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470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1: (O(log </a:t>
            </a:r>
            <a:r>
              <a:rPr lang="en-US" i="1" dirty="0"/>
              <a:t>n</a:t>
            </a:r>
            <a:r>
              <a:rPr lang="en-US" dirty="0"/>
              <a:t>), O(log </a:t>
            </a:r>
            <a:r>
              <a:rPr lang="en-US" i="1" dirty="0"/>
              <a:t>n</a:t>
            </a:r>
            <a:r>
              <a:rPr lang="en-US" dirty="0"/>
              <a:t>)) competitive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849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Attempt 2:</a:t>
            </a:r>
            <a:r>
              <a:rPr lang="en-US" dirty="0"/>
              <a:t> Multi-scale batch re-optimization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676400" y="6091526"/>
            <a:ext cx="1188852" cy="646331"/>
            <a:chOff x="7479313" y="1610973"/>
            <a:chExt cx="1188852" cy="646331"/>
          </a:xfrm>
        </p:grpSpPr>
        <p:sp>
          <p:nvSpPr>
            <p:cNvPr id="42" name="Oval 41"/>
            <p:cNvSpPr/>
            <p:nvPr/>
          </p:nvSpPr>
          <p:spPr>
            <a:xfrm>
              <a:off x="7636285" y="1734618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36285" y="2012051"/>
              <a:ext cx="152400" cy="1524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79313" y="1610973"/>
              <a:ext cx="118885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      Servers</a:t>
              </a:r>
            </a:p>
            <a:p>
              <a:r>
                <a:rPr lang="en-US" dirty="0"/>
                <a:t>      Clients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743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Rectangle 26"/>
          <p:cNvSpPr/>
          <p:nvPr/>
        </p:nvSpPr>
        <p:spPr>
          <a:xfrm>
            <a:off x="3505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4" name="Rectangle 73"/>
          <p:cNvSpPr/>
          <p:nvPr/>
        </p:nvSpPr>
        <p:spPr>
          <a:xfrm>
            <a:off x="4267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5" name="Rectangle 74"/>
          <p:cNvSpPr/>
          <p:nvPr/>
        </p:nvSpPr>
        <p:spPr>
          <a:xfrm>
            <a:off x="5029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6" name="Rectangle 75"/>
          <p:cNvSpPr/>
          <p:nvPr/>
        </p:nvSpPr>
        <p:spPr>
          <a:xfrm>
            <a:off x="5791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7" name="Rectangle 76"/>
          <p:cNvSpPr/>
          <p:nvPr/>
        </p:nvSpPr>
        <p:spPr>
          <a:xfrm>
            <a:off x="6553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8" name="Rectangle 77"/>
          <p:cNvSpPr/>
          <p:nvPr/>
        </p:nvSpPr>
        <p:spPr>
          <a:xfrm>
            <a:off x="7315200" y="4724400"/>
            <a:ext cx="1524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9" name="Rectangle 78"/>
          <p:cNvSpPr/>
          <p:nvPr/>
        </p:nvSpPr>
        <p:spPr>
          <a:xfrm>
            <a:off x="8077200" y="4724400"/>
            <a:ext cx="1524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0" name="Rectangle 79"/>
          <p:cNvSpPr/>
          <p:nvPr/>
        </p:nvSpPr>
        <p:spPr>
          <a:xfrm>
            <a:off x="31242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1" name="Rectangle 80"/>
          <p:cNvSpPr/>
          <p:nvPr/>
        </p:nvSpPr>
        <p:spPr>
          <a:xfrm>
            <a:off x="46482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2" name="Rectangle 81"/>
          <p:cNvSpPr/>
          <p:nvPr/>
        </p:nvSpPr>
        <p:spPr>
          <a:xfrm>
            <a:off x="6172200" y="3886200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3" name="Rectangle 82"/>
          <p:cNvSpPr/>
          <p:nvPr/>
        </p:nvSpPr>
        <p:spPr>
          <a:xfrm>
            <a:off x="7696200" y="3865919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4" name="Rectangle 83"/>
          <p:cNvSpPr/>
          <p:nvPr/>
        </p:nvSpPr>
        <p:spPr>
          <a:xfrm>
            <a:off x="3886200" y="3124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5" name="Rectangle 84"/>
          <p:cNvSpPr/>
          <p:nvPr/>
        </p:nvSpPr>
        <p:spPr>
          <a:xfrm>
            <a:off x="6934200" y="31242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6" name="Rectangle 85"/>
          <p:cNvSpPr/>
          <p:nvPr/>
        </p:nvSpPr>
        <p:spPr>
          <a:xfrm>
            <a:off x="5410200" y="20574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6" name="Straight Connector 5"/>
          <p:cNvCxnSpPr>
            <a:stCxn id="86" idx="2"/>
            <a:endCxn id="84" idx="0"/>
          </p:cNvCxnSpPr>
          <p:nvPr/>
        </p:nvCxnSpPr>
        <p:spPr>
          <a:xfrm flipH="1">
            <a:off x="3962400" y="2209800"/>
            <a:ext cx="152400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86" idx="2"/>
            <a:endCxn id="85" idx="0"/>
          </p:cNvCxnSpPr>
          <p:nvPr/>
        </p:nvCxnSpPr>
        <p:spPr>
          <a:xfrm>
            <a:off x="5486400" y="2209800"/>
            <a:ext cx="152400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85" idx="2"/>
            <a:endCxn id="83" idx="0"/>
          </p:cNvCxnSpPr>
          <p:nvPr/>
        </p:nvCxnSpPr>
        <p:spPr>
          <a:xfrm>
            <a:off x="7010400" y="3276601"/>
            <a:ext cx="762000" cy="589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5" idx="2"/>
            <a:endCxn id="82" idx="0"/>
          </p:cNvCxnSpPr>
          <p:nvPr/>
        </p:nvCxnSpPr>
        <p:spPr>
          <a:xfrm flipH="1">
            <a:off x="6248400" y="3276600"/>
            <a:ext cx="7620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4" idx="2"/>
            <a:endCxn id="81" idx="0"/>
          </p:cNvCxnSpPr>
          <p:nvPr/>
        </p:nvCxnSpPr>
        <p:spPr>
          <a:xfrm>
            <a:off x="3962400" y="3276600"/>
            <a:ext cx="7620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84" idx="2"/>
            <a:endCxn id="80" idx="0"/>
          </p:cNvCxnSpPr>
          <p:nvPr/>
        </p:nvCxnSpPr>
        <p:spPr>
          <a:xfrm flipH="1">
            <a:off x="3200400" y="3276600"/>
            <a:ext cx="7620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80" idx="2"/>
            <a:endCxn id="50" idx="0"/>
          </p:cNvCxnSpPr>
          <p:nvPr/>
        </p:nvCxnSpPr>
        <p:spPr>
          <a:xfrm flipH="1">
            <a:off x="2819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0" idx="2"/>
            <a:endCxn id="27" idx="0"/>
          </p:cNvCxnSpPr>
          <p:nvPr/>
        </p:nvCxnSpPr>
        <p:spPr>
          <a:xfrm>
            <a:off x="3200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81" idx="2"/>
            <a:endCxn id="74" idx="0"/>
          </p:cNvCxnSpPr>
          <p:nvPr/>
        </p:nvCxnSpPr>
        <p:spPr>
          <a:xfrm flipH="1">
            <a:off x="4343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81" idx="2"/>
            <a:endCxn id="75" idx="0"/>
          </p:cNvCxnSpPr>
          <p:nvPr/>
        </p:nvCxnSpPr>
        <p:spPr>
          <a:xfrm>
            <a:off x="4724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82" idx="2"/>
            <a:endCxn id="76" idx="0"/>
          </p:cNvCxnSpPr>
          <p:nvPr/>
        </p:nvCxnSpPr>
        <p:spPr>
          <a:xfrm flipH="1">
            <a:off x="5867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82" idx="2"/>
            <a:endCxn id="77" idx="0"/>
          </p:cNvCxnSpPr>
          <p:nvPr/>
        </p:nvCxnSpPr>
        <p:spPr>
          <a:xfrm>
            <a:off x="6248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83" idx="2"/>
            <a:endCxn id="78" idx="0"/>
          </p:cNvCxnSpPr>
          <p:nvPr/>
        </p:nvCxnSpPr>
        <p:spPr>
          <a:xfrm flipH="1">
            <a:off x="7391400" y="4018320"/>
            <a:ext cx="381000" cy="706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83" idx="2"/>
            <a:endCxn id="79" idx="0"/>
          </p:cNvCxnSpPr>
          <p:nvPr/>
        </p:nvCxnSpPr>
        <p:spPr>
          <a:xfrm>
            <a:off x="7772400" y="4018320"/>
            <a:ext cx="381000" cy="706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204613" y="3680509"/>
            <a:ext cx="1000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Reoptimize</a:t>
            </a:r>
            <a:endParaRPr lang="en-US" sz="1400" dirty="0"/>
          </a:p>
          <a:p>
            <a:pPr algn="ctr"/>
            <a:r>
              <a:rPr lang="en-US" sz="1400" dirty="0"/>
              <a:t>subtree</a:t>
            </a:r>
          </a:p>
        </p:txBody>
      </p:sp>
    </p:spTree>
    <p:extLst>
      <p:ext uri="{BB962C8B-B14F-4D97-AF65-F5344CB8AC3E}">
        <p14:creationId xmlns:p14="http://schemas.microsoft.com/office/powerpoint/2010/main" val="23220251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1: (O(log </a:t>
            </a:r>
            <a:r>
              <a:rPr lang="en-US" i="1" dirty="0"/>
              <a:t>n</a:t>
            </a:r>
            <a:r>
              <a:rPr lang="en-US" dirty="0"/>
              <a:t>), O(log </a:t>
            </a:r>
            <a:r>
              <a:rPr lang="en-US" i="1" dirty="0"/>
              <a:t>n</a:t>
            </a:r>
            <a:r>
              <a:rPr lang="en-US" dirty="0"/>
              <a:t>)) competitive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849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Attempt 2:</a:t>
            </a:r>
            <a:r>
              <a:rPr lang="en-US" dirty="0"/>
              <a:t> Multi-scale batch re-optimization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676400" y="6091526"/>
            <a:ext cx="1188852" cy="646331"/>
            <a:chOff x="7479313" y="1610973"/>
            <a:chExt cx="1188852" cy="646331"/>
          </a:xfrm>
        </p:grpSpPr>
        <p:sp>
          <p:nvSpPr>
            <p:cNvPr id="42" name="Oval 41"/>
            <p:cNvSpPr/>
            <p:nvPr/>
          </p:nvSpPr>
          <p:spPr>
            <a:xfrm>
              <a:off x="7636285" y="1734618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36285" y="2012051"/>
              <a:ext cx="152400" cy="1524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79313" y="1610973"/>
              <a:ext cx="118885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      Servers</a:t>
              </a:r>
            </a:p>
            <a:p>
              <a:r>
                <a:rPr lang="en-US" dirty="0"/>
                <a:t>      Clients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743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Rectangle 26"/>
          <p:cNvSpPr/>
          <p:nvPr/>
        </p:nvSpPr>
        <p:spPr>
          <a:xfrm>
            <a:off x="3505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4" name="Rectangle 73"/>
          <p:cNvSpPr/>
          <p:nvPr/>
        </p:nvSpPr>
        <p:spPr>
          <a:xfrm>
            <a:off x="4267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5" name="Rectangle 74"/>
          <p:cNvSpPr/>
          <p:nvPr/>
        </p:nvSpPr>
        <p:spPr>
          <a:xfrm>
            <a:off x="5029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6" name="Rectangle 75"/>
          <p:cNvSpPr/>
          <p:nvPr/>
        </p:nvSpPr>
        <p:spPr>
          <a:xfrm>
            <a:off x="5791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7" name="Rectangle 76"/>
          <p:cNvSpPr/>
          <p:nvPr/>
        </p:nvSpPr>
        <p:spPr>
          <a:xfrm>
            <a:off x="6553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8" name="Rectangle 77"/>
          <p:cNvSpPr/>
          <p:nvPr/>
        </p:nvSpPr>
        <p:spPr>
          <a:xfrm>
            <a:off x="7315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9" name="Rectangle 78"/>
          <p:cNvSpPr/>
          <p:nvPr/>
        </p:nvSpPr>
        <p:spPr>
          <a:xfrm>
            <a:off x="8077200" y="4724400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0" name="Rectangle 79"/>
          <p:cNvSpPr/>
          <p:nvPr/>
        </p:nvSpPr>
        <p:spPr>
          <a:xfrm>
            <a:off x="31242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1" name="Rectangle 80"/>
          <p:cNvSpPr/>
          <p:nvPr/>
        </p:nvSpPr>
        <p:spPr>
          <a:xfrm>
            <a:off x="46482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2" name="Rectangle 81"/>
          <p:cNvSpPr/>
          <p:nvPr/>
        </p:nvSpPr>
        <p:spPr>
          <a:xfrm>
            <a:off x="61722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3" name="Rectangle 82"/>
          <p:cNvSpPr/>
          <p:nvPr/>
        </p:nvSpPr>
        <p:spPr>
          <a:xfrm>
            <a:off x="7696200" y="3865919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4" name="Rectangle 83"/>
          <p:cNvSpPr/>
          <p:nvPr/>
        </p:nvSpPr>
        <p:spPr>
          <a:xfrm>
            <a:off x="3886200" y="3124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5" name="Rectangle 84"/>
          <p:cNvSpPr/>
          <p:nvPr/>
        </p:nvSpPr>
        <p:spPr>
          <a:xfrm>
            <a:off x="6934200" y="31242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6" name="Rectangle 85"/>
          <p:cNvSpPr/>
          <p:nvPr/>
        </p:nvSpPr>
        <p:spPr>
          <a:xfrm>
            <a:off x="5410200" y="20574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6" name="Straight Connector 5"/>
          <p:cNvCxnSpPr>
            <a:stCxn id="86" idx="2"/>
            <a:endCxn id="84" idx="0"/>
          </p:cNvCxnSpPr>
          <p:nvPr/>
        </p:nvCxnSpPr>
        <p:spPr>
          <a:xfrm flipH="1">
            <a:off x="3962400" y="2209800"/>
            <a:ext cx="152400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86" idx="2"/>
            <a:endCxn id="85" idx="0"/>
          </p:cNvCxnSpPr>
          <p:nvPr/>
        </p:nvCxnSpPr>
        <p:spPr>
          <a:xfrm>
            <a:off x="5486400" y="2209800"/>
            <a:ext cx="152400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85" idx="2"/>
            <a:endCxn id="83" idx="0"/>
          </p:cNvCxnSpPr>
          <p:nvPr/>
        </p:nvCxnSpPr>
        <p:spPr>
          <a:xfrm>
            <a:off x="7010400" y="3276601"/>
            <a:ext cx="762000" cy="589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5" idx="2"/>
            <a:endCxn id="82" idx="0"/>
          </p:cNvCxnSpPr>
          <p:nvPr/>
        </p:nvCxnSpPr>
        <p:spPr>
          <a:xfrm flipH="1">
            <a:off x="6248400" y="3276600"/>
            <a:ext cx="7620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4" idx="2"/>
            <a:endCxn id="81" idx="0"/>
          </p:cNvCxnSpPr>
          <p:nvPr/>
        </p:nvCxnSpPr>
        <p:spPr>
          <a:xfrm>
            <a:off x="3962400" y="3276600"/>
            <a:ext cx="7620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84" idx="2"/>
            <a:endCxn id="80" idx="0"/>
          </p:cNvCxnSpPr>
          <p:nvPr/>
        </p:nvCxnSpPr>
        <p:spPr>
          <a:xfrm flipH="1">
            <a:off x="3200400" y="3276600"/>
            <a:ext cx="7620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80" idx="2"/>
            <a:endCxn id="50" idx="0"/>
          </p:cNvCxnSpPr>
          <p:nvPr/>
        </p:nvCxnSpPr>
        <p:spPr>
          <a:xfrm flipH="1">
            <a:off x="2819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0" idx="2"/>
            <a:endCxn id="27" idx="0"/>
          </p:cNvCxnSpPr>
          <p:nvPr/>
        </p:nvCxnSpPr>
        <p:spPr>
          <a:xfrm>
            <a:off x="3200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81" idx="2"/>
            <a:endCxn id="74" idx="0"/>
          </p:cNvCxnSpPr>
          <p:nvPr/>
        </p:nvCxnSpPr>
        <p:spPr>
          <a:xfrm flipH="1">
            <a:off x="4343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81" idx="2"/>
            <a:endCxn id="75" idx="0"/>
          </p:cNvCxnSpPr>
          <p:nvPr/>
        </p:nvCxnSpPr>
        <p:spPr>
          <a:xfrm>
            <a:off x="4724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82" idx="2"/>
            <a:endCxn id="76" idx="0"/>
          </p:cNvCxnSpPr>
          <p:nvPr/>
        </p:nvCxnSpPr>
        <p:spPr>
          <a:xfrm flipH="1">
            <a:off x="5867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82" idx="2"/>
            <a:endCxn id="77" idx="0"/>
          </p:cNvCxnSpPr>
          <p:nvPr/>
        </p:nvCxnSpPr>
        <p:spPr>
          <a:xfrm>
            <a:off x="6248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83" idx="2"/>
            <a:endCxn id="78" idx="0"/>
          </p:cNvCxnSpPr>
          <p:nvPr/>
        </p:nvCxnSpPr>
        <p:spPr>
          <a:xfrm flipH="1">
            <a:off x="7391400" y="4018320"/>
            <a:ext cx="381000" cy="706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83" idx="2"/>
            <a:endCxn id="79" idx="0"/>
          </p:cNvCxnSpPr>
          <p:nvPr/>
        </p:nvCxnSpPr>
        <p:spPr>
          <a:xfrm>
            <a:off x="7772400" y="4018320"/>
            <a:ext cx="381000" cy="706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582652" y="4868791"/>
            <a:ext cx="1104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Insert using</a:t>
            </a:r>
          </a:p>
          <a:p>
            <a:pPr algn="ctr"/>
            <a:r>
              <a:rPr lang="en-US" sz="1400" dirty="0"/>
              <a:t>permutation</a:t>
            </a:r>
          </a:p>
        </p:txBody>
      </p:sp>
    </p:spTree>
    <p:extLst>
      <p:ext uri="{BB962C8B-B14F-4D97-AF65-F5344CB8AC3E}">
        <p14:creationId xmlns:p14="http://schemas.microsoft.com/office/powerpoint/2010/main" val="17266070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1: (O(log </a:t>
            </a:r>
            <a:r>
              <a:rPr lang="en-US" i="1" dirty="0"/>
              <a:t>n</a:t>
            </a:r>
            <a:r>
              <a:rPr lang="en-US" dirty="0"/>
              <a:t>), O(log </a:t>
            </a:r>
            <a:r>
              <a:rPr lang="en-US" i="1" dirty="0"/>
              <a:t>n</a:t>
            </a:r>
            <a:r>
              <a:rPr lang="en-US" dirty="0"/>
              <a:t>)) competitive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849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Attempt 2:</a:t>
            </a:r>
            <a:r>
              <a:rPr lang="en-US" dirty="0"/>
              <a:t> Multi-scale batch re-optimization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676400" y="6091526"/>
            <a:ext cx="1188852" cy="646331"/>
            <a:chOff x="7479313" y="1610973"/>
            <a:chExt cx="1188852" cy="646331"/>
          </a:xfrm>
        </p:grpSpPr>
        <p:sp>
          <p:nvSpPr>
            <p:cNvPr id="42" name="Oval 41"/>
            <p:cNvSpPr/>
            <p:nvPr/>
          </p:nvSpPr>
          <p:spPr>
            <a:xfrm>
              <a:off x="7636285" y="1734618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36285" y="2012051"/>
              <a:ext cx="152400" cy="1524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79313" y="1610973"/>
              <a:ext cx="118885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      Servers</a:t>
              </a:r>
            </a:p>
            <a:p>
              <a:r>
                <a:rPr lang="en-US" dirty="0"/>
                <a:t>      Clients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743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Rectangle 26"/>
          <p:cNvSpPr/>
          <p:nvPr/>
        </p:nvSpPr>
        <p:spPr>
          <a:xfrm>
            <a:off x="3505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4" name="Rectangle 73"/>
          <p:cNvSpPr/>
          <p:nvPr/>
        </p:nvSpPr>
        <p:spPr>
          <a:xfrm>
            <a:off x="4267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5" name="Rectangle 74"/>
          <p:cNvSpPr/>
          <p:nvPr/>
        </p:nvSpPr>
        <p:spPr>
          <a:xfrm>
            <a:off x="5029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6" name="Rectangle 75"/>
          <p:cNvSpPr/>
          <p:nvPr/>
        </p:nvSpPr>
        <p:spPr>
          <a:xfrm>
            <a:off x="5791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7" name="Rectangle 76"/>
          <p:cNvSpPr/>
          <p:nvPr/>
        </p:nvSpPr>
        <p:spPr>
          <a:xfrm>
            <a:off x="6553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8" name="Rectangle 77"/>
          <p:cNvSpPr/>
          <p:nvPr/>
        </p:nvSpPr>
        <p:spPr>
          <a:xfrm>
            <a:off x="7315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9" name="Rectangle 78"/>
          <p:cNvSpPr/>
          <p:nvPr/>
        </p:nvSpPr>
        <p:spPr>
          <a:xfrm>
            <a:off x="8077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0" name="Rectangle 79"/>
          <p:cNvSpPr/>
          <p:nvPr/>
        </p:nvSpPr>
        <p:spPr>
          <a:xfrm>
            <a:off x="31242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1" name="Rectangle 80"/>
          <p:cNvSpPr/>
          <p:nvPr/>
        </p:nvSpPr>
        <p:spPr>
          <a:xfrm>
            <a:off x="46482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2" name="Rectangle 81"/>
          <p:cNvSpPr/>
          <p:nvPr/>
        </p:nvSpPr>
        <p:spPr>
          <a:xfrm>
            <a:off x="61722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3" name="Rectangle 82"/>
          <p:cNvSpPr/>
          <p:nvPr/>
        </p:nvSpPr>
        <p:spPr>
          <a:xfrm>
            <a:off x="7696200" y="3865919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4" name="Rectangle 83"/>
          <p:cNvSpPr/>
          <p:nvPr/>
        </p:nvSpPr>
        <p:spPr>
          <a:xfrm>
            <a:off x="3886200" y="3124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5" name="Rectangle 84"/>
          <p:cNvSpPr/>
          <p:nvPr/>
        </p:nvSpPr>
        <p:spPr>
          <a:xfrm>
            <a:off x="6934200" y="3124200"/>
            <a:ext cx="152400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6" name="Rectangle 85"/>
          <p:cNvSpPr/>
          <p:nvPr/>
        </p:nvSpPr>
        <p:spPr>
          <a:xfrm>
            <a:off x="5410200" y="2057400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6" name="Straight Connector 5"/>
          <p:cNvCxnSpPr>
            <a:stCxn id="86" idx="2"/>
            <a:endCxn id="84" idx="0"/>
          </p:cNvCxnSpPr>
          <p:nvPr/>
        </p:nvCxnSpPr>
        <p:spPr>
          <a:xfrm flipH="1">
            <a:off x="3962400" y="2209800"/>
            <a:ext cx="152400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86" idx="2"/>
            <a:endCxn id="85" idx="0"/>
          </p:cNvCxnSpPr>
          <p:nvPr/>
        </p:nvCxnSpPr>
        <p:spPr>
          <a:xfrm>
            <a:off x="5486400" y="2209800"/>
            <a:ext cx="152400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85" idx="2"/>
            <a:endCxn id="83" idx="0"/>
          </p:cNvCxnSpPr>
          <p:nvPr/>
        </p:nvCxnSpPr>
        <p:spPr>
          <a:xfrm>
            <a:off x="7010400" y="3276601"/>
            <a:ext cx="762000" cy="589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5" idx="2"/>
            <a:endCxn id="82" idx="0"/>
          </p:cNvCxnSpPr>
          <p:nvPr/>
        </p:nvCxnSpPr>
        <p:spPr>
          <a:xfrm flipH="1">
            <a:off x="6248400" y="3276600"/>
            <a:ext cx="7620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4" idx="2"/>
            <a:endCxn id="81" idx="0"/>
          </p:cNvCxnSpPr>
          <p:nvPr/>
        </p:nvCxnSpPr>
        <p:spPr>
          <a:xfrm>
            <a:off x="3962400" y="3276600"/>
            <a:ext cx="7620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84" idx="2"/>
            <a:endCxn id="80" idx="0"/>
          </p:cNvCxnSpPr>
          <p:nvPr/>
        </p:nvCxnSpPr>
        <p:spPr>
          <a:xfrm flipH="1">
            <a:off x="3200400" y="3276600"/>
            <a:ext cx="7620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80" idx="2"/>
            <a:endCxn id="50" idx="0"/>
          </p:cNvCxnSpPr>
          <p:nvPr/>
        </p:nvCxnSpPr>
        <p:spPr>
          <a:xfrm flipH="1">
            <a:off x="2819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0" idx="2"/>
            <a:endCxn id="27" idx="0"/>
          </p:cNvCxnSpPr>
          <p:nvPr/>
        </p:nvCxnSpPr>
        <p:spPr>
          <a:xfrm>
            <a:off x="3200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81" idx="2"/>
            <a:endCxn id="74" idx="0"/>
          </p:cNvCxnSpPr>
          <p:nvPr/>
        </p:nvCxnSpPr>
        <p:spPr>
          <a:xfrm flipH="1">
            <a:off x="4343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81" idx="2"/>
            <a:endCxn id="75" idx="0"/>
          </p:cNvCxnSpPr>
          <p:nvPr/>
        </p:nvCxnSpPr>
        <p:spPr>
          <a:xfrm>
            <a:off x="4724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82" idx="2"/>
            <a:endCxn id="76" idx="0"/>
          </p:cNvCxnSpPr>
          <p:nvPr/>
        </p:nvCxnSpPr>
        <p:spPr>
          <a:xfrm flipH="1">
            <a:off x="5867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82" idx="2"/>
            <a:endCxn id="77" idx="0"/>
          </p:cNvCxnSpPr>
          <p:nvPr/>
        </p:nvCxnSpPr>
        <p:spPr>
          <a:xfrm>
            <a:off x="6248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83" idx="2"/>
            <a:endCxn id="78" idx="0"/>
          </p:cNvCxnSpPr>
          <p:nvPr/>
        </p:nvCxnSpPr>
        <p:spPr>
          <a:xfrm flipH="1">
            <a:off x="7391400" y="4018320"/>
            <a:ext cx="381000" cy="706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83" idx="2"/>
            <a:endCxn id="79" idx="0"/>
          </p:cNvCxnSpPr>
          <p:nvPr/>
        </p:nvCxnSpPr>
        <p:spPr>
          <a:xfrm>
            <a:off x="7772400" y="4018320"/>
            <a:ext cx="381000" cy="706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414571" y="1881187"/>
            <a:ext cx="1000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Reoptimize</a:t>
            </a:r>
            <a:endParaRPr lang="en-US" sz="1400" dirty="0"/>
          </a:p>
          <a:p>
            <a:pPr algn="ctr"/>
            <a:r>
              <a:rPr lang="en-US" sz="1400" dirty="0"/>
              <a:t>subtree</a:t>
            </a:r>
          </a:p>
        </p:txBody>
      </p:sp>
    </p:spTree>
    <p:extLst>
      <p:ext uri="{BB962C8B-B14F-4D97-AF65-F5344CB8AC3E}">
        <p14:creationId xmlns:p14="http://schemas.microsoft.com/office/powerpoint/2010/main" val="3736689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1: (O(log </a:t>
            </a:r>
            <a:r>
              <a:rPr lang="en-US" i="1" dirty="0"/>
              <a:t>n</a:t>
            </a:r>
            <a:r>
              <a:rPr lang="en-US" dirty="0"/>
              <a:t>), O(log </a:t>
            </a:r>
            <a:r>
              <a:rPr lang="en-US" i="1" dirty="0"/>
              <a:t>n</a:t>
            </a:r>
            <a:r>
              <a:rPr lang="en-US" dirty="0"/>
              <a:t>)) competitive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849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Attempt 2:</a:t>
            </a:r>
            <a:r>
              <a:rPr lang="en-US" dirty="0"/>
              <a:t> Multi-scale batch re-optimization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676400" y="6091526"/>
            <a:ext cx="1188852" cy="646331"/>
            <a:chOff x="7479313" y="1610973"/>
            <a:chExt cx="1188852" cy="646331"/>
          </a:xfrm>
        </p:grpSpPr>
        <p:sp>
          <p:nvSpPr>
            <p:cNvPr id="42" name="Oval 41"/>
            <p:cNvSpPr/>
            <p:nvPr/>
          </p:nvSpPr>
          <p:spPr>
            <a:xfrm>
              <a:off x="7636285" y="1734618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36285" y="2012051"/>
              <a:ext cx="152400" cy="1524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79313" y="1610973"/>
              <a:ext cx="118885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      Servers</a:t>
              </a:r>
            </a:p>
            <a:p>
              <a:r>
                <a:rPr lang="en-US" dirty="0"/>
                <a:t>      Clients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743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Rectangle 26"/>
          <p:cNvSpPr/>
          <p:nvPr/>
        </p:nvSpPr>
        <p:spPr>
          <a:xfrm>
            <a:off x="3505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4" name="Rectangle 73"/>
          <p:cNvSpPr/>
          <p:nvPr/>
        </p:nvSpPr>
        <p:spPr>
          <a:xfrm>
            <a:off x="4267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5" name="Rectangle 74"/>
          <p:cNvSpPr/>
          <p:nvPr/>
        </p:nvSpPr>
        <p:spPr>
          <a:xfrm>
            <a:off x="5029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6" name="Rectangle 75"/>
          <p:cNvSpPr/>
          <p:nvPr/>
        </p:nvSpPr>
        <p:spPr>
          <a:xfrm>
            <a:off x="5791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7" name="Rectangle 76"/>
          <p:cNvSpPr/>
          <p:nvPr/>
        </p:nvSpPr>
        <p:spPr>
          <a:xfrm>
            <a:off x="6553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8" name="Rectangle 77"/>
          <p:cNvSpPr/>
          <p:nvPr/>
        </p:nvSpPr>
        <p:spPr>
          <a:xfrm>
            <a:off x="7315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9" name="Rectangle 78"/>
          <p:cNvSpPr/>
          <p:nvPr/>
        </p:nvSpPr>
        <p:spPr>
          <a:xfrm>
            <a:off x="8077200" y="4724400"/>
            <a:ext cx="152400" cy="152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0" name="Rectangle 79"/>
          <p:cNvSpPr/>
          <p:nvPr/>
        </p:nvSpPr>
        <p:spPr>
          <a:xfrm>
            <a:off x="31242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1" name="Rectangle 80"/>
          <p:cNvSpPr/>
          <p:nvPr/>
        </p:nvSpPr>
        <p:spPr>
          <a:xfrm>
            <a:off x="46482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2" name="Rectangle 81"/>
          <p:cNvSpPr/>
          <p:nvPr/>
        </p:nvSpPr>
        <p:spPr>
          <a:xfrm>
            <a:off x="61722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3" name="Rectangle 82"/>
          <p:cNvSpPr/>
          <p:nvPr/>
        </p:nvSpPr>
        <p:spPr>
          <a:xfrm>
            <a:off x="7696200" y="3865919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4" name="Rectangle 83"/>
          <p:cNvSpPr/>
          <p:nvPr/>
        </p:nvSpPr>
        <p:spPr>
          <a:xfrm>
            <a:off x="3886200" y="3124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5" name="Rectangle 84"/>
          <p:cNvSpPr/>
          <p:nvPr/>
        </p:nvSpPr>
        <p:spPr>
          <a:xfrm>
            <a:off x="6934200" y="3124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6" name="Rectangle 85"/>
          <p:cNvSpPr/>
          <p:nvPr/>
        </p:nvSpPr>
        <p:spPr>
          <a:xfrm>
            <a:off x="5410200" y="205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6" name="Straight Connector 5"/>
          <p:cNvCxnSpPr>
            <a:stCxn id="86" idx="2"/>
            <a:endCxn id="84" idx="0"/>
          </p:cNvCxnSpPr>
          <p:nvPr/>
        </p:nvCxnSpPr>
        <p:spPr>
          <a:xfrm flipH="1">
            <a:off x="3962400" y="2209800"/>
            <a:ext cx="152400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86" idx="2"/>
            <a:endCxn id="85" idx="0"/>
          </p:cNvCxnSpPr>
          <p:nvPr/>
        </p:nvCxnSpPr>
        <p:spPr>
          <a:xfrm>
            <a:off x="5486400" y="2209800"/>
            <a:ext cx="152400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85" idx="2"/>
            <a:endCxn id="83" idx="0"/>
          </p:cNvCxnSpPr>
          <p:nvPr/>
        </p:nvCxnSpPr>
        <p:spPr>
          <a:xfrm>
            <a:off x="7010400" y="3276601"/>
            <a:ext cx="762000" cy="589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5" idx="2"/>
            <a:endCxn id="82" idx="0"/>
          </p:cNvCxnSpPr>
          <p:nvPr/>
        </p:nvCxnSpPr>
        <p:spPr>
          <a:xfrm flipH="1">
            <a:off x="6248400" y="3276600"/>
            <a:ext cx="7620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4" idx="2"/>
            <a:endCxn id="81" idx="0"/>
          </p:cNvCxnSpPr>
          <p:nvPr/>
        </p:nvCxnSpPr>
        <p:spPr>
          <a:xfrm>
            <a:off x="3962400" y="3276600"/>
            <a:ext cx="7620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84" idx="2"/>
            <a:endCxn id="80" idx="0"/>
          </p:cNvCxnSpPr>
          <p:nvPr/>
        </p:nvCxnSpPr>
        <p:spPr>
          <a:xfrm flipH="1">
            <a:off x="3200400" y="3276600"/>
            <a:ext cx="7620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80" idx="2"/>
            <a:endCxn id="50" idx="0"/>
          </p:cNvCxnSpPr>
          <p:nvPr/>
        </p:nvCxnSpPr>
        <p:spPr>
          <a:xfrm flipH="1">
            <a:off x="2819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0" idx="2"/>
            <a:endCxn id="27" idx="0"/>
          </p:cNvCxnSpPr>
          <p:nvPr/>
        </p:nvCxnSpPr>
        <p:spPr>
          <a:xfrm>
            <a:off x="3200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81" idx="2"/>
            <a:endCxn id="74" idx="0"/>
          </p:cNvCxnSpPr>
          <p:nvPr/>
        </p:nvCxnSpPr>
        <p:spPr>
          <a:xfrm flipH="1">
            <a:off x="4343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81" idx="2"/>
            <a:endCxn id="75" idx="0"/>
          </p:cNvCxnSpPr>
          <p:nvPr/>
        </p:nvCxnSpPr>
        <p:spPr>
          <a:xfrm>
            <a:off x="4724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82" idx="2"/>
            <a:endCxn id="76" idx="0"/>
          </p:cNvCxnSpPr>
          <p:nvPr/>
        </p:nvCxnSpPr>
        <p:spPr>
          <a:xfrm flipH="1">
            <a:off x="5867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82" idx="2"/>
            <a:endCxn id="77" idx="0"/>
          </p:cNvCxnSpPr>
          <p:nvPr/>
        </p:nvCxnSpPr>
        <p:spPr>
          <a:xfrm>
            <a:off x="6248400" y="4038600"/>
            <a:ext cx="381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83" idx="2"/>
            <a:endCxn id="78" idx="0"/>
          </p:cNvCxnSpPr>
          <p:nvPr/>
        </p:nvCxnSpPr>
        <p:spPr>
          <a:xfrm flipH="1">
            <a:off x="7391400" y="4018320"/>
            <a:ext cx="381000" cy="706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83" idx="2"/>
            <a:endCxn id="79" idx="0"/>
          </p:cNvCxnSpPr>
          <p:nvPr/>
        </p:nvCxnSpPr>
        <p:spPr>
          <a:xfrm>
            <a:off x="7772400" y="4018320"/>
            <a:ext cx="381000" cy="706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825434" y="5257800"/>
                <a:ext cx="684256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1. Recourse cost = </a:t>
                </a:r>
                <a:r>
                  <a:rPr lang="en-US" b="1" dirty="0">
                    <a:solidFill>
                      <a:srgbClr val="0070C0"/>
                    </a:solidFill>
                  </a:rPr>
                  <a:t>log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n</a:t>
                </a:r>
                <a:r>
                  <a:rPr lang="en-US" dirty="0"/>
                  <a:t> per client </a:t>
                </a:r>
              </a:p>
              <a:p>
                <a:endParaRPr lang="en-US" b="1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2. Matching cost: </a:t>
                </a:r>
                <a:r>
                  <a:rPr lang="en-US" b="1" dirty="0">
                    <a:solidFill>
                      <a:srgbClr val="0070C0"/>
                    </a:solidFill>
                  </a:rPr>
                  <a:t>O(log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n</a:t>
                </a:r>
                <a:r>
                  <a:rPr lang="en-US" b="1" dirty="0">
                    <a:solidFill>
                      <a:srgbClr val="0070C0"/>
                    </a:solidFill>
                  </a:rPr>
                  <a:t>)</a:t>
                </a:r>
              </a:p>
              <a:p>
                <a:pPr lvl="1"/>
                <a:r>
                  <a:rPr lang="en-US" dirty="0"/>
                  <a:t>- any prefix is sum of at most log </a:t>
                </a:r>
                <a:r>
                  <a:rPr lang="en-US" i="1" dirty="0"/>
                  <a:t>n</a:t>
                </a:r>
                <a:r>
                  <a:rPr lang="en-US" dirty="0"/>
                  <a:t> permutation batches</a:t>
                </a:r>
              </a:p>
              <a:p>
                <a:pPr lvl="1"/>
                <a:r>
                  <a:rPr lang="en-US" dirty="0"/>
                  <a:t>- each batch increases total cost by at most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434" y="5257800"/>
                <a:ext cx="6842566" cy="1477328"/>
              </a:xfrm>
              <a:prstGeom prst="rect">
                <a:avLst/>
              </a:prstGeom>
              <a:blipFill>
                <a:blip r:embed="rId2"/>
                <a:stretch>
                  <a:fillRect l="-802" t="-2479" b="-5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441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41028-00A7-485A-970A-B0E86826D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A6A48-8A8D-43AC-BB8A-7DA305B57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Exhibited power of small recourse in online algorithms</a:t>
            </a:r>
          </a:p>
          <a:p>
            <a:r>
              <a:rPr lang="en-US" dirty="0"/>
              <a:t>Get algorithms which match “offline” solution quality in online world</a:t>
            </a:r>
          </a:p>
          <a:p>
            <a:endParaRPr lang="en-US" dirty="0"/>
          </a:p>
          <a:p>
            <a:r>
              <a:rPr lang="en-US" dirty="0"/>
              <a:t>Allows us to model arrivals and departures</a:t>
            </a:r>
          </a:p>
          <a:p>
            <a:endParaRPr lang="en-US" dirty="0"/>
          </a:p>
          <a:p>
            <a:r>
              <a:rPr lang="en-US" dirty="0"/>
              <a:t>Other problems? online scheduling, online clustering, online LPs?</a:t>
            </a:r>
          </a:p>
          <a:p>
            <a:r>
              <a:rPr lang="en-US" dirty="0"/>
              <a:t>Your favorite problem!</a:t>
            </a:r>
          </a:p>
        </p:txBody>
      </p:sp>
    </p:spTree>
    <p:extLst>
      <p:ext uri="{BB962C8B-B14F-4D97-AF65-F5344CB8AC3E}">
        <p14:creationId xmlns:p14="http://schemas.microsoft.com/office/powerpoint/2010/main" val="10752976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AE2B1-113C-43AC-8F7E-DB1A1E9FF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9498"/>
            <a:ext cx="10515600" cy="13190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latin typeface="+mj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040941625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4A697-3002-4516-A855-3972F8570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measure quality of algorithm?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46B04-A07D-44C5-8DD8-7D3506A28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466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/>
              <a:t>COMPETITIVE RATIO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21B3E4-984B-4F5A-9B70-1A7FEE501780}"/>
              </a:ext>
            </a:extLst>
          </p:cNvPr>
          <p:cNvGrpSpPr/>
          <p:nvPr/>
        </p:nvGrpSpPr>
        <p:grpSpPr>
          <a:xfrm>
            <a:off x="1850923" y="3252323"/>
            <a:ext cx="10803193" cy="820178"/>
            <a:chOff x="980768" y="2905736"/>
            <a:chExt cx="10803193" cy="82017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14A087B-5D95-452C-AEC4-78037890C01F}"/>
                </a:ext>
              </a:extLst>
            </p:cNvPr>
            <p:cNvGrpSpPr/>
            <p:nvPr/>
          </p:nvGrpSpPr>
          <p:grpSpPr>
            <a:xfrm>
              <a:off x="5996551" y="2905736"/>
              <a:ext cx="2972927" cy="820178"/>
              <a:chOff x="8845004" y="3938451"/>
              <a:chExt cx="2972927" cy="820178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148EAB-9211-48DF-91AA-D66E43E6F4D8}"/>
                  </a:ext>
                </a:extLst>
              </p:cNvPr>
              <p:cNvSpPr txBox="1"/>
              <p:nvPr/>
            </p:nvSpPr>
            <p:spPr>
              <a:xfrm>
                <a:off x="11633200" y="4274457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>
                  <a:latin typeface="+mj-lt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0EF28B-8524-43B5-B52D-11A8B396AAC5}"/>
                  </a:ext>
                </a:extLst>
              </p:cNvPr>
              <p:cNvSpPr txBox="1"/>
              <p:nvPr/>
            </p:nvSpPr>
            <p:spPr>
              <a:xfrm flipH="1">
                <a:off x="9019173" y="3938451"/>
                <a:ext cx="19899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+mj-lt"/>
                  </a:rPr>
                  <a:t>Algo</a:t>
                </a:r>
                <a:r>
                  <a:rPr lang="en-US" sz="2400" b="1" dirty="0">
                    <a:latin typeface="+mj-lt"/>
                  </a:rPr>
                  <a:t> Cost (I)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52E078-F067-4935-8435-41AED9FF60DF}"/>
                  </a:ext>
                </a:extLst>
              </p:cNvPr>
              <p:cNvSpPr txBox="1"/>
              <p:nvPr/>
            </p:nvSpPr>
            <p:spPr>
              <a:xfrm flipH="1">
                <a:off x="8845004" y="4296964"/>
                <a:ext cx="27881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Optimal Cost(I)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C5CC9768-F089-4602-ADB9-6AC54BA31883}"/>
                  </a:ext>
                </a:extLst>
              </p:cNvPr>
              <p:cNvCxnSpPr/>
              <p:nvPr/>
            </p:nvCxnSpPr>
            <p:spPr>
              <a:xfrm>
                <a:off x="8866775" y="4347763"/>
                <a:ext cx="204071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3F1ACBA-B51C-43A2-B042-4A9DDFF74BD1}"/>
                </a:ext>
              </a:extLst>
            </p:cNvPr>
            <p:cNvSpPr/>
            <p:nvPr/>
          </p:nvSpPr>
          <p:spPr>
            <a:xfrm>
              <a:off x="980768" y="3054215"/>
              <a:ext cx="1080319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2800" b="1" dirty="0">
                  <a:latin typeface="+mj-lt"/>
                </a:rPr>
                <a:t>max over all input sequences 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2634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Irrevocability hurts!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Fix parameter t; universe of potential elements = {1, 2, …, t</a:t>
            </a:r>
            <a:r>
              <a:rPr lang="en-US" baseline="30000" dirty="0"/>
              <a:t>2</a:t>
            </a:r>
            <a:r>
              <a:rPr lang="en-US" dirty="0"/>
              <a:t>}</a:t>
            </a:r>
          </a:p>
          <a:p>
            <a:r>
              <a:rPr lang="en-US" dirty="0"/>
              <a:t>Sets are all t-sized subsets of the universe</a:t>
            </a:r>
          </a:p>
          <a:p>
            <a:r>
              <a:rPr lang="en-US" dirty="0"/>
              <a:t>Adversarial sequence: </a:t>
            </a:r>
          </a:p>
          <a:p>
            <a:pPr lvl="1"/>
            <a:r>
              <a:rPr lang="en-US" dirty="0"/>
              <a:t>first active element is 1; 	say your algorithm picks set {1, 2, …, t}</a:t>
            </a:r>
          </a:p>
          <a:p>
            <a:pPr lvl="1"/>
            <a:r>
              <a:rPr lang="en-US" dirty="0"/>
              <a:t>second active element is t+1;	say your algorithm picks set {t+1, …, 2t}</a:t>
            </a:r>
          </a:p>
          <a:p>
            <a:pPr lvl="1"/>
            <a:r>
              <a:rPr lang="en-US" dirty="0"/>
              <a:t>third active element is 2t+1; 	say your algorithm picks set {2t+1, …, 3t}</a:t>
            </a:r>
          </a:p>
          <a:p>
            <a:pPr lvl="1"/>
            <a:r>
              <a:rPr lang="en-US" dirty="0"/>
              <a:t>and so on</a:t>
            </a:r>
          </a:p>
          <a:p>
            <a:pPr lvl="1"/>
            <a:r>
              <a:rPr lang="en-US" dirty="0"/>
              <a:t>Finally, </a:t>
            </a:r>
            <a:r>
              <a:rPr lang="en-US" dirty="0" err="1"/>
              <a:t>Alg</a:t>
            </a:r>
            <a:r>
              <a:rPr lang="en-US" dirty="0"/>
              <a:t> has picked t sets, while hindsight OPT is just 1 set!! </a:t>
            </a:r>
            <a:r>
              <a:rPr lang="en-US" b="1" i="1" dirty="0"/>
              <a:t>gap of t </a:t>
            </a:r>
            <a:r>
              <a:rPr lang="en-US" b="1" dirty="0">
                <a:sym typeface="Wingdings" panose="05000000000000000000" pitchFamily="2" charset="2"/>
              </a:rPr>
              <a:t></a:t>
            </a:r>
          </a:p>
          <a:p>
            <a:endParaRPr lang="en-US" b="1" dirty="0">
              <a:sym typeface="Wingdings" panose="05000000000000000000" pitchFamily="2" charset="2"/>
            </a:endParaRPr>
          </a:p>
          <a:p>
            <a:r>
              <a:rPr lang="en-US" b="1" dirty="0">
                <a:sym typeface="Wingdings" panose="05000000000000000000" pitchFamily="2" charset="2"/>
              </a:rPr>
              <a:t>Can’t hope to get O(log n)-type guarantees here!</a:t>
            </a:r>
          </a:p>
        </p:txBody>
      </p:sp>
    </p:spTree>
    <p:extLst>
      <p:ext uri="{BB962C8B-B14F-4D97-AF65-F5344CB8AC3E}">
        <p14:creationId xmlns:p14="http://schemas.microsoft.com/office/powerpoint/2010/main" val="412840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Set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Despite the bad example, Alon et al. [2005] developed a beautiful framework based on the multiplicative weights framework</a:t>
            </a:r>
          </a:p>
          <a:p>
            <a:r>
              <a:rPr lang="en-US" b="1" dirty="0"/>
              <a:t>O(ln n ln m)</a:t>
            </a:r>
            <a:r>
              <a:rPr lang="en-US" dirty="0"/>
              <a:t>-competitive deterministic algorithm</a:t>
            </a:r>
          </a:p>
          <a:p>
            <a:endParaRPr lang="en-US" dirty="0"/>
          </a:p>
          <a:p>
            <a:r>
              <a:rPr lang="en-US" dirty="0"/>
              <a:t>Matching* lower bound for deterministic </a:t>
            </a:r>
            <a:r>
              <a:rPr lang="en-US" dirty="0" err="1"/>
              <a:t>algos</a:t>
            </a:r>
            <a:r>
              <a:rPr lang="en-US" dirty="0"/>
              <a:t> [Alon et al. 2005]</a:t>
            </a:r>
          </a:p>
          <a:p>
            <a:r>
              <a:rPr lang="en-US" dirty="0"/>
              <a:t>Matching* NP-hardness for randomized </a:t>
            </a:r>
            <a:r>
              <a:rPr lang="en-US" dirty="0" err="1"/>
              <a:t>algos</a:t>
            </a:r>
            <a:r>
              <a:rPr lang="en-US" dirty="0"/>
              <a:t> [</a:t>
            </a:r>
            <a:r>
              <a:rPr lang="en-US" dirty="0" err="1"/>
              <a:t>Feige</a:t>
            </a:r>
            <a:r>
              <a:rPr lang="en-US" dirty="0"/>
              <a:t> </a:t>
            </a:r>
            <a:r>
              <a:rPr lang="en-US" dirty="0" err="1"/>
              <a:t>Korman</a:t>
            </a:r>
            <a:r>
              <a:rPr lang="en-US" dirty="0"/>
              <a:t> 2005]</a:t>
            </a:r>
          </a:p>
          <a:p>
            <a:endParaRPr lang="en-US" dirty="0"/>
          </a:p>
          <a:p>
            <a:r>
              <a:rPr lang="en-US" dirty="0"/>
              <a:t>Can we overcome this dependence on m in the approximation ratio?</a:t>
            </a:r>
          </a:p>
          <a:p>
            <a:r>
              <a:rPr lang="en-US" dirty="0"/>
              <a:t>Can we devise algorithms which are greedy-like and yet work in the online model?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20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3028</Words>
  <Application>Microsoft Office PowerPoint</Application>
  <PresentationFormat>Widescreen</PresentationFormat>
  <Paragraphs>677</Paragraphs>
  <Slides>65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Calibri</vt:lpstr>
      <vt:lpstr>Calibri Light</vt:lpstr>
      <vt:lpstr>Cambria Math</vt:lpstr>
      <vt:lpstr>Office Theme</vt:lpstr>
      <vt:lpstr>Online Algorithms  With Recourse</vt:lpstr>
      <vt:lpstr>PART I: ONLINE SET COVER</vt:lpstr>
      <vt:lpstr>The Set Cover Problem</vt:lpstr>
      <vt:lpstr>Toy Example (from Google and Bing)</vt:lpstr>
      <vt:lpstr>Classical Problem, Well Understood!</vt:lpstr>
      <vt:lpstr>Online Set Cover</vt:lpstr>
      <vt:lpstr>How to measure quality of algorithm?</vt:lpstr>
      <vt:lpstr>Irrevocability hurts!</vt:lpstr>
      <vt:lpstr>Online Set Cover</vt:lpstr>
      <vt:lpstr>Online Set Cover with Recourse</vt:lpstr>
      <vt:lpstr>Focus of today’s talk</vt:lpstr>
      <vt:lpstr>Dynamic Greedy Framework</vt:lpstr>
      <vt:lpstr>Toy Example</vt:lpstr>
      <vt:lpstr>Toy Example</vt:lpstr>
      <vt:lpstr>Toy Example</vt:lpstr>
      <vt:lpstr>Toy Example</vt:lpstr>
      <vt:lpstr>Toy Example</vt:lpstr>
      <vt:lpstr>Toy Example</vt:lpstr>
      <vt:lpstr>Toy Example</vt:lpstr>
      <vt:lpstr>Toy Example</vt:lpstr>
      <vt:lpstr>Toy Example</vt:lpstr>
      <vt:lpstr>Toy Example</vt:lpstr>
      <vt:lpstr>Toy Example</vt:lpstr>
      <vt:lpstr>Dynamic Greedy Algorithm</vt:lpstr>
      <vt:lpstr>Overall Algorithm</vt:lpstr>
      <vt:lpstr>Cost Analysis</vt:lpstr>
      <vt:lpstr>Recourse Analysis via Tokens</vt:lpstr>
      <vt:lpstr>Proof of Invariant</vt:lpstr>
      <vt:lpstr>PART II: ONLINE BIPARTITE MATCHING</vt:lpstr>
      <vt:lpstr>Online Bipartite (Metric) Matching</vt:lpstr>
      <vt:lpstr>Online Bipartite (Metric) Matching with Recourse</vt:lpstr>
      <vt:lpstr>Online Bipartite (Metric) Matching with Recourse</vt:lpstr>
      <vt:lpstr>Online Bipartite (Metric) Matching with Recourse</vt:lpstr>
      <vt:lpstr>Background: Matching without Recourse</vt:lpstr>
      <vt:lpstr>Background: Matching without Recourse</vt:lpstr>
      <vt:lpstr>Our Results: Matching with Recourse</vt:lpstr>
      <vt:lpstr>Background: Matching without Recourse</vt:lpstr>
      <vt:lpstr>Background: Matching without Recourse</vt:lpstr>
      <vt:lpstr>Background: Matching without Recourse</vt:lpstr>
      <vt:lpstr>Background: Matching without Recourse</vt:lpstr>
      <vt:lpstr>Background: Matching without Recourse</vt:lpstr>
      <vt:lpstr>Background: Matching without Recourse</vt:lpstr>
      <vt:lpstr>Result 1: (O(log n), O(log n)) competitive algorithm</vt:lpstr>
      <vt:lpstr>Result 1: (O(log n), O(log n)) competitive algorithm</vt:lpstr>
      <vt:lpstr>Result 1: (O(log n), O(log n)) competitive algorithm</vt:lpstr>
      <vt:lpstr>Result 1: (O(log n), O(log n)) competitive algorithm</vt:lpstr>
      <vt:lpstr>Result 1: (O(log n), O(log n)) competitive algorithm</vt:lpstr>
      <vt:lpstr>Result 1: (O(log n), O(log n)) competitive algorithm</vt:lpstr>
      <vt:lpstr>Result 1: (O(log n), O(log n)) competitive algorithm</vt:lpstr>
      <vt:lpstr>Result 1: (O(log n), O(log n)) competitive algorithm</vt:lpstr>
      <vt:lpstr>Result 1: (O(log n), O(log n)) competitive algorithm</vt:lpstr>
      <vt:lpstr>Result 1: (O(log n), O(log n)) competitive algorithm</vt:lpstr>
      <vt:lpstr>Result 1: (O(log n), O(log n)) competitive algorithm</vt:lpstr>
      <vt:lpstr>Result 1: (O(log n), O(log n)) competitive algorithm</vt:lpstr>
      <vt:lpstr>Result 1: (O(log n), O(log n)) competitive algorithm</vt:lpstr>
      <vt:lpstr>Result 1: (O(log n), O(log n)) competitive algorithm</vt:lpstr>
      <vt:lpstr>Result 1: (O(log n), O(log n)) competitive algorithm</vt:lpstr>
      <vt:lpstr>Result 1: (O(log n), O(log n)) competitive algorithm</vt:lpstr>
      <vt:lpstr>Result 1: (O(log n), O(log n)) competitive algorithm</vt:lpstr>
      <vt:lpstr>Result 1: (O(log n), O(log n)) competitive algorithm</vt:lpstr>
      <vt:lpstr>Result 1: (O(log n), O(log n)) competitive algorithm</vt:lpstr>
      <vt:lpstr>Result 1: (O(log n), O(log n)) competitive algorithm</vt:lpstr>
      <vt:lpstr>Result 1: (O(log n), O(log n)) competitive algorithm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Algorithms  With Recourse</dc:title>
  <dc:creator>Ravishankar Krishnaswamy</dc:creator>
  <cp:lastModifiedBy>Ravishankar Krishnaswamy</cp:lastModifiedBy>
  <cp:revision>12</cp:revision>
  <dcterms:created xsi:type="dcterms:W3CDTF">2019-02-06T14:22:00Z</dcterms:created>
  <dcterms:modified xsi:type="dcterms:W3CDTF">2019-02-07T03:39:28Z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rakri@microsoft.com</vt:lpwstr>
  </property>
  <property fmtid="{D5CDD505-2E9C-101B-9397-08002B2CF9AE}" pid="5" name="MSIP_Label_f42aa342-8706-4288-bd11-ebb85995028c_SetDate">
    <vt:lpwstr>2019-02-06T14:29:24.6058073Z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59fa88b6-83bb-4542-9211-2838689eb239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