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619" r:id="rId3"/>
    <p:sldId id="688" r:id="rId4"/>
    <p:sldId id="621" r:id="rId5"/>
    <p:sldId id="620" r:id="rId6"/>
    <p:sldId id="706" r:id="rId7"/>
    <p:sldId id="622" r:id="rId8"/>
    <p:sldId id="623" r:id="rId9"/>
    <p:sldId id="624" r:id="rId10"/>
    <p:sldId id="625" r:id="rId11"/>
    <p:sldId id="626" r:id="rId12"/>
    <p:sldId id="700" r:id="rId13"/>
    <p:sldId id="701" r:id="rId14"/>
    <p:sldId id="702" r:id="rId15"/>
    <p:sldId id="694" r:id="rId16"/>
    <p:sldId id="695" r:id="rId17"/>
    <p:sldId id="696" r:id="rId18"/>
    <p:sldId id="697" r:id="rId19"/>
    <p:sldId id="707" r:id="rId20"/>
    <p:sldId id="703" r:id="rId21"/>
    <p:sldId id="704" r:id="rId22"/>
    <p:sldId id="705" r:id="rId23"/>
    <p:sldId id="698" r:id="rId24"/>
    <p:sldId id="723" r:id="rId25"/>
    <p:sldId id="708" r:id="rId26"/>
    <p:sldId id="736" r:id="rId27"/>
    <p:sldId id="724" r:id="rId28"/>
    <p:sldId id="725" r:id="rId29"/>
    <p:sldId id="726" r:id="rId30"/>
    <p:sldId id="717" r:id="rId31"/>
    <p:sldId id="718" r:id="rId32"/>
    <p:sldId id="719" r:id="rId33"/>
    <p:sldId id="720" r:id="rId34"/>
    <p:sldId id="721" r:id="rId35"/>
    <p:sldId id="716" r:id="rId36"/>
    <p:sldId id="737" r:id="rId37"/>
    <p:sldId id="730" r:id="rId38"/>
    <p:sldId id="732" r:id="rId39"/>
    <p:sldId id="727" r:id="rId40"/>
    <p:sldId id="731" r:id="rId41"/>
    <p:sldId id="733" r:id="rId42"/>
    <p:sldId id="734" r:id="rId43"/>
    <p:sldId id="735" r:id="rId44"/>
    <p:sldId id="728" r:id="rId45"/>
    <p:sldId id="738" r:id="rId46"/>
    <p:sldId id="739" r:id="rId47"/>
    <p:sldId id="740" r:id="rId48"/>
    <p:sldId id="741" r:id="rId49"/>
    <p:sldId id="742" r:id="rId50"/>
    <p:sldId id="743" r:id="rId51"/>
    <p:sldId id="744" r:id="rId52"/>
    <p:sldId id="745" r:id="rId53"/>
    <p:sldId id="750" r:id="rId54"/>
    <p:sldId id="751" r:id="rId55"/>
    <p:sldId id="754" r:id="rId56"/>
    <p:sldId id="755" r:id="rId57"/>
    <p:sldId id="756" r:id="rId58"/>
    <p:sldId id="753" r:id="rId59"/>
    <p:sldId id="757" r:id="rId60"/>
    <p:sldId id="758" r:id="rId61"/>
    <p:sldId id="748" r:id="rId62"/>
    <p:sldId id="749" r:id="rId63"/>
    <p:sldId id="759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DD7EE"/>
    <a:srgbClr val="F23ED8"/>
    <a:srgbClr val="9A328E"/>
    <a:srgbClr val="CC3300"/>
    <a:srgbClr val="FF9933"/>
    <a:srgbClr val="FFCC00"/>
    <a:srgbClr val="FF9966"/>
    <a:srgbClr val="2FB56C"/>
    <a:srgbClr val="DF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9" autoAdjust="0"/>
    <p:restoredTop sz="94131" autoAdjust="0"/>
  </p:normalViewPr>
  <p:slideViewPr>
    <p:cSldViewPr snapToGrid="0">
      <p:cViewPr varScale="1">
        <p:scale>
          <a:sx n="69" d="100"/>
          <a:sy n="69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DAB33-BC33-4B41-A6FE-4FEAB265DE74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1D9EB-4C3D-43BB-BD11-6AC332CFE0B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980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1D9EB-4C3D-43BB-BD11-6AC332CFE0B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700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861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860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10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006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15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210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996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437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242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748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495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50270-92AA-46CA-9B04-D00762019AF9}" type="datetimeFigureOut">
              <a:rPr lang="en-IN" smtClean="0"/>
              <a:t>08-02-2019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2873-F312-42B6-B279-C1D73F711B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289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030.png"/><Relationship Id="rId3" Type="http://schemas.openxmlformats.org/officeDocument/2006/relationships/image" Target="../media/image129.png"/><Relationship Id="rId21" Type="http://schemas.openxmlformats.org/officeDocument/2006/relationships/image" Target="../media/image3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020.png"/><Relationship Id="rId2" Type="http://schemas.openxmlformats.org/officeDocument/2006/relationships/image" Target="../media/image128.png"/><Relationship Id="rId16" Type="http://schemas.openxmlformats.org/officeDocument/2006/relationships/image" Target="../media/image101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45.png"/><Relationship Id="rId5" Type="http://schemas.openxmlformats.org/officeDocument/2006/relationships/image" Target="../media/image131.png"/><Relationship Id="rId15" Type="http://schemas.openxmlformats.org/officeDocument/2006/relationships/image" Target="../media/image1000.png"/><Relationship Id="rId23" Type="http://schemas.openxmlformats.org/officeDocument/2006/relationships/image" Target="../media/image140.png"/><Relationship Id="rId10" Type="http://schemas.openxmlformats.org/officeDocument/2006/relationships/image" Target="../media/image136.png"/><Relationship Id="rId19" Type="http://schemas.openxmlformats.org/officeDocument/2006/relationships/image" Target="../media/image104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08.png"/><Relationship Id="rId2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6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3" Type="http://schemas.openxmlformats.org/officeDocument/2006/relationships/image" Target="../media/image1460.png"/><Relationship Id="rId7" Type="http://schemas.openxmlformats.org/officeDocument/2006/relationships/image" Target="../media/image15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0.png"/><Relationship Id="rId5" Type="http://schemas.openxmlformats.org/officeDocument/2006/relationships/image" Target="../media/image1480.png"/><Relationship Id="rId10" Type="http://schemas.openxmlformats.org/officeDocument/2006/relationships/image" Target="../media/image7.png"/><Relationship Id="rId4" Type="http://schemas.openxmlformats.org/officeDocument/2006/relationships/image" Target="../media/image1470.png"/><Relationship Id="rId9" Type="http://schemas.openxmlformats.org/officeDocument/2006/relationships/image" Target="../media/image15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0.png"/><Relationship Id="rId3" Type="http://schemas.openxmlformats.org/officeDocument/2006/relationships/image" Target="../media/image1010.png"/><Relationship Id="rId7" Type="http://schemas.openxmlformats.org/officeDocument/2006/relationships/image" Target="../media/image105.png"/><Relationship Id="rId12" Type="http://schemas.openxmlformats.org/officeDocument/2006/relationships/image" Target="../media/image89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11" Type="http://schemas.openxmlformats.org/officeDocument/2006/relationships/image" Target="../media/image109.png"/><Relationship Id="rId5" Type="http://schemas.openxmlformats.org/officeDocument/2006/relationships/image" Target="../media/image1030.png"/><Relationship Id="rId4" Type="http://schemas.openxmlformats.org/officeDocument/2006/relationships/image" Target="../media/image10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10.png"/><Relationship Id="rId7" Type="http://schemas.openxmlformats.org/officeDocument/2006/relationships/image" Target="../media/image105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11" Type="http://schemas.openxmlformats.org/officeDocument/2006/relationships/image" Target="../media/image109.png"/><Relationship Id="rId5" Type="http://schemas.openxmlformats.org/officeDocument/2006/relationships/image" Target="../media/image1030.png"/><Relationship Id="rId10" Type="http://schemas.openxmlformats.org/officeDocument/2006/relationships/image" Target="../media/image108.png"/><Relationship Id="rId4" Type="http://schemas.openxmlformats.org/officeDocument/2006/relationships/image" Target="../media/image1020.pn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0.png"/><Relationship Id="rId7" Type="http://schemas.openxmlformats.org/officeDocument/2006/relationships/image" Target="../media/image27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20.png"/><Relationship Id="rId7" Type="http://schemas.openxmlformats.org/officeDocument/2006/relationships/image" Target="../media/image26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20.png"/><Relationship Id="rId7" Type="http://schemas.openxmlformats.org/officeDocument/2006/relationships/image" Target="../media/image26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20.png"/><Relationship Id="rId7" Type="http://schemas.openxmlformats.org/officeDocument/2006/relationships/image" Target="../media/image26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20.png"/><Relationship Id="rId7" Type="http://schemas.openxmlformats.org/officeDocument/2006/relationships/image" Target="../media/image28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010.png"/><Relationship Id="rId3" Type="http://schemas.openxmlformats.org/officeDocument/2006/relationships/image" Target="../media/image111.png"/><Relationship Id="rId21" Type="http://schemas.openxmlformats.org/officeDocument/2006/relationships/image" Target="../media/image1040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000.png"/><Relationship Id="rId2" Type="http://schemas.openxmlformats.org/officeDocument/2006/relationships/image" Target="../media/image110.png"/><Relationship Id="rId16" Type="http://schemas.openxmlformats.org/officeDocument/2006/relationships/image" Target="../media/image126.png"/><Relationship Id="rId20" Type="http://schemas.openxmlformats.org/officeDocument/2006/relationships/image" Target="../media/image10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27.png"/><Relationship Id="rId5" Type="http://schemas.openxmlformats.org/officeDocument/2006/relationships/image" Target="../media/image117.png"/><Relationship Id="rId15" Type="http://schemas.openxmlformats.org/officeDocument/2006/relationships/image" Target="../media/image4.png"/><Relationship Id="rId23" Type="http://schemas.openxmlformats.org/officeDocument/2006/relationships/image" Target="../media/image108.png"/><Relationship Id="rId10" Type="http://schemas.openxmlformats.org/officeDocument/2006/relationships/image" Target="../media/image122.png"/><Relationship Id="rId19" Type="http://schemas.openxmlformats.org/officeDocument/2006/relationships/image" Target="../media/image1020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3.png"/><Relationship Id="rId22" Type="http://schemas.openxmlformats.org/officeDocument/2006/relationships/image" Target="../media/image10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20.png"/><Relationship Id="rId7" Type="http://schemas.openxmlformats.org/officeDocument/2006/relationships/image" Target="../media/image28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20.png"/><Relationship Id="rId7" Type="http://schemas.openxmlformats.org/officeDocument/2006/relationships/image" Target="../media/image28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20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3" Type="http://schemas.openxmlformats.org/officeDocument/2006/relationships/image" Target="../media/image1620.png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1.png"/><Relationship Id="rId3" Type="http://schemas.openxmlformats.org/officeDocument/2006/relationships/image" Target="../media/image1620.png"/><Relationship Id="rId7" Type="http://schemas.openxmlformats.org/officeDocument/2006/relationships/image" Target="../media/image28.png"/><Relationship Id="rId12" Type="http://schemas.openxmlformats.org/officeDocument/2006/relationships/image" Target="../media/image40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030.png"/><Relationship Id="rId3" Type="http://schemas.openxmlformats.org/officeDocument/2006/relationships/image" Target="../media/image129.png"/><Relationship Id="rId21" Type="http://schemas.openxmlformats.org/officeDocument/2006/relationships/image" Target="../media/image3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020.png"/><Relationship Id="rId2" Type="http://schemas.openxmlformats.org/officeDocument/2006/relationships/image" Target="../media/image128.png"/><Relationship Id="rId16" Type="http://schemas.openxmlformats.org/officeDocument/2006/relationships/image" Target="../media/image101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41.png"/><Relationship Id="rId5" Type="http://schemas.openxmlformats.org/officeDocument/2006/relationships/image" Target="../media/image131.png"/><Relationship Id="rId15" Type="http://schemas.openxmlformats.org/officeDocument/2006/relationships/image" Target="../media/image1000.png"/><Relationship Id="rId10" Type="http://schemas.openxmlformats.org/officeDocument/2006/relationships/image" Target="../media/image136.png"/><Relationship Id="rId19" Type="http://schemas.openxmlformats.org/officeDocument/2006/relationships/image" Target="../media/image104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08.png"/><Relationship Id="rId2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10" Type="http://schemas.openxmlformats.org/officeDocument/2006/relationships/image" Target="../media/image47.png"/><Relationship Id="rId9" Type="http://schemas.openxmlformats.org/officeDocument/2006/relationships/image" Target="../media/image152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10" Type="http://schemas.openxmlformats.org/officeDocument/2006/relationships/image" Target="../media/image47.png"/><Relationship Id="rId9" Type="http://schemas.openxmlformats.org/officeDocument/2006/relationships/image" Target="../media/image152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10" Type="http://schemas.openxmlformats.org/officeDocument/2006/relationships/image" Target="../media/image49.png"/><Relationship Id="rId9" Type="http://schemas.openxmlformats.org/officeDocument/2006/relationships/image" Target="../media/image152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10" Type="http://schemas.openxmlformats.org/officeDocument/2006/relationships/image" Target="../media/image49.png"/><Relationship Id="rId9" Type="http://schemas.openxmlformats.org/officeDocument/2006/relationships/image" Target="../media/image1520.png"/></Relationships>
</file>

<file path=ppt/slides/_rels/slide5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10" Type="http://schemas.openxmlformats.org/officeDocument/2006/relationships/image" Target="../media/image49.png"/><Relationship Id="rId9" Type="http://schemas.openxmlformats.org/officeDocument/2006/relationships/image" Target="../media/image1520.png"/></Relationships>
</file>

<file path=ppt/slides/_rels/slide5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10" Type="http://schemas.openxmlformats.org/officeDocument/2006/relationships/image" Target="../media/image49.png"/><Relationship Id="rId9" Type="http://schemas.openxmlformats.org/officeDocument/2006/relationships/image" Target="../media/image1520.png"/></Relationships>
</file>

<file path=ppt/slides/_rels/slide5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10" Type="http://schemas.openxmlformats.org/officeDocument/2006/relationships/image" Target="../media/image49.png"/><Relationship Id="rId9" Type="http://schemas.openxmlformats.org/officeDocument/2006/relationships/image" Target="../media/image15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030.png"/><Relationship Id="rId3" Type="http://schemas.openxmlformats.org/officeDocument/2006/relationships/image" Target="../media/image129.png"/><Relationship Id="rId21" Type="http://schemas.openxmlformats.org/officeDocument/2006/relationships/image" Target="../media/image3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020.png"/><Relationship Id="rId2" Type="http://schemas.openxmlformats.org/officeDocument/2006/relationships/image" Target="../media/image128.png"/><Relationship Id="rId16" Type="http://schemas.openxmlformats.org/officeDocument/2006/relationships/image" Target="../media/image101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41.png"/><Relationship Id="rId5" Type="http://schemas.openxmlformats.org/officeDocument/2006/relationships/image" Target="../media/image131.png"/><Relationship Id="rId15" Type="http://schemas.openxmlformats.org/officeDocument/2006/relationships/image" Target="../media/image1000.png"/><Relationship Id="rId23" Type="http://schemas.openxmlformats.org/officeDocument/2006/relationships/image" Target="../media/image140.png"/><Relationship Id="rId10" Type="http://schemas.openxmlformats.org/officeDocument/2006/relationships/image" Target="../media/image136.png"/><Relationship Id="rId19" Type="http://schemas.openxmlformats.org/officeDocument/2006/relationships/image" Target="../media/image104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08.png"/><Relationship Id="rId2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030.png"/><Relationship Id="rId3" Type="http://schemas.openxmlformats.org/officeDocument/2006/relationships/image" Target="../media/image129.png"/><Relationship Id="rId21" Type="http://schemas.openxmlformats.org/officeDocument/2006/relationships/image" Target="../media/image3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020.png"/><Relationship Id="rId2" Type="http://schemas.openxmlformats.org/officeDocument/2006/relationships/image" Target="../media/image128.png"/><Relationship Id="rId16" Type="http://schemas.openxmlformats.org/officeDocument/2006/relationships/image" Target="../media/image101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42.png"/><Relationship Id="rId5" Type="http://schemas.openxmlformats.org/officeDocument/2006/relationships/image" Target="../media/image131.png"/><Relationship Id="rId15" Type="http://schemas.openxmlformats.org/officeDocument/2006/relationships/image" Target="../media/image1000.png"/><Relationship Id="rId23" Type="http://schemas.openxmlformats.org/officeDocument/2006/relationships/image" Target="../media/image140.png"/><Relationship Id="rId10" Type="http://schemas.openxmlformats.org/officeDocument/2006/relationships/image" Target="../media/image136.png"/><Relationship Id="rId19" Type="http://schemas.openxmlformats.org/officeDocument/2006/relationships/image" Target="../media/image104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08.png"/><Relationship Id="rId2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030.png"/><Relationship Id="rId3" Type="http://schemas.openxmlformats.org/officeDocument/2006/relationships/image" Target="../media/image129.png"/><Relationship Id="rId21" Type="http://schemas.openxmlformats.org/officeDocument/2006/relationships/image" Target="../media/image3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020.png"/><Relationship Id="rId2" Type="http://schemas.openxmlformats.org/officeDocument/2006/relationships/image" Target="../media/image128.png"/><Relationship Id="rId16" Type="http://schemas.openxmlformats.org/officeDocument/2006/relationships/image" Target="../media/image101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43.png"/><Relationship Id="rId5" Type="http://schemas.openxmlformats.org/officeDocument/2006/relationships/image" Target="../media/image131.png"/><Relationship Id="rId15" Type="http://schemas.openxmlformats.org/officeDocument/2006/relationships/image" Target="../media/image1000.png"/><Relationship Id="rId23" Type="http://schemas.openxmlformats.org/officeDocument/2006/relationships/image" Target="../media/image140.png"/><Relationship Id="rId10" Type="http://schemas.openxmlformats.org/officeDocument/2006/relationships/image" Target="../media/image136.png"/><Relationship Id="rId19" Type="http://schemas.openxmlformats.org/officeDocument/2006/relationships/image" Target="../media/image104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08.png"/><Relationship Id="rId2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030.png"/><Relationship Id="rId3" Type="http://schemas.openxmlformats.org/officeDocument/2006/relationships/image" Target="../media/image129.png"/><Relationship Id="rId21" Type="http://schemas.openxmlformats.org/officeDocument/2006/relationships/image" Target="../media/image3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020.png"/><Relationship Id="rId2" Type="http://schemas.openxmlformats.org/officeDocument/2006/relationships/image" Target="../media/image128.png"/><Relationship Id="rId16" Type="http://schemas.openxmlformats.org/officeDocument/2006/relationships/image" Target="../media/image101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44.png"/><Relationship Id="rId5" Type="http://schemas.openxmlformats.org/officeDocument/2006/relationships/image" Target="../media/image131.png"/><Relationship Id="rId15" Type="http://schemas.openxmlformats.org/officeDocument/2006/relationships/image" Target="../media/image1000.png"/><Relationship Id="rId23" Type="http://schemas.openxmlformats.org/officeDocument/2006/relationships/image" Target="../media/image140.png"/><Relationship Id="rId10" Type="http://schemas.openxmlformats.org/officeDocument/2006/relationships/image" Target="../media/image136.png"/><Relationship Id="rId19" Type="http://schemas.openxmlformats.org/officeDocument/2006/relationships/image" Target="../media/image104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08.png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803" y="1171984"/>
            <a:ext cx="10426683" cy="2142036"/>
          </a:xfrm>
        </p:spPr>
        <p:txBody>
          <a:bodyPr>
            <a:noAutofit/>
          </a:bodyPr>
          <a:lstStyle/>
          <a:p>
            <a:pPr lvl="0" defTabSz="411032">
              <a:lnSpc>
                <a:spcPct val="100000"/>
              </a:lnSpc>
              <a:spcBef>
                <a:spcPts val="0"/>
              </a:spcBef>
            </a:pPr>
            <a:r>
              <a:rPr lang="en-IN" sz="5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Parametric Shortest Paths in Planar Graphs</a:t>
            </a:r>
            <a:endParaRPr lang="en-IN" sz="5400" dirty="0">
              <a:solidFill>
                <a:srgbClr val="C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2706" y="6065316"/>
            <a:ext cx="9326880" cy="422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/>
              <a:t>Tata Institute of Fundamental Research, Mumbai</a:t>
            </a:r>
            <a:endParaRPr lang="en-IN" sz="1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66677" y="4596063"/>
            <a:ext cx="3858937" cy="41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 smtClean="0"/>
              <a:t>Kshitij Gajjar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99" y="5432480"/>
            <a:ext cx="1408094" cy="6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80000" y="2520000"/>
            <a:ext cx="3024000" cy="3329277"/>
            <a:chOff x="2160000" y="2160000"/>
            <a:chExt cx="3024000" cy="3329277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23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3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67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23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67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23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67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67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511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511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67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223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16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216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216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360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504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04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360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360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04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26972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Parametric Shortest Paths</a:t>
            </a:r>
            <a:endParaRPr lang="en-IN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400000" y="3240000"/>
            <a:ext cx="1008000" cy="1008000"/>
            <a:chOff x="5888400" y="3902069"/>
            <a:chExt cx="1008000" cy="10080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91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1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39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12400" y="440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92400" y="4406069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12400" y="4886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92400" y="488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39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87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872400" y="3926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392400" y="4406069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91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88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88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88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36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4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84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36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6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4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00000" y="1440000"/>
            <a:ext cx="1008000" cy="1008000"/>
            <a:chOff x="5912400" y="1952400"/>
            <a:chExt cx="1008000" cy="10080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3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93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1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3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1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3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1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41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896400" y="245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896400" y="197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41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93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91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91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91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39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87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87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39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639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87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400000" y="5040000"/>
            <a:ext cx="1008000" cy="1008000"/>
            <a:chOff x="6176400" y="5525917"/>
            <a:chExt cx="1008000" cy="10080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0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0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68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200400" y="6029917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680400" y="6029917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20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668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16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160400" y="554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668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6200400" y="602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17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17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17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65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713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13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65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65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713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560000" y="1440000"/>
            <a:ext cx="1008000" cy="1008000"/>
            <a:chOff x="8279504" y="1918045"/>
            <a:chExt cx="1008000" cy="10080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8303504" y="194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830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783504" y="194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30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78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303504" y="290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783504" y="290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8783504" y="1942045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926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926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8783504" y="2422045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830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827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27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827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875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923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923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875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875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923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560000" y="3240000"/>
            <a:ext cx="1008000" cy="1008000"/>
            <a:chOff x="8063504" y="3926069"/>
            <a:chExt cx="1008000" cy="10080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8087504" y="395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808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8567504" y="395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8087504" y="443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8567504" y="443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808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856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8567504" y="395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904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904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856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8087504" y="443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806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806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806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854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902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902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854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854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902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560000" y="5040000"/>
            <a:ext cx="1008000" cy="1008000"/>
            <a:chOff x="8495504" y="5517641"/>
            <a:chExt cx="1008000" cy="1008000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851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8519504" y="554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99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851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899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851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899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899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947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947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899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8519504" y="602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849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849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849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897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945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945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897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897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945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9565" r="-86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9" name="Picture 20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8" y="1725617"/>
            <a:ext cx="457143" cy="855873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6" y="5471999"/>
            <a:ext cx="481330" cy="596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=−10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9469821" y="1320996"/>
                <a:ext cx="270818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821" y="1320996"/>
                <a:ext cx="2708180" cy="57868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6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9668" y="788276"/>
            <a:ext cx="8182304" cy="544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9" y="0"/>
            <a:ext cx="9535802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328099" y="2418038"/>
            <a:ext cx="4536674" cy="31205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28099" y="2963917"/>
            <a:ext cx="2791956" cy="334820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12276" y="2774731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635061" y="10615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8581696" y="1655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9201807" y="4703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6185338" y="54811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359704" y="3206314"/>
            <a:ext cx="5380091" cy="125302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59703" y="2963917"/>
            <a:ext cx="5608656" cy="11666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>
            <a:off x="1359703" y="1250750"/>
            <a:ext cx="6480000" cy="380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359704" y="2042815"/>
            <a:ext cx="4206803" cy="3752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44972" y="6173621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72" y="6173621"/>
                <a:ext cx="27276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8889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4972" y="5412488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72" y="5412488"/>
                <a:ext cx="27808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39651" y="4320842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51" y="4320842"/>
                <a:ext cx="27808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49801" y="2851692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01" y="2851692"/>
                <a:ext cx="27808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2222" r="-11111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9651" y="1061545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51" y="1061545"/>
                <a:ext cx="27808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565" r="-8696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39651" y="2253366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51" y="2253366"/>
                <a:ext cx="26821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455" r="-9091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V="1">
            <a:off x="2900856" y="3894250"/>
            <a:ext cx="789253" cy="5408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 noChangeAspect="1"/>
          </p:cNvCxnSpPr>
          <p:nvPr/>
        </p:nvCxnSpPr>
        <p:spPr>
          <a:xfrm flipV="1">
            <a:off x="1690764" y="4571565"/>
            <a:ext cx="1080758" cy="12960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 noChangeAspect="1"/>
          </p:cNvCxnSpPr>
          <p:nvPr/>
        </p:nvCxnSpPr>
        <p:spPr>
          <a:xfrm flipV="1">
            <a:off x="3776569" y="3667738"/>
            <a:ext cx="927437" cy="2160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 noChangeAspect="1"/>
          </p:cNvCxnSpPr>
          <p:nvPr/>
        </p:nvCxnSpPr>
        <p:spPr>
          <a:xfrm>
            <a:off x="4854031" y="3689328"/>
            <a:ext cx="864000" cy="1791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 noChangeAspect="1"/>
          </p:cNvCxnSpPr>
          <p:nvPr/>
        </p:nvCxnSpPr>
        <p:spPr>
          <a:xfrm>
            <a:off x="5979058" y="3969228"/>
            <a:ext cx="1728000" cy="101554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20000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ea typeface="Cambria Math" panose="02040503050406030204" pitchFamily="18" charset="0"/>
              </a:rPr>
              <a:t>Cost of Path</a:t>
            </a:r>
            <a:endParaRPr lang="en-IN" sz="28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3384466" y="5358937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ea typeface="Cambria Math" panose="02040503050406030204" pitchFamily="18" charset="0"/>
              </a:rPr>
              <a:t>Break Points</a:t>
            </a:r>
            <a:endParaRPr lang="en-IN" sz="2800" dirty="0">
              <a:ea typeface="Cambria Math" panose="02040503050406030204" pitchFamily="18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H="1" flipV="1">
            <a:off x="2911368" y="4519161"/>
            <a:ext cx="960275" cy="85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4737394" y="3953396"/>
            <a:ext cx="1112999" cy="142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7" idx="0"/>
          </p:cNvCxnSpPr>
          <p:nvPr/>
        </p:nvCxnSpPr>
        <p:spPr>
          <a:xfrm flipV="1">
            <a:off x="4475487" y="3720944"/>
            <a:ext cx="290958" cy="1637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761177" y="3958216"/>
            <a:ext cx="424425" cy="1400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451395" y="432000"/>
                <a:ext cx="4740162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400" dirty="0" smtClean="0">
                    <a:ea typeface="Cambria Math" panose="02040503050406030204" pitchFamily="18" charset="0"/>
                  </a:rPr>
                  <a:t>The shortest path sequence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endParaRPr lang="en-IN" sz="120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400" dirty="0" smtClean="0">
                    <a:ea typeface="Cambria Math" panose="02040503050406030204" pitchFamily="18" charset="0"/>
                  </a:rPr>
                  <a:t>This is a piece-wise linear concave function.</a:t>
                </a:r>
              </a:p>
              <a:p>
                <a:endParaRPr lang="en-IN" sz="120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400" dirty="0" smtClean="0">
                    <a:ea typeface="Cambria Math" panose="02040503050406030204" pitchFamily="18" charset="0"/>
                  </a:rPr>
                  <a:t>We are interested in the number of break points, or, the number of times the shortest path changes.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N" sz="1200" dirty="0">
                  <a:ea typeface="Cambria Math" panose="020405030504060302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IN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This </a:t>
                </a:r>
                <a:r>
                  <a:rPr lang="en-IN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is formally captured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IN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  <a:endParaRPr lang="en-IN" sz="24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395" y="432000"/>
                <a:ext cx="4740162" cy="3600986"/>
              </a:xfrm>
              <a:prstGeom prst="rect">
                <a:avLst/>
              </a:prstGeom>
              <a:blipFill>
                <a:blip r:embed="rId10"/>
                <a:stretch>
                  <a:fillRect l="-1671" t="-1354" r="-3085" b="-28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6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77" grpId="0" animBg="1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6" y="134537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Definition</a:t>
            </a:r>
            <a:endParaRPr lang="en-IN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1066" y="1209404"/>
                <a:ext cx="10631281" cy="4361078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IN" dirty="0" smtClean="0"/>
              </a:p>
              <a:p>
                <a:pPr algn="just"/>
                <a:r>
                  <a:rPr lang="en-IN" dirty="0" smtClean="0"/>
                  <a:t>Given a graph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dirty="0" smtClean="0"/>
                  <a:t> and edge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IN" dirty="0" smtClean="0"/>
                  <a:t> that are linear functions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 smtClean="0"/>
                  <a:t>, the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parametric shortest path complexity</a:t>
                </a:r>
                <a:r>
                  <a:rPr lang="en-IN" dirty="0" smtClean="0"/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dirty="0" smtClean="0"/>
                  <a:t>, 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 smtClean="0"/>
                  <a:t>, is the number of break points in the cost of its shortest path.</a:t>
                </a:r>
              </a:p>
              <a:p>
                <a:pPr marL="0" indent="0" algn="just">
                  <a:buNone/>
                </a:pPr>
                <a:endParaRPr lang="en-IN" dirty="0" smtClean="0"/>
              </a:p>
              <a:p>
                <a:pPr algn="just"/>
                <a:r>
                  <a:rPr lang="en-IN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 smtClean="0"/>
                  <a:t> be the maximum number of break points in the cost of the shortest path for an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 smtClean="0"/>
                  <a:t>-vertex graph.</a:t>
                </a:r>
              </a:p>
              <a:p>
                <a:pPr marL="0" indent="0" algn="just">
                  <a:buNone/>
                </a:pPr>
                <a:endParaRPr lang="en-IN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lim>
                      </m:limLow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066" y="1209404"/>
                <a:ext cx="10631281" cy="4361078"/>
              </a:xfrm>
              <a:blipFill rotWithShape="0">
                <a:blip r:embed="rId2"/>
                <a:stretch>
                  <a:fillRect l="-1032" r="-12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9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9668" y="788276"/>
            <a:ext cx="8182304" cy="544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9" y="0"/>
            <a:ext cx="9535802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328099" y="2418038"/>
            <a:ext cx="4536674" cy="31205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28099" y="2963917"/>
            <a:ext cx="2791956" cy="334820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12276" y="2774731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5061" y="10615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1696" y="1655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1807" y="4703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5338" y="54811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359704" y="3206314"/>
            <a:ext cx="5380091" cy="125302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59703" y="2963917"/>
            <a:ext cx="5608656" cy="11666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>
            <a:off x="1359703" y="1250750"/>
            <a:ext cx="6480000" cy="38082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359704" y="2042815"/>
            <a:ext cx="4206803" cy="3752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44972" y="6173621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72" y="6173621"/>
                <a:ext cx="27276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8889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4972" y="5412488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72" y="5412488"/>
                <a:ext cx="27808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39651" y="4320842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51" y="4320842"/>
                <a:ext cx="27808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49801" y="2851692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01" y="2851692"/>
                <a:ext cx="27808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2222" r="-11111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9651" y="1061545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51" y="1061545"/>
                <a:ext cx="27808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565" r="-8696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39651" y="2253366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51" y="2253366"/>
                <a:ext cx="26821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455" r="-9091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V="1">
            <a:off x="2900856" y="3894250"/>
            <a:ext cx="789253" cy="5408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 noChangeAspect="1"/>
          </p:cNvCxnSpPr>
          <p:nvPr/>
        </p:nvCxnSpPr>
        <p:spPr>
          <a:xfrm flipV="1">
            <a:off x="1690764" y="4571565"/>
            <a:ext cx="1080758" cy="12960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 noChangeAspect="1"/>
          </p:cNvCxnSpPr>
          <p:nvPr/>
        </p:nvCxnSpPr>
        <p:spPr>
          <a:xfrm flipV="1">
            <a:off x="3776569" y="3667738"/>
            <a:ext cx="927437" cy="2160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 noChangeAspect="1"/>
          </p:cNvCxnSpPr>
          <p:nvPr/>
        </p:nvCxnSpPr>
        <p:spPr>
          <a:xfrm>
            <a:off x="4854031" y="3689328"/>
            <a:ext cx="864000" cy="1791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 noChangeAspect="1"/>
          </p:cNvCxnSpPr>
          <p:nvPr/>
        </p:nvCxnSpPr>
        <p:spPr>
          <a:xfrm>
            <a:off x="5979058" y="3969228"/>
            <a:ext cx="1728000" cy="101554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29326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3384466" y="5358937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Break Points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H="1" flipV="1">
            <a:off x="2911368" y="4519161"/>
            <a:ext cx="960275" cy="85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4737394" y="3953396"/>
            <a:ext cx="1112999" cy="142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7" idx="0"/>
          </p:cNvCxnSpPr>
          <p:nvPr/>
        </p:nvCxnSpPr>
        <p:spPr>
          <a:xfrm flipV="1">
            <a:off x="4475487" y="3720944"/>
            <a:ext cx="290958" cy="1637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761177" y="3958216"/>
            <a:ext cx="424425" cy="1400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57135" y="540000"/>
                <a:ext cx="483486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4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</a:t>
                </a:r>
                <a:r>
                  <a:rPr kumimoji="0" lang="en-I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I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</m:t>
                    </m:r>
                  </m:oMath>
                </a14:m>
                <a:r>
                  <a:rPr kumimoji="0" lang="en-I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finite?</a:t>
                </a: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</a:t>
                </a:r>
                <a:r>
                  <a:rPr kumimoji="0" lang="en-I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,…)</m:t>
                    </m:r>
                  </m:oMath>
                </a14:m>
                <a:r>
                  <a:rPr kumimoji="0" lang="en-I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4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Answer</a:t>
                </a:r>
                <a:r>
                  <a:rPr kumimoji="0" lang="en-I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 Yes, it is finite.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IN" sz="2400" dirty="0" smtClean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A shortest path once abandoned, cannot be reused.</a:t>
                </a:r>
                <a:endParaRPr kumimoji="0" lang="en-I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0" lang="en-I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I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I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I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!</m:t>
                    </m:r>
                    <m:r>
                      <a:rPr kumimoji="0" lang="en-I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r>
                      <m:rPr>
                        <m:sty m:val="p"/>
                      </m:rPr>
                      <a:rPr kumimoji="0" lang="en-I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0" lang="en-I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I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I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.</a:t>
                </a:r>
                <a:endParaRPr kumimoji="0" lang="en-I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135" y="540000"/>
                <a:ext cx="4834866" cy="2862322"/>
              </a:xfrm>
              <a:prstGeom prst="rect">
                <a:avLst/>
              </a:prstGeom>
              <a:blipFill>
                <a:blip r:embed="rId10"/>
                <a:stretch>
                  <a:fillRect l="-1765" t="-1706" b="-40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6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49124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IN" b="1" dirty="0" smtClean="0">
                    <a:solidFill>
                      <a:schemeClr val="tx2"/>
                    </a:solidFill>
                  </a:rPr>
                  <a:t>An Upper Bound for </a:t>
                </a:r>
                <a14:m>
                  <m:oMath xmlns:m="http://schemas.openxmlformats.org/officeDocument/2006/math"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9124" y="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952552" y="1756635"/>
                <a:ext cx="10499834" cy="49236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A shortest path once abandoned, cannot be reused.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The same holds true for </a:t>
                </a:r>
                <a:r>
                  <a:rPr kumimoji="0" lang="en-I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subpaths</a:t>
                </a: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as 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well (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alternation-free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property).</a:t>
                </a:r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8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[</a:t>
                </a:r>
                <a:r>
                  <a:rPr kumimoji="0" lang="en-IN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Gusfield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, </a:t>
                </a: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1980</a:t>
                </a: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]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)≤</m:t>
                    </m:r>
                    <m:sSup>
                      <m:sSupPr>
                        <m:ctrlP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log</m:t>
                        </m:r>
                        <m: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.</a:t>
                </a:r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52" y="1756635"/>
                <a:ext cx="10499834" cy="4923646"/>
              </a:xfrm>
              <a:prstGeom prst="rect">
                <a:avLst/>
              </a:prstGeom>
              <a:blipFill>
                <a:blip r:embed="rId3"/>
                <a:stretch>
                  <a:fillRect l="-1045" r="-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6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24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Alternation-free Sequences of Paths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1066" y="1209403"/>
                <a:ext cx="10631281" cy="54541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dirty="0" smtClean="0">
                    <a:ea typeface="Cambria Math" panose="02040503050406030204" pitchFamily="18" charset="0"/>
                  </a:rPr>
                  <a:t>Suppose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where</a:t>
                </a:r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u="sng" dirty="0" smtClean="0">
                    <a:solidFill>
                      <a:schemeClr val="tx2"/>
                    </a:solidFill>
                  </a:rPr>
                  <a:t>Question</a:t>
                </a:r>
                <a:r>
                  <a:rPr lang="en-IN" dirty="0" smtClean="0">
                    <a:ea typeface="Cambria Math" panose="02040503050406030204" pitchFamily="18" charset="0"/>
                  </a:rPr>
                  <a:t>  Is this sequence alternation-free?</a:t>
                </a:r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5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u="sng" dirty="0" smtClean="0">
                    <a:solidFill>
                      <a:schemeClr val="tx2"/>
                    </a:solidFill>
                  </a:rPr>
                  <a:t>Answer</a:t>
                </a:r>
                <a:r>
                  <a:rPr lang="en-IN" dirty="0" smtClean="0">
                    <a:ea typeface="Cambria Math" panose="02040503050406030204" pitchFamily="18" charset="0"/>
                  </a:rPr>
                  <a:t>  No.</a:t>
                </a:r>
                <a:endParaRPr lang="en-IN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066" y="1209403"/>
                <a:ext cx="10631281" cy="5454155"/>
              </a:xfrm>
              <a:blipFill rotWithShape="0">
                <a:blip r:embed="rId2"/>
                <a:stretch>
                  <a:fillRect l="-1147" t="-2458" b="-13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818180" y="1460939"/>
            <a:ext cx="2795752" cy="1384995"/>
          </a:xfrm>
          <a:prstGeom prst="rect">
            <a:avLst/>
          </a:prstGeom>
          <a:noFill/>
          <a:ln w="63500" cmpd="thickThin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IN" sz="2800" dirty="0" smtClean="0">
                <a:ea typeface="Cambria Math" panose="02040503050406030204" pitchFamily="18" charset="0"/>
              </a:rPr>
              <a:t>A </a:t>
            </a:r>
            <a:r>
              <a:rPr lang="en-IN" sz="2800" dirty="0">
                <a:ea typeface="Cambria Math" panose="02040503050406030204" pitchFamily="18" charset="0"/>
              </a:rPr>
              <a:t>shortest path once abandoned, cannot be reused</a:t>
            </a:r>
            <a:r>
              <a:rPr lang="en-IN" sz="2800" dirty="0" smtClean="0">
                <a:ea typeface="Cambria Math" panose="02040503050406030204" pitchFamily="18" charset="0"/>
              </a:rPr>
              <a:t>.</a:t>
            </a:r>
            <a:endParaRPr lang="en-IN" sz="28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24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Alternation-free Sequences of Paths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1066" y="1209403"/>
                <a:ext cx="10631281" cy="54541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dirty="0" smtClean="0">
                    <a:ea typeface="Cambria Math" panose="02040503050406030204" pitchFamily="18" charset="0"/>
                  </a:rPr>
                  <a:t>Suppose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where</a:t>
                </a:r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bg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IN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bg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IN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bg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u="sng" dirty="0" smtClean="0">
                    <a:solidFill>
                      <a:schemeClr val="tx2"/>
                    </a:solidFill>
                  </a:rPr>
                  <a:t>Question</a:t>
                </a:r>
                <a:r>
                  <a:rPr lang="en-IN" dirty="0" smtClean="0">
                    <a:ea typeface="Cambria Math" panose="02040503050406030204" pitchFamily="18" charset="0"/>
                  </a:rPr>
                  <a:t>  Is this sequence alternation-free?</a:t>
                </a:r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5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u="sng" dirty="0" smtClean="0">
                    <a:solidFill>
                      <a:schemeClr val="tx2"/>
                    </a:solidFill>
                  </a:rPr>
                  <a:t>Answer</a:t>
                </a:r>
                <a:r>
                  <a:rPr lang="en-IN" dirty="0" smtClean="0">
                    <a:ea typeface="Cambria Math" panose="02040503050406030204" pitchFamily="18" charset="0"/>
                  </a:rPr>
                  <a:t>  No. There is 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0" dirty="0" smtClean="0">
                    <a:ea typeface="Cambria Math" panose="02040503050406030204" pitchFamily="18" charset="0"/>
                  </a:rPr>
                  <a:t>-alternation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IN" b="0" dirty="0" smtClean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066" y="1209403"/>
                <a:ext cx="10631281" cy="5454155"/>
              </a:xfrm>
              <a:blipFill rotWithShape="0">
                <a:blip r:embed="rId2"/>
                <a:stretch>
                  <a:fillRect l="-1147" t="-2458" b="-13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818180" y="1460939"/>
            <a:ext cx="2795752" cy="1384995"/>
          </a:xfrm>
          <a:prstGeom prst="rect">
            <a:avLst/>
          </a:prstGeom>
          <a:noFill/>
          <a:ln w="63500" cmpd="thickThin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IN" sz="2800" dirty="0" smtClean="0">
                <a:ea typeface="Cambria Math" panose="02040503050406030204" pitchFamily="18" charset="0"/>
              </a:rPr>
              <a:t>A </a:t>
            </a:r>
            <a:r>
              <a:rPr lang="en-IN" sz="2800" dirty="0">
                <a:ea typeface="Cambria Math" panose="02040503050406030204" pitchFamily="18" charset="0"/>
              </a:rPr>
              <a:t>shortest path once abandoned, cannot be reused</a:t>
            </a:r>
            <a:r>
              <a:rPr lang="en-IN" sz="2800" dirty="0" smtClean="0">
                <a:ea typeface="Cambria Math" panose="02040503050406030204" pitchFamily="18" charset="0"/>
              </a:rPr>
              <a:t>.</a:t>
            </a:r>
            <a:endParaRPr lang="en-IN" sz="28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24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Alternation-free Sequences of Paths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1066" y="1209403"/>
                <a:ext cx="10631281" cy="54541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dirty="0" smtClean="0">
                    <a:ea typeface="Cambria Math" panose="02040503050406030204" pitchFamily="18" charset="0"/>
                  </a:rPr>
                  <a:t>Suppose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where</a:t>
                </a:r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bg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I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I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IN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bg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IN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bg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u="sng" dirty="0">
                    <a:solidFill>
                      <a:schemeClr val="tx2"/>
                    </a:solidFill>
                  </a:rPr>
                  <a:t>Question</a:t>
                </a:r>
                <a:r>
                  <a:rPr lang="en-IN" dirty="0">
                    <a:ea typeface="Cambria Math" panose="02040503050406030204" pitchFamily="18" charset="0"/>
                  </a:rPr>
                  <a:t>  Is this sequence alternation-free?</a:t>
                </a:r>
              </a:p>
              <a:p>
                <a:pPr marL="0" indent="0">
                  <a:buNone/>
                </a:pPr>
                <a:endParaRPr lang="en-IN" sz="15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u="sng" dirty="0" smtClean="0">
                    <a:solidFill>
                      <a:schemeClr val="tx2"/>
                    </a:solidFill>
                  </a:rPr>
                  <a:t>Answer</a:t>
                </a:r>
                <a:r>
                  <a:rPr lang="en-IN" dirty="0" smtClean="0">
                    <a:ea typeface="Cambria Math" panose="02040503050406030204" pitchFamily="18" charset="0"/>
                  </a:rPr>
                  <a:t>  No. </a:t>
                </a:r>
                <a:r>
                  <a:rPr lang="en-IN" dirty="0">
                    <a:ea typeface="Cambria Math" panose="02040503050406030204" pitchFamily="18" charset="0"/>
                  </a:rPr>
                  <a:t>There is a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-alternation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.</a:t>
                </a:r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066" y="1209403"/>
                <a:ext cx="10631281" cy="5454155"/>
              </a:xfrm>
              <a:blipFill rotWithShape="0">
                <a:blip r:embed="rId2"/>
                <a:stretch>
                  <a:fillRect l="-1147" t="-2458" b="-13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908802" y="2561104"/>
            <a:ext cx="3339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2FB56C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08802" y="3006543"/>
            <a:ext cx="3339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2FB56C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8802" y="1797140"/>
            <a:ext cx="3339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2FB56C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8802" y="3744369"/>
            <a:ext cx="3339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2FB56C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2777" y="4510506"/>
            <a:ext cx="445955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8180" y="1460939"/>
            <a:ext cx="2795752" cy="1384995"/>
          </a:xfrm>
          <a:prstGeom prst="rect">
            <a:avLst/>
          </a:prstGeom>
          <a:noFill/>
          <a:ln w="63500" cmpd="thickThin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IN" sz="2800" dirty="0" smtClean="0">
                <a:ea typeface="Cambria Math" panose="02040503050406030204" pitchFamily="18" charset="0"/>
              </a:rPr>
              <a:t>A </a:t>
            </a:r>
            <a:r>
              <a:rPr lang="en-IN" sz="2800" dirty="0">
                <a:ea typeface="Cambria Math" panose="02040503050406030204" pitchFamily="18" charset="0"/>
              </a:rPr>
              <a:t>shortest path once abandoned, cannot be reused</a:t>
            </a:r>
            <a:r>
              <a:rPr lang="en-IN" sz="2800" dirty="0" smtClean="0">
                <a:ea typeface="Cambria Math" panose="02040503050406030204" pitchFamily="18" charset="0"/>
              </a:rPr>
              <a:t>.</a:t>
            </a:r>
            <a:endParaRPr lang="en-IN" sz="28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24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Alternation-free Sequences of Paths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1066" y="1209403"/>
                <a:ext cx="10631281" cy="54541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dirty="0" smtClean="0">
                    <a:ea typeface="Cambria Math" panose="02040503050406030204" pitchFamily="18" charset="0"/>
                  </a:rPr>
                  <a:t>Suppose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where</a:t>
                </a:r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bg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I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I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IN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bg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IN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bg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I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u="sng" dirty="0">
                    <a:solidFill>
                      <a:schemeClr val="tx2"/>
                    </a:solidFill>
                  </a:rPr>
                  <a:t>Question</a:t>
                </a:r>
                <a:r>
                  <a:rPr lang="en-IN" dirty="0">
                    <a:ea typeface="Cambria Math" panose="02040503050406030204" pitchFamily="18" charset="0"/>
                  </a:rPr>
                  <a:t>  Is this sequence alternation-free?</a:t>
                </a:r>
              </a:p>
              <a:p>
                <a:pPr marL="0" indent="0">
                  <a:buNone/>
                </a:pPr>
                <a:endParaRPr lang="en-IN" sz="15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u="sng" dirty="0" smtClean="0">
                    <a:solidFill>
                      <a:schemeClr val="tx2"/>
                    </a:solidFill>
                  </a:rPr>
                  <a:t>Answer</a:t>
                </a:r>
                <a:r>
                  <a:rPr lang="en-IN" dirty="0" smtClean="0">
                    <a:ea typeface="Cambria Math" panose="02040503050406030204" pitchFamily="18" charset="0"/>
                  </a:rPr>
                  <a:t>  No. The 3 </a:t>
                </a:r>
                <a:r>
                  <a:rPr lang="en-IN" dirty="0">
                    <a:ea typeface="Cambria Math" panose="02040503050406030204" pitchFamily="18" charset="0"/>
                  </a:rPr>
                  <a:t>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:r>
                  <a:rPr lang="en-IN" dirty="0" smtClean="0">
                    <a:ea typeface="Cambria Math" panose="02040503050406030204" pitchFamily="18" charset="0"/>
                  </a:rPr>
                  <a:t>constitute </a:t>
                </a:r>
                <a:r>
                  <a:rPr lang="en-IN" dirty="0">
                    <a:ea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-alternation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066" y="1209403"/>
                <a:ext cx="10631281" cy="5454155"/>
              </a:xfrm>
              <a:blipFill rotWithShape="0">
                <a:blip r:embed="rId2"/>
                <a:stretch>
                  <a:fillRect l="-1147" t="-2458" b="-13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908802" y="2561104"/>
            <a:ext cx="3339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2FB56C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08802" y="3006543"/>
            <a:ext cx="3339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2FB56C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8802" y="1797140"/>
            <a:ext cx="3339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2FB56C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8802" y="3744369"/>
            <a:ext cx="3339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2FB56C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2777" y="4510506"/>
            <a:ext cx="445955" cy="58477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8180" y="1460939"/>
            <a:ext cx="2795752" cy="1384995"/>
          </a:xfrm>
          <a:prstGeom prst="rect">
            <a:avLst/>
          </a:prstGeom>
          <a:noFill/>
          <a:ln w="63500" cmpd="thickThin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IN" sz="2800" dirty="0" smtClean="0">
                <a:ea typeface="Cambria Math" panose="02040503050406030204" pitchFamily="18" charset="0"/>
              </a:rPr>
              <a:t>A </a:t>
            </a:r>
            <a:r>
              <a:rPr lang="en-IN" sz="2800" dirty="0">
                <a:ea typeface="Cambria Math" panose="02040503050406030204" pitchFamily="18" charset="0"/>
              </a:rPr>
              <a:t>shortest path once abandoned, cannot be reused</a:t>
            </a:r>
            <a:r>
              <a:rPr lang="en-IN" sz="2800" dirty="0" smtClean="0">
                <a:ea typeface="Cambria Math" panose="02040503050406030204" pitchFamily="18" charset="0"/>
              </a:rPr>
              <a:t>.</a:t>
            </a:r>
            <a:endParaRPr lang="en-IN" sz="28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49124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IN" b="1" dirty="0" smtClean="0">
                    <a:solidFill>
                      <a:schemeClr val="tx2"/>
                    </a:solidFill>
                  </a:rPr>
                  <a:t>An Upper Bound for </a:t>
                </a:r>
                <a14:m>
                  <m:oMath xmlns:m="http://schemas.openxmlformats.org/officeDocument/2006/math"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9124" y="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864890" y="1325563"/>
                <a:ext cx="10499834" cy="54077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8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[</a:t>
                </a:r>
                <a:r>
                  <a:rPr kumimoji="0" lang="en-IN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Gusfield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, </a:t>
                </a: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1980</a:t>
                </a: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]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IN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n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p>
                      <m:sSupPr>
                        <m:ctrlP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log</m:t>
                        </m:r>
                        <m: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IN" dirty="0">
                  <a:solidFill>
                    <a:prstClr val="black"/>
                  </a:solidFill>
                  <a:latin typeface="Calibri" panose="020F0502020204030204"/>
                  <a:ea typeface="Cambria Math" panose="02040503050406030204" pitchFamily="18" charset="0"/>
                </a:endParaRPr>
              </a:p>
              <a:p>
                <a:pPr marL="342900" lvl="0" indent="-342900"/>
                <a:r>
                  <a:rPr lang="en-IN" u="sng" dirty="0" smtClean="0">
                    <a:solidFill>
                      <a:srgbClr val="44546A"/>
                    </a:solidFill>
                  </a:rPr>
                  <a:t>Proof</a:t>
                </a:r>
                <a:r>
                  <a:rPr lang="en-IN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Let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be the maximum length of an alternation-free sequence of paths in an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-vertex graph,</a:t>
                </a:r>
                <a:r>
                  <a:rPr kumimoji="0" lang="en-IN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where the paths are restricted to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at most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𝑘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edges.</a:t>
                </a:r>
              </a:p>
              <a:p>
                <a:pPr marL="342900" lvl="0" indent="-342900"/>
                <a:endParaRPr lang="en-IN" dirty="0">
                  <a:solidFill>
                    <a:prstClr val="black"/>
                  </a:solidFill>
                  <a:latin typeface="Calibri" panose="020F0502020204030204"/>
                  <a:ea typeface="Cambria Math" panose="02040503050406030204" pitchFamily="18" charset="0"/>
                </a:endParaRPr>
              </a:p>
              <a:p>
                <a:pPr marL="342900" lvl="0" indent="-342900"/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≤1</m:t>
                    </m:r>
                  </m:oMath>
                </a14:m>
                <a:endParaRPr kumimoji="0" lang="en-I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lvl="0" indent="-342900"/>
                <a:endPara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lvl="0" indent="-342900"/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≤2⋅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begChr m:val=""/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f>
                              <m:fPr>
                                <m:ctrlPr>
                                  <a:rPr kumimoji="0" lang="en-I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I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kumimoji="0" lang="en-I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⋅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endParaRPr kumimoji="0" lang="en-I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lvl="0" indent="-342900"/>
                <a:endPara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lvl="0" indent="-342900"/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p>
                      <m:sSup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log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(1)</m:t>
                        </m:r>
                      </m:sup>
                    </m:sSup>
                  </m:oMath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90" y="1325563"/>
                <a:ext cx="10499834" cy="5407746"/>
              </a:xfrm>
              <a:prstGeom prst="rect">
                <a:avLst/>
              </a:prstGeom>
              <a:blipFill>
                <a:blip r:embed="rId3"/>
                <a:stretch>
                  <a:fillRect l="-1045" t="-14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72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Shortest Paths</a:t>
            </a:r>
            <a:endParaRPr lang="en-IN" b="1" dirty="0">
              <a:solidFill>
                <a:schemeClr val="tx2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400000" y="3240000"/>
            <a:ext cx="1008000" cy="1008000"/>
            <a:chOff x="5888400" y="3902069"/>
            <a:chExt cx="1008000" cy="100800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591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91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39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912400" y="440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392400" y="4406069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5912400" y="4886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392400" y="488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639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687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6872400" y="3926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392400" y="4406069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591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88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88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588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36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84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684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36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36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684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1080000" y="2520000"/>
            <a:ext cx="3024000" cy="3024000"/>
            <a:chOff x="1260001" y="2232000"/>
            <a:chExt cx="3024000" cy="3024000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1332001" y="230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32001" y="230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772001" y="230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332001" y="374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772001" y="374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332001" y="518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772001" y="518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772001" y="230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4212001" y="374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4212001" y="230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2772001" y="374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1332001" y="374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1260001" y="223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1260001" y="511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260001" y="367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2700001" y="223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4140001" y="223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4140001" y="367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2700001" y="367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2700001" y="511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4140001" y="511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400000" y="1440000"/>
            <a:ext cx="1008000" cy="1008000"/>
            <a:chOff x="5912400" y="1952400"/>
            <a:chExt cx="1008000" cy="1008000"/>
          </a:xfrm>
        </p:grpSpPr>
        <p:cxnSp>
          <p:nvCxnSpPr>
            <p:cNvPr id="232" name="Straight Connector 231"/>
            <p:cNvCxnSpPr/>
            <p:nvPr/>
          </p:nvCxnSpPr>
          <p:spPr>
            <a:xfrm>
              <a:off x="593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593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41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93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641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593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641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641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6896400" y="245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896400" y="197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641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593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591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>
            <a:xfrm>
              <a:off x="591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591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639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687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687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639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639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687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400000" y="5040000"/>
            <a:ext cx="1008000" cy="1008000"/>
            <a:chOff x="6176400" y="5525917"/>
            <a:chExt cx="1008000" cy="1008000"/>
          </a:xfrm>
        </p:grpSpPr>
        <p:cxnSp>
          <p:nvCxnSpPr>
            <p:cNvPr id="253" name="Straight Connector 252"/>
            <p:cNvCxnSpPr/>
            <p:nvPr/>
          </p:nvCxnSpPr>
          <p:spPr>
            <a:xfrm>
              <a:off x="620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620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668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6200400" y="6029917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6680400" y="6029917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20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668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668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>
              <a:off x="716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7160400" y="554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>
              <a:off x="668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6200400" y="602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264"/>
            <p:cNvSpPr>
              <a:spLocks noChangeAspect="1"/>
            </p:cNvSpPr>
            <p:nvPr/>
          </p:nvSpPr>
          <p:spPr>
            <a:xfrm>
              <a:off x="617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617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617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665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>
              <a:off x="713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713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1" name="Oval 270"/>
            <p:cNvSpPr>
              <a:spLocks noChangeAspect="1"/>
            </p:cNvSpPr>
            <p:nvPr/>
          </p:nvSpPr>
          <p:spPr>
            <a:xfrm>
              <a:off x="665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665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713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60000" y="1440000"/>
            <a:ext cx="1008000" cy="1008000"/>
            <a:chOff x="8279504" y="1918045"/>
            <a:chExt cx="1008000" cy="1008000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303504" y="194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H="1">
              <a:off x="830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8783504" y="194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830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878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8303504" y="290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8783504" y="290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H="1">
              <a:off x="8783504" y="1942045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926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H="1">
              <a:off x="926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>
              <a:off x="8783504" y="2422045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>
              <a:off x="830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/>
            <p:cNvSpPr>
              <a:spLocks noChangeAspect="1"/>
            </p:cNvSpPr>
            <p:nvPr/>
          </p:nvSpPr>
          <p:spPr>
            <a:xfrm>
              <a:off x="827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827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827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875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0" name="Oval 289"/>
            <p:cNvSpPr>
              <a:spLocks noChangeAspect="1"/>
            </p:cNvSpPr>
            <p:nvPr/>
          </p:nvSpPr>
          <p:spPr>
            <a:xfrm>
              <a:off x="923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923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>
              <a:off x="875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>
              <a:off x="875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>
              <a:off x="923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560000" y="3240000"/>
            <a:ext cx="1008000" cy="1008000"/>
            <a:chOff x="8063504" y="3926069"/>
            <a:chExt cx="1008000" cy="1008000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087504" y="395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808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8567504" y="395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8087504" y="443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8567504" y="443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808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856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>
              <a:off x="8567504" y="395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904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>
              <a:off x="904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H="1">
              <a:off x="856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8087504" y="443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Oval 306"/>
            <p:cNvSpPr>
              <a:spLocks noChangeAspect="1"/>
            </p:cNvSpPr>
            <p:nvPr/>
          </p:nvSpPr>
          <p:spPr>
            <a:xfrm>
              <a:off x="806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8" name="Oval 307"/>
            <p:cNvSpPr>
              <a:spLocks noChangeAspect="1"/>
            </p:cNvSpPr>
            <p:nvPr/>
          </p:nvSpPr>
          <p:spPr>
            <a:xfrm>
              <a:off x="806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806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0" name="Oval 309"/>
            <p:cNvSpPr>
              <a:spLocks noChangeAspect="1"/>
            </p:cNvSpPr>
            <p:nvPr/>
          </p:nvSpPr>
          <p:spPr>
            <a:xfrm>
              <a:off x="854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1" name="Oval 310"/>
            <p:cNvSpPr>
              <a:spLocks noChangeAspect="1"/>
            </p:cNvSpPr>
            <p:nvPr/>
          </p:nvSpPr>
          <p:spPr>
            <a:xfrm>
              <a:off x="902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>
            <a:xfrm>
              <a:off x="902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3" name="Oval 312"/>
            <p:cNvSpPr>
              <a:spLocks noChangeAspect="1"/>
            </p:cNvSpPr>
            <p:nvPr/>
          </p:nvSpPr>
          <p:spPr>
            <a:xfrm>
              <a:off x="854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4" name="Oval 313"/>
            <p:cNvSpPr>
              <a:spLocks noChangeAspect="1"/>
            </p:cNvSpPr>
            <p:nvPr/>
          </p:nvSpPr>
          <p:spPr>
            <a:xfrm>
              <a:off x="854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5" name="Oval 314"/>
            <p:cNvSpPr>
              <a:spLocks noChangeAspect="1"/>
            </p:cNvSpPr>
            <p:nvPr/>
          </p:nvSpPr>
          <p:spPr>
            <a:xfrm>
              <a:off x="902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7560000" y="5040000"/>
            <a:ext cx="1008000" cy="1008000"/>
            <a:chOff x="8495504" y="5517641"/>
            <a:chExt cx="1008000" cy="1008000"/>
          </a:xfrm>
        </p:grpSpPr>
        <p:cxnSp>
          <p:nvCxnSpPr>
            <p:cNvPr id="316" name="Straight Connector 315"/>
            <p:cNvCxnSpPr/>
            <p:nvPr/>
          </p:nvCxnSpPr>
          <p:spPr>
            <a:xfrm>
              <a:off x="851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H="1">
              <a:off x="8519504" y="554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899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851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899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851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899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H="1">
              <a:off x="899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947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H="1">
              <a:off x="947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>
              <a:off x="899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H="1">
              <a:off x="8519504" y="602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849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849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>
            <a:xfrm>
              <a:off x="849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1" name="Oval 330"/>
            <p:cNvSpPr>
              <a:spLocks noChangeAspect="1"/>
            </p:cNvSpPr>
            <p:nvPr/>
          </p:nvSpPr>
          <p:spPr>
            <a:xfrm>
              <a:off x="897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2" name="Oval 331"/>
            <p:cNvSpPr>
              <a:spLocks noChangeAspect="1"/>
            </p:cNvSpPr>
            <p:nvPr/>
          </p:nvSpPr>
          <p:spPr>
            <a:xfrm>
              <a:off x="945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3" name="Oval 332"/>
            <p:cNvSpPr>
              <a:spLocks noChangeAspect="1"/>
            </p:cNvSpPr>
            <p:nvPr/>
          </p:nvSpPr>
          <p:spPr>
            <a:xfrm>
              <a:off x="945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4" name="Oval 333"/>
            <p:cNvSpPr>
              <a:spLocks noChangeAspect="1"/>
            </p:cNvSpPr>
            <p:nvPr/>
          </p:nvSpPr>
          <p:spPr>
            <a:xfrm>
              <a:off x="897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5" name="Oval 334"/>
            <p:cNvSpPr>
              <a:spLocks noChangeAspect="1"/>
            </p:cNvSpPr>
            <p:nvPr/>
          </p:nvSpPr>
          <p:spPr>
            <a:xfrm>
              <a:off x="897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6" name="Oval 335"/>
            <p:cNvSpPr>
              <a:spLocks noChangeAspect="1"/>
            </p:cNvSpPr>
            <p:nvPr/>
          </p:nvSpPr>
          <p:spPr>
            <a:xfrm>
              <a:off x="945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9565" r="-86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1140825" y="1320996"/>
                <a:ext cx="3083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: directed, acyclic </a:t>
                </a:r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5" y="1320996"/>
                <a:ext cx="3083175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9469821" y="1320996"/>
                <a:ext cx="2708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𝑆𝑃</m:t>
                      </m:r>
                      <m:d>
                        <m:d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821" y="1320996"/>
                <a:ext cx="270818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4040238" y="2207740"/>
                <a:ext cx="259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38" y="2207740"/>
                <a:ext cx="2599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883847" y="5480238"/>
                <a:ext cx="259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47" y="5480238"/>
                <a:ext cx="25991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8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339" grpId="0"/>
      <p:bldP spid="340" grpId="0"/>
      <p:bldP spid="341" grpId="0"/>
      <p:bldP spid="342" grpId="0"/>
      <p:bldP spid="343" grpId="0"/>
      <p:bldP spid="3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49124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IN" b="1" dirty="0" smtClean="0">
                    <a:solidFill>
                      <a:schemeClr val="tx2"/>
                    </a:solidFill>
                  </a:rPr>
                  <a:t>A Lower Bound for </a:t>
                </a:r>
                <a14:m>
                  <m:oMath xmlns:m="http://schemas.openxmlformats.org/officeDocument/2006/math"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9124" y="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899999" y="1620000"/>
                <a:ext cx="10776993" cy="49236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[</a:t>
                </a:r>
                <a:r>
                  <a:rPr kumimoji="0" lang="en-IN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Carstensen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, 1983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]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sSup>
                      <m:sSup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IN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Ω</m:t>
                        </m:r>
                        <m:d>
                          <m:dPr>
                            <m:ctrlP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log</m:t>
                            </m:r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[</a:t>
                </a:r>
                <a:r>
                  <a:rPr kumimoji="0" lang="en-IN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Mulmuley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, Shah 2001</a:t>
                </a: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]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Φ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I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Ω</m:t>
                          </m:r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log</m:t>
                              </m:r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where the coefficients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have bit length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I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I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log</m:t>
                                </m:r>
                                <m:r>
                                  <a:rPr kumimoji="0" lang="en-I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I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99" y="1620000"/>
                <a:ext cx="10776993" cy="4923646"/>
              </a:xfrm>
              <a:prstGeom prst="rect">
                <a:avLst/>
              </a:prstGeom>
              <a:blipFill rotWithShape="0"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8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24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Planar Graphs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6170" y="946645"/>
                <a:ext cx="10631281" cy="545415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en-IN" dirty="0" smtClean="0"/>
              </a:p>
              <a:p>
                <a:pPr algn="just"/>
                <a:r>
                  <a:rPr lang="en-IN" u="sng" dirty="0" smtClean="0">
                    <a:solidFill>
                      <a:schemeClr val="tx2"/>
                    </a:solidFill>
                  </a:rPr>
                  <a:t>Theorem</a:t>
                </a:r>
                <a:r>
                  <a:rPr lang="en-IN" dirty="0" smtClean="0">
                    <a:ea typeface="Cambria Math" panose="02040503050406030204" pitchFamily="18" charset="0"/>
                  </a:rPr>
                  <a:t> </a:t>
                </a:r>
                <a:r>
                  <a:rPr lang="en-IN" dirty="0">
                    <a:ea typeface="Cambria Math" panose="02040503050406030204" pitchFamily="18" charset="0"/>
                  </a:rPr>
                  <a:t>[</a:t>
                </a:r>
                <a:r>
                  <a:rPr lang="en-IN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Nikolova</a:t>
                </a:r>
                <a:r>
                  <a:rPr lang="en-IN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en-IN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Kelner</a:t>
                </a:r>
                <a:r>
                  <a:rPr lang="en-IN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, Brand, </a:t>
                </a:r>
                <a:r>
                  <a:rPr lang="en-IN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Mitzenmacher</a:t>
                </a:r>
                <a:r>
                  <a:rPr lang="en-IN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2006</a:t>
                </a:r>
                <a:r>
                  <a:rPr lang="en-IN" dirty="0">
                    <a:ea typeface="Cambria Math" panose="02040503050406030204" pitchFamily="18" charset="0"/>
                  </a:rPr>
                  <a:t>]</a:t>
                </a:r>
              </a:p>
              <a:p>
                <a:pPr marL="0" indent="0" algn="just">
                  <a:buNone/>
                </a:pPr>
                <a:endParaRPr lang="en-IN" sz="14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pl</m:t>
                          </m:r>
                        </m:sup>
                      </m:s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I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IN" dirty="0"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IN" u="sng" dirty="0" smtClean="0">
                  <a:solidFill>
                    <a:schemeClr val="tx2"/>
                  </a:solidFill>
                </a:endParaRPr>
              </a:p>
              <a:p>
                <a:pPr algn="just"/>
                <a:r>
                  <a:rPr lang="en-IN" u="sng" dirty="0" smtClean="0">
                    <a:solidFill>
                      <a:schemeClr val="tx2"/>
                    </a:solidFill>
                  </a:rPr>
                  <a:t>Theorem</a:t>
                </a:r>
                <a:r>
                  <a:rPr lang="en-IN" dirty="0" smtClean="0">
                    <a:ea typeface="Cambria Math" panose="02040503050406030204" pitchFamily="18" charset="0"/>
                  </a:rPr>
                  <a:t> [</a:t>
                </a:r>
                <a:r>
                  <a:rPr lang="en-IN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Correa, Harks, </a:t>
                </a:r>
                <a:r>
                  <a:rPr lang="en-IN" dirty="0" err="1" smtClean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Kreuzen</a:t>
                </a:r>
                <a:r>
                  <a:rPr lang="en-IN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en-IN" dirty="0" err="1" smtClean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Matuschke</a:t>
                </a:r>
                <a:r>
                  <a:rPr lang="en-IN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2017</a:t>
                </a:r>
                <a:r>
                  <a:rPr lang="en-IN" dirty="0" smtClean="0">
                    <a:ea typeface="Cambria Math" panose="02040503050406030204" pitchFamily="18" charset="0"/>
                  </a:rPr>
                  <a:t>]</a:t>
                </a:r>
              </a:p>
              <a:p>
                <a:pPr marL="0" indent="0" algn="just">
                  <a:buNone/>
                </a:pPr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</m:t>
                          </m:r>
                        </m:sup>
                      </m:s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6170" y="946645"/>
                <a:ext cx="10631281" cy="5454155"/>
              </a:xfrm>
              <a:blipFill rotWithShape="0">
                <a:blip r:embed="rId2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2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6170" y="946645"/>
                <a:ext cx="10631281" cy="545415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en-IN" u="sng" dirty="0">
                  <a:solidFill>
                    <a:schemeClr val="tx2"/>
                  </a:solidFill>
                </a:endParaRPr>
              </a:p>
              <a:p>
                <a:pPr algn="just"/>
                <a:r>
                  <a:rPr lang="en-IN" u="sng" dirty="0" smtClean="0">
                    <a:solidFill>
                      <a:schemeClr val="tx2"/>
                    </a:solidFill>
                  </a:rPr>
                  <a:t>Conjecture</a:t>
                </a:r>
                <a:r>
                  <a:rPr lang="en-IN" dirty="0" smtClean="0">
                    <a:ea typeface="Cambria Math" panose="02040503050406030204" pitchFamily="18" charset="0"/>
                  </a:rPr>
                  <a:t> </a:t>
                </a:r>
                <a:r>
                  <a:rPr lang="en-IN" dirty="0">
                    <a:ea typeface="Cambria Math" panose="02040503050406030204" pitchFamily="18" charset="0"/>
                  </a:rPr>
                  <a:t>[</a:t>
                </a:r>
                <a:r>
                  <a:rPr lang="en-IN" dirty="0" err="1" smtClean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Nikolova</a:t>
                </a:r>
                <a:r>
                  <a:rPr lang="en-IN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2009</a:t>
                </a:r>
                <a:r>
                  <a:rPr lang="en-IN" dirty="0" smtClean="0">
                    <a:ea typeface="Cambria Math" panose="02040503050406030204" pitchFamily="18" charset="0"/>
                  </a:rPr>
                  <a:t>]</a:t>
                </a:r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IN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pl</m:t>
                          </m:r>
                        </m:sup>
                      </m:s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IN" dirty="0" smtClean="0"/>
              </a:p>
              <a:p>
                <a:pPr algn="just"/>
                <a:r>
                  <a:rPr lang="en-IN" u="sng" dirty="0" smtClean="0">
                    <a:solidFill>
                      <a:schemeClr val="tx2"/>
                    </a:solidFill>
                  </a:rPr>
                  <a:t>Theorem</a:t>
                </a:r>
                <a:r>
                  <a:rPr lang="en-IN" dirty="0" smtClean="0">
                    <a:ea typeface="Cambria Math" panose="02040503050406030204" pitchFamily="18" charset="0"/>
                  </a:rPr>
                  <a:t> </a:t>
                </a:r>
                <a:r>
                  <a:rPr lang="en-IN" dirty="0">
                    <a:ea typeface="Cambria Math" panose="02040503050406030204" pitchFamily="18" charset="0"/>
                  </a:rPr>
                  <a:t>[</a:t>
                </a:r>
                <a:r>
                  <a:rPr lang="en-IN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G</a:t>
                </a:r>
                <a:r>
                  <a:rPr lang="en-IN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en-IN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Radhakrishnan</a:t>
                </a:r>
                <a:r>
                  <a:rPr lang="en-IN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2019</a:t>
                </a:r>
                <a:r>
                  <a:rPr lang="en-IN" dirty="0" smtClean="0">
                    <a:ea typeface="Cambria Math" panose="02040503050406030204" pitchFamily="18" charset="0"/>
                  </a:rPr>
                  <a:t>]</a:t>
                </a:r>
              </a:p>
              <a:p>
                <a:pPr marL="0" indent="0" algn="just">
                  <a:buNone/>
                </a:pPr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pl</m:t>
                          </m:r>
                        </m:sup>
                      </m:sSup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where the coefficients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have bit length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.</a:t>
                </a:r>
                <a:endParaRPr lang="en-IN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6170" y="946645"/>
                <a:ext cx="10631281" cy="5454155"/>
              </a:xfrm>
              <a:blipFill>
                <a:blip r:embed="rId2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9124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Planar Graphs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70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Planar Graphs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0600" y="1401417"/>
                <a:ext cx="11050799" cy="51683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en-IN" dirty="0" smtClean="0"/>
              </a:p>
              <a:p>
                <a:pPr algn="just"/>
                <a:r>
                  <a:rPr lang="en-IN" u="sng" dirty="0" smtClean="0">
                    <a:solidFill>
                      <a:schemeClr val="tx2"/>
                    </a:solidFill>
                  </a:rPr>
                  <a:t>Theorem</a:t>
                </a:r>
                <a:r>
                  <a:rPr lang="en-IN" dirty="0" smtClean="0">
                    <a:ea typeface="Cambria Math" panose="02040503050406030204" pitchFamily="18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&gt;1,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, there </a:t>
                </a:r>
                <a:r>
                  <a:rPr lang="en-IN" dirty="0">
                    <a:ea typeface="Cambria Math" panose="02040503050406030204" pitchFamily="18" charset="0"/>
                  </a:rPr>
                  <a:t>exists a planar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vertices and an alternation-free sequence of paths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such </a:t>
                </a:r>
                <a:r>
                  <a:rPr lang="en-IN" dirty="0" smtClean="0">
                    <a:ea typeface="Cambria Math" panose="02040503050406030204" pitchFamily="18" charset="0"/>
                  </a:rPr>
                  <a:t>that</a:t>
                </a:r>
              </a:p>
              <a:p>
                <a:pPr marL="0" indent="0" algn="just">
                  <a:buNone/>
                </a:pPr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IN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IN" u="sng" dirty="0" smtClean="0">
                    <a:solidFill>
                      <a:schemeClr val="tx2"/>
                    </a:solidFill>
                  </a:rPr>
                  <a:t>Corollary</a:t>
                </a:r>
                <a:r>
                  <a:rPr lang="en-IN" dirty="0" smtClean="0">
                    <a:ea typeface="Cambria Math" panose="02040503050406030204" pitchFamily="18" charset="0"/>
                  </a:rPr>
                  <a:t> </a:t>
                </a:r>
                <a:r>
                  <a:rPr lang="en-IN" dirty="0">
                    <a:ea typeface="Cambria Math" panose="020405030504060302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&gt;1,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there exists a planar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vertices with </a:t>
                </a:r>
                <a:r>
                  <a:rPr lang="en-IN" dirty="0" smtClean="0">
                    <a:ea typeface="Cambria Math" panose="02040503050406030204" pitchFamily="18" charset="0"/>
                  </a:rPr>
                  <a:t>an alternation-free </a:t>
                </a:r>
                <a:r>
                  <a:rPr lang="en-IN" dirty="0">
                    <a:ea typeface="Cambria Math" panose="02040503050406030204" pitchFamily="18" charset="0"/>
                  </a:rPr>
                  <a:t>sequence of paths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such </a:t>
                </a:r>
                <a:r>
                  <a:rPr lang="en-IN" dirty="0" smtClean="0">
                    <a:ea typeface="Cambria Math" panose="02040503050406030204" pitchFamily="18" charset="0"/>
                  </a:rPr>
                  <a:t>that</a:t>
                </a:r>
              </a:p>
              <a:p>
                <a:pPr marL="0" indent="0" algn="just">
                  <a:buNone/>
                </a:pPr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n-IN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600" y="1401417"/>
                <a:ext cx="11050799" cy="5168348"/>
              </a:xfrm>
              <a:blipFill rotWithShape="0"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4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Planar Graphs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0600" y="1199212"/>
                <a:ext cx="11050799" cy="565878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IN" dirty="0" smtClean="0">
                    <a:ea typeface="Cambria Math" panose="02040503050406030204" pitchFamily="18" charset="0"/>
                  </a:rPr>
                  <a:t>Consider all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-digit base-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numbers in increasing order.</a:t>
                </a:r>
              </a:p>
              <a:p>
                <a:pPr algn="just"/>
                <a:endParaRPr lang="en-IN" sz="1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N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IN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IN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IN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                       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IN" sz="1400" dirty="0" smtClean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IN" dirty="0" smtClean="0">
                    <a:ea typeface="Cambria Math" panose="02040503050406030204" pitchFamily="18" charset="0"/>
                  </a:rPr>
                  <a:t>Each number corresponds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vertex-disjoint paths.</a:t>
                </a:r>
              </a:p>
              <a:p>
                <a:pPr marL="0" indent="0" algn="just">
                  <a:buNone/>
                </a:pPr>
                <a:endParaRPr lang="en-IN" sz="1400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IN" dirty="0" smtClean="0">
                    <a:ea typeface="Cambria Math" panose="02040503050406030204" pitchFamily="18" charset="0"/>
                  </a:rPr>
                  <a:t>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numbers  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|"/>
                        <m:endChr m:val="|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n-IN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600" y="1199212"/>
                <a:ext cx="11050799" cy="5658787"/>
              </a:xfrm>
              <a:blipFill>
                <a:blip r:embed="rId2"/>
                <a:stretch>
                  <a:fillRect l="-993" t="-18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97815" y="1747313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815" y="1747313"/>
                <a:ext cx="3653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22410" y="1747313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410" y="1747313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47005" y="1747313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005" y="1747313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97815" y="2325742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815" y="2325742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22410" y="2325742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410" y="2325742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47005" y="2325742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005" y="2325742"/>
                <a:ext cx="3653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97815" y="426816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815" y="4268165"/>
                <a:ext cx="3653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22410" y="426816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410" y="4268165"/>
                <a:ext cx="36539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47005" y="426816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005" y="4268165"/>
                <a:ext cx="36539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89167" y="2371908"/>
                <a:ext cx="230848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=4</m:t>
                      </m:r>
                    </m:oMath>
                  </m:oMathPara>
                </a14:m>
                <a:endParaRPr kumimoji="0" lang="en-IN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=3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167" y="2371908"/>
                <a:ext cx="2308485" cy="9541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/>
          <p:cNvCxnSpPr>
            <a:stCxn id="116" idx="0"/>
            <a:endCxn id="95" idx="5"/>
          </p:cNvCxnSpPr>
          <p:nvPr/>
        </p:nvCxnSpPr>
        <p:spPr>
          <a:xfrm flipH="1" flipV="1">
            <a:off x="11282911" y="4089087"/>
            <a:ext cx="489089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0" idx="7"/>
            <a:endCxn id="116" idx="4"/>
          </p:cNvCxnSpPr>
          <p:nvPr/>
        </p:nvCxnSpPr>
        <p:spPr>
          <a:xfrm flipV="1">
            <a:off x="11282911" y="5190175"/>
            <a:ext cx="489089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86" idx="7"/>
            <a:endCxn id="116" idx="3"/>
          </p:cNvCxnSpPr>
          <p:nvPr/>
        </p:nvCxnSpPr>
        <p:spPr>
          <a:xfrm flipV="1">
            <a:off x="11282911" y="5169087"/>
            <a:ext cx="438177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7" idx="5"/>
            <a:endCxn id="116" idx="1"/>
          </p:cNvCxnSpPr>
          <p:nvPr/>
        </p:nvCxnSpPr>
        <p:spPr>
          <a:xfrm>
            <a:off x="11282911" y="4809087"/>
            <a:ext cx="438177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0" idx="4"/>
            <a:endCxn id="26" idx="1"/>
          </p:cNvCxnSpPr>
          <p:nvPr/>
        </p:nvCxnSpPr>
        <p:spPr>
          <a:xfrm>
            <a:off x="612000" y="5190175"/>
            <a:ext cx="489088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0"/>
            <a:endCxn id="65" idx="3"/>
          </p:cNvCxnSpPr>
          <p:nvPr/>
        </p:nvCxnSpPr>
        <p:spPr>
          <a:xfrm flipV="1">
            <a:off x="612000" y="4089087"/>
            <a:ext cx="489088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0" idx="7"/>
            <a:endCxn id="27" idx="3"/>
          </p:cNvCxnSpPr>
          <p:nvPr/>
        </p:nvCxnSpPr>
        <p:spPr>
          <a:xfrm flipV="1">
            <a:off x="662912" y="4809087"/>
            <a:ext cx="438176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0" idx="5"/>
            <a:endCxn id="25" idx="1"/>
          </p:cNvCxnSpPr>
          <p:nvPr/>
        </p:nvCxnSpPr>
        <p:spPr>
          <a:xfrm>
            <a:off x="662912" y="5169087"/>
            <a:ext cx="438176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108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08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08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52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96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96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252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52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96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39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39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39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83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27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27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83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83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827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108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252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96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539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83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827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971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115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115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971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971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115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971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1115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40000" y="504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11700000" y="504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52000" y="4650175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650175"/>
                <a:ext cx="36539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1808000" y="4650175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000" y="4650175"/>
                <a:ext cx="36539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360000" y="3678175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000" y="6558175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0" y="1857932"/>
            <a:ext cx="12173392" cy="179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1" name="Rectangle 110"/>
          <p:cNvSpPr/>
          <p:nvPr/>
        </p:nvSpPr>
        <p:spPr>
          <a:xfrm>
            <a:off x="0" y="6571982"/>
            <a:ext cx="12173392" cy="184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The Layered Graph on a Cylinder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889167" y="2371908"/>
                <a:ext cx="230848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=4</m:t>
                      </m:r>
                    </m:oMath>
                  </m:oMathPara>
                </a14:m>
                <a:endParaRPr kumimoji="0" lang="en-IN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=3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167" y="2371908"/>
                <a:ext cx="2308485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1224000" y="1877480"/>
                <a:ext cx="47401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28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vertices in each layer.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sz="28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layers in all.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00" y="1877480"/>
                <a:ext cx="4740162" cy="954107"/>
              </a:xfrm>
              <a:prstGeom prst="rect">
                <a:avLst/>
              </a:prstGeom>
              <a:blipFill>
                <a:blip r:embed="rId5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9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/>
          <p:cNvCxnSpPr>
            <a:stCxn id="116" idx="0"/>
            <a:endCxn id="95" idx="5"/>
          </p:cNvCxnSpPr>
          <p:nvPr/>
        </p:nvCxnSpPr>
        <p:spPr>
          <a:xfrm flipH="1" flipV="1">
            <a:off x="11282911" y="4089087"/>
            <a:ext cx="489089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0" idx="7"/>
            <a:endCxn id="116" idx="4"/>
          </p:cNvCxnSpPr>
          <p:nvPr/>
        </p:nvCxnSpPr>
        <p:spPr>
          <a:xfrm flipV="1">
            <a:off x="11282911" y="5190175"/>
            <a:ext cx="489089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86" idx="7"/>
            <a:endCxn id="116" idx="3"/>
          </p:cNvCxnSpPr>
          <p:nvPr/>
        </p:nvCxnSpPr>
        <p:spPr>
          <a:xfrm flipV="1">
            <a:off x="11282911" y="5169087"/>
            <a:ext cx="438177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7" idx="5"/>
            <a:endCxn id="116" idx="1"/>
          </p:cNvCxnSpPr>
          <p:nvPr/>
        </p:nvCxnSpPr>
        <p:spPr>
          <a:xfrm>
            <a:off x="11282911" y="4809087"/>
            <a:ext cx="438177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0" idx="4"/>
            <a:endCxn id="26" idx="1"/>
          </p:cNvCxnSpPr>
          <p:nvPr/>
        </p:nvCxnSpPr>
        <p:spPr>
          <a:xfrm>
            <a:off x="612000" y="5190175"/>
            <a:ext cx="489088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0"/>
            <a:endCxn id="65" idx="3"/>
          </p:cNvCxnSpPr>
          <p:nvPr/>
        </p:nvCxnSpPr>
        <p:spPr>
          <a:xfrm flipV="1">
            <a:off x="612000" y="4089087"/>
            <a:ext cx="489088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0" idx="7"/>
            <a:endCxn id="27" idx="3"/>
          </p:cNvCxnSpPr>
          <p:nvPr/>
        </p:nvCxnSpPr>
        <p:spPr>
          <a:xfrm flipV="1">
            <a:off x="662912" y="4809087"/>
            <a:ext cx="438176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0" idx="5"/>
            <a:endCxn id="25" idx="1"/>
          </p:cNvCxnSpPr>
          <p:nvPr/>
        </p:nvCxnSpPr>
        <p:spPr>
          <a:xfrm>
            <a:off x="662912" y="5169087"/>
            <a:ext cx="438176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108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08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08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52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96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96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252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52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96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2" name="Straight Connector 41"/>
          <p:cNvCxnSpPr/>
          <p:nvPr/>
        </p:nvCxnSpPr>
        <p:spPr>
          <a:xfrm>
            <a:off x="5471999" y="547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71999" y="475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1999" y="619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>
            <a:off x="539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39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39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83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27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27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83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83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827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108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252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96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8" name="Straight Connector 67"/>
          <p:cNvCxnSpPr/>
          <p:nvPr/>
        </p:nvCxnSpPr>
        <p:spPr>
          <a:xfrm>
            <a:off x="5471999" y="403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>
            <a:spLocks noChangeAspect="1"/>
          </p:cNvSpPr>
          <p:nvPr/>
        </p:nvSpPr>
        <p:spPr>
          <a:xfrm>
            <a:off x="539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83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827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971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115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115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971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971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115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971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1115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40000" y="504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11700000" y="504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52000" y="4650175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650175"/>
                <a:ext cx="36539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1808000" y="4650175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000" y="4650175"/>
                <a:ext cx="36539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360000" y="3678175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000" y="6558175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0" y="1857932"/>
            <a:ext cx="12173392" cy="179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1" name="Rectangle 110"/>
          <p:cNvSpPr/>
          <p:nvPr/>
        </p:nvSpPr>
        <p:spPr>
          <a:xfrm>
            <a:off x="0" y="6571982"/>
            <a:ext cx="12173392" cy="184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The Layered Graph on a Cylinder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889167" y="2371908"/>
                <a:ext cx="230848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=4</m:t>
                      </m:r>
                    </m:oMath>
                  </m:oMathPara>
                </a14:m>
                <a:endParaRPr kumimoji="0" lang="en-IN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=3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167" y="2371908"/>
                <a:ext cx="2308485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1224000" y="1877480"/>
                <a:ext cx="47401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28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vertices in each layer.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sz="28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layers in all.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00" y="1877480"/>
                <a:ext cx="4740162" cy="954107"/>
              </a:xfrm>
              <a:prstGeom prst="rect">
                <a:avLst/>
              </a:prstGeom>
              <a:blipFill>
                <a:blip r:embed="rId5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8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Connector 117"/>
          <p:cNvCxnSpPr/>
          <p:nvPr/>
        </p:nvCxnSpPr>
        <p:spPr>
          <a:xfrm flipV="1">
            <a:off x="5543999" y="3390175"/>
            <a:ext cx="1322346" cy="6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544000" y="6249087"/>
            <a:ext cx="1322346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6" idx="0"/>
            <a:endCxn id="95" idx="5"/>
          </p:cNvCxnSpPr>
          <p:nvPr/>
        </p:nvCxnSpPr>
        <p:spPr>
          <a:xfrm flipH="1" flipV="1">
            <a:off x="11282911" y="4089087"/>
            <a:ext cx="489089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0" idx="7"/>
            <a:endCxn id="116" idx="4"/>
          </p:cNvCxnSpPr>
          <p:nvPr/>
        </p:nvCxnSpPr>
        <p:spPr>
          <a:xfrm flipV="1">
            <a:off x="11282911" y="5190175"/>
            <a:ext cx="489089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86" idx="7"/>
            <a:endCxn id="116" idx="3"/>
          </p:cNvCxnSpPr>
          <p:nvPr/>
        </p:nvCxnSpPr>
        <p:spPr>
          <a:xfrm flipV="1">
            <a:off x="11282911" y="5169087"/>
            <a:ext cx="438177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7" idx="5"/>
            <a:endCxn id="116" idx="1"/>
          </p:cNvCxnSpPr>
          <p:nvPr/>
        </p:nvCxnSpPr>
        <p:spPr>
          <a:xfrm>
            <a:off x="11282911" y="4809087"/>
            <a:ext cx="438177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0" idx="4"/>
            <a:endCxn id="26" idx="1"/>
          </p:cNvCxnSpPr>
          <p:nvPr/>
        </p:nvCxnSpPr>
        <p:spPr>
          <a:xfrm>
            <a:off x="612000" y="5190175"/>
            <a:ext cx="489088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0"/>
            <a:endCxn id="65" idx="3"/>
          </p:cNvCxnSpPr>
          <p:nvPr/>
        </p:nvCxnSpPr>
        <p:spPr>
          <a:xfrm flipV="1">
            <a:off x="612000" y="4089087"/>
            <a:ext cx="489088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0" idx="7"/>
            <a:endCxn id="27" idx="3"/>
          </p:cNvCxnSpPr>
          <p:nvPr/>
        </p:nvCxnSpPr>
        <p:spPr>
          <a:xfrm flipV="1">
            <a:off x="662912" y="4809087"/>
            <a:ext cx="438176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0" idx="5"/>
            <a:endCxn id="25" idx="1"/>
          </p:cNvCxnSpPr>
          <p:nvPr/>
        </p:nvCxnSpPr>
        <p:spPr>
          <a:xfrm>
            <a:off x="662912" y="5169087"/>
            <a:ext cx="438176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108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08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08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52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96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96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252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52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96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2" name="Straight Connector 41"/>
          <p:cNvCxnSpPr/>
          <p:nvPr/>
        </p:nvCxnSpPr>
        <p:spPr>
          <a:xfrm>
            <a:off x="5471999" y="547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71999" y="475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1999" y="619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>
            <a:off x="539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39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39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83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27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27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83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83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827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108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252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96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8" name="Straight Connector 67"/>
          <p:cNvCxnSpPr/>
          <p:nvPr/>
        </p:nvCxnSpPr>
        <p:spPr>
          <a:xfrm>
            <a:off x="5471999" y="403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>
            <a:spLocks noChangeAspect="1"/>
          </p:cNvSpPr>
          <p:nvPr/>
        </p:nvSpPr>
        <p:spPr>
          <a:xfrm>
            <a:off x="539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83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827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971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115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115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971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971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115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971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1115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40000" y="504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11700000" y="504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52000" y="4650175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650175"/>
                <a:ext cx="36539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1808000" y="4650175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000" y="4650175"/>
                <a:ext cx="36539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360000" y="3678175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000" y="6558175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0" y="1857932"/>
            <a:ext cx="12173392" cy="179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1" name="Rectangle 110"/>
          <p:cNvSpPr/>
          <p:nvPr/>
        </p:nvSpPr>
        <p:spPr>
          <a:xfrm>
            <a:off x="0" y="6571982"/>
            <a:ext cx="12173392" cy="184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The Layered Graph on a Cylinder</a:t>
            </a:r>
            <a:endParaRPr lang="en-IN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543999" y="552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543999" y="480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543999" y="408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3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522400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522400" y="6249087"/>
            <a:ext cx="1338687" cy="1347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5543999" y="3390175"/>
            <a:ext cx="1322346" cy="6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544000" y="6249087"/>
            <a:ext cx="1322346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6" idx="0"/>
            <a:endCxn id="95" idx="5"/>
          </p:cNvCxnSpPr>
          <p:nvPr/>
        </p:nvCxnSpPr>
        <p:spPr>
          <a:xfrm flipH="1" flipV="1">
            <a:off x="11282911" y="4089087"/>
            <a:ext cx="489089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0" idx="7"/>
            <a:endCxn id="116" idx="4"/>
          </p:cNvCxnSpPr>
          <p:nvPr/>
        </p:nvCxnSpPr>
        <p:spPr>
          <a:xfrm flipV="1">
            <a:off x="11282911" y="5190175"/>
            <a:ext cx="489089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86" idx="7"/>
            <a:endCxn id="116" idx="3"/>
          </p:cNvCxnSpPr>
          <p:nvPr/>
        </p:nvCxnSpPr>
        <p:spPr>
          <a:xfrm flipV="1">
            <a:off x="11282911" y="5169087"/>
            <a:ext cx="438177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7" idx="5"/>
            <a:endCxn id="116" idx="1"/>
          </p:cNvCxnSpPr>
          <p:nvPr/>
        </p:nvCxnSpPr>
        <p:spPr>
          <a:xfrm>
            <a:off x="11282911" y="4809087"/>
            <a:ext cx="438177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0" idx="4"/>
            <a:endCxn id="26" idx="1"/>
          </p:cNvCxnSpPr>
          <p:nvPr/>
        </p:nvCxnSpPr>
        <p:spPr>
          <a:xfrm>
            <a:off x="612000" y="5190175"/>
            <a:ext cx="489088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0"/>
            <a:endCxn id="65" idx="3"/>
          </p:cNvCxnSpPr>
          <p:nvPr/>
        </p:nvCxnSpPr>
        <p:spPr>
          <a:xfrm flipV="1">
            <a:off x="612000" y="4089087"/>
            <a:ext cx="489088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0" idx="7"/>
            <a:endCxn id="27" idx="3"/>
          </p:cNvCxnSpPr>
          <p:nvPr/>
        </p:nvCxnSpPr>
        <p:spPr>
          <a:xfrm flipV="1">
            <a:off x="662912" y="4809087"/>
            <a:ext cx="438176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0" idx="5"/>
            <a:endCxn id="25" idx="1"/>
          </p:cNvCxnSpPr>
          <p:nvPr/>
        </p:nvCxnSpPr>
        <p:spPr>
          <a:xfrm>
            <a:off x="662912" y="5169087"/>
            <a:ext cx="438176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108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08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08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52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96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96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252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52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96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2" name="Straight Connector 41"/>
          <p:cNvCxnSpPr/>
          <p:nvPr/>
        </p:nvCxnSpPr>
        <p:spPr>
          <a:xfrm>
            <a:off x="5471999" y="547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71999" y="475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1999" y="619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>
            <a:off x="539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39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39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83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27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27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83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83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827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108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252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96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8" name="Straight Connector 67"/>
          <p:cNvCxnSpPr/>
          <p:nvPr/>
        </p:nvCxnSpPr>
        <p:spPr>
          <a:xfrm>
            <a:off x="5471999" y="403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>
            <a:spLocks noChangeAspect="1"/>
          </p:cNvSpPr>
          <p:nvPr/>
        </p:nvSpPr>
        <p:spPr>
          <a:xfrm>
            <a:off x="539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83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827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971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115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115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971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971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115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971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1115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40000" y="504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11700000" y="504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52000" y="4650175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650175"/>
                <a:ext cx="36539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1808000" y="4650175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000" y="4650175"/>
                <a:ext cx="36539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360000" y="3678175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000" y="6558175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0" y="1857932"/>
            <a:ext cx="12173392" cy="179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1" name="Rectangle 110"/>
          <p:cNvSpPr/>
          <p:nvPr/>
        </p:nvSpPr>
        <p:spPr>
          <a:xfrm>
            <a:off x="0" y="6571982"/>
            <a:ext cx="12173392" cy="184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The Layered Graph on a Cylinder</a:t>
            </a:r>
            <a:endParaRPr lang="en-IN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543999" y="552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543999" y="480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543999" y="408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>
          <a:xfrm flipV="1">
            <a:off x="5522911" y="3369087"/>
            <a:ext cx="1337739" cy="20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522911" y="2663999"/>
            <a:ext cx="1345632" cy="2043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522911" y="1943999"/>
            <a:ext cx="1335926" cy="2043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522400" y="4809087"/>
            <a:ext cx="1338687" cy="2058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522400" y="5529087"/>
            <a:ext cx="1338687" cy="206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522400" y="6249087"/>
            <a:ext cx="1338687" cy="2062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522400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522400" y="6249087"/>
            <a:ext cx="1338687" cy="1347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5543999" y="3390175"/>
            <a:ext cx="1322346" cy="6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544000" y="6249087"/>
            <a:ext cx="1322346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6" idx="0"/>
            <a:endCxn id="95" idx="5"/>
          </p:cNvCxnSpPr>
          <p:nvPr/>
        </p:nvCxnSpPr>
        <p:spPr>
          <a:xfrm flipH="1" flipV="1">
            <a:off x="11282911" y="4089087"/>
            <a:ext cx="489089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0" idx="7"/>
            <a:endCxn id="116" idx="4"/>
          </p:cNvCxnSpPr>
          <p:nvPr/>
        </p:nvCxnSpPr>
        <p:spPr>
          <a:xfrm flipV="1">
            <a:off x="11282911" y="5190175"/>
            <a:ext cx="489089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86" idx="7"/>
            <a:endCxn id="116" idx="3"/>
          </p:cNvCxnSpPr>
          <p:nvPr/>
        </p:nvCxnSpPr>
        <p:spPr>
          <a:xfrm flipV="1">
            <a:off x="11282911" y="5169087"/>
            <a:ext cx="438177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7" idx="5"/>
            <a:endCxn id="116" idx="1"/>
          </p:cNvCxnSpPr>
          <p:nvPr/>
        </p:nvCxnSpPr>
        <p:spPr>
          <a:xfrm>
            <a:off x="11282911" y="4809087"/>
            <a:ext cx="438177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0" idx="4"/>
            <a:endCxn id="26" idx="1"/>
          </p:cNvCxnSpPr>
          <p:nvPr/>
        </p:nvCxnSpPr>
        <p:spPr>
          <a:xfrm>
            <a:off x="612000" y="5190175"/>
            <a:ext cx="489088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0"/>
            <a:endCxn id="65" idx="3"/>
          </p:cNvCxnSpPr>
          <p:nvPr/>
        </p:nvCxnSpPr>
        <p:spPr>
          <a:xfrm flipV="1">
            <a:off x="612000" y="4089087"/>
            <a:ext cx="489088" cy="957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0" idx="7"/>
            <a:endCxn id="27" idx="3"/>
          </p:cNvCxnSpPr>
          <p:nvPr/>
        </p:nvCxnSpPr>
        <p:spPr>
          <a:xfrm flipV="1">
            <a:off x="662912" y="4809087"/>
            <a:ext cx="438176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0" idx="5"/>
            <a:endCxn id="25" idx="1"/>
          </p:cNvCxnSpPr>
          <p:nvPr/>
        </p:nvCxnSpPr>
        <p:spPr>
          <a:xfrm>
            <a:off x="662912" y="5169087"/>
            <a:ext cx="438176" cy="2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108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08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08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52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960000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96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2520000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52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960000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2" name="Straight Connector 41"/>
          <p:cNvCxnSpPr/>
          <p:nvPr/>
        </p:nvCxnSpPr>
        <p:spPr>
          <a:xfrm>
            <a:off x="5471999" y="547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71999" y="475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1999" y="619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>
            <a:off x="539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39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39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83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27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27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83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83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827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108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252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960000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8" name="Straight Connector 67"/>
          <p:cNvCxnSpPr/>
          <p:nvPr/>
        </p:nvCxnSpPr>
        <p:spPr>
          <a:xfrm>
            <a:off x="5471999" y="4038175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>
            <a:spLocks noChangeAspect="1"/>
          </p:cNvSpPr>
          <p:nvPr/>
        </p:nvSpPr>
        <p:spPr>
          <a:xfrm>
            <a:off x="539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83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827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971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1159999" y="540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115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9719999" y="468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971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1159999" y="612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971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11159999" y="396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40000" y="504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11700000" y="5046175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252000" y="4650175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650175"/>
                <a:ext cx="36539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1808000" y="4650175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000" y="4650175"/>
                <a:ext cx="36539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360000" y="3678175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000" y="6558175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0" y="1857932"/>
            <a:ext cx="12173392" cy="179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1" name="Rectangle 110"/>
          <p:cNvSpPr/>
          <p:nvPr/>
        </p:nvSpPr>
        <p:spPr>
          <a:xfrm>
            <a:off x="0" y="6571982"/>
            <a:ext cx="12173392" cy="184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The Layered Graph on a Cylinder</a:t>
            </a:r>
            <a:endParaRPr lang="en-IN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543999" y="552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543999" y="480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543999" y="408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522911" y="4089087"/>
            <a:ext cx="1338176" cy="205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0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72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Shortest Paths</a:t>
            </a:r>
            <a:endParaRPr lang="en-IN" b="1" dirty="0">
              <a:solidFill>
                <a:schemeClr val="tx2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400000" y="3240000"/>
            <a:ext cx="1008000" cy="1008000"/>
            <a:chOff x="5888400" y="3902069"/>
            <a:chExt cx="1008000" cy="100800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591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91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39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912400" y="440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392400" y="4406069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5912400" y="4886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392400" y="488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639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687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6872400" y="3926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392400" y="4406069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591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88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88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588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36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84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684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36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36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684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1080000" y="2520000"/>
            <a:ext cx="3024000" cy="3024000"/>
            <a:chOff x="1260001" y="2232000"/>
            <a:chExt cx="3024000" cy="3024000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1332001" y="230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32001" y="230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772001" y="230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332001" y="374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772001" y="374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332001" y="518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772001" y="5184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772001" y="230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4212001" y="374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4212001" y="230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2772001" y="374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1332001" y="3744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1260001" y="223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1260001" y="511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260001" y="367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2700001" y="223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4140001" y="223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4140001" y="367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2700001" y="367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2700001" y="511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4140001" y="5112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400000" y="1440000"/>
            <a:ext cx="1008000" cy="1008000"/>
            <a:chOff x="5912400" y="1952400"/>
            <a:chExt cx="1008000" cy="1008000"/>
          </a:xfrm>
        </p:grpSpPr>
        <p:cxnSp>
          <p:nvCxnSpPr>
            <p:cNvPr id="232" name="Straight Connector 231"/>
            <p:cNvCxnSpPr/>
            <p:nvPr/>
          </p:nvCxnSpPr>
          <p:spPr>
            <a:xfrm>
              <a:off x="593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593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41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93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641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593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641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641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6896400" y="245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896400" y="197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641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593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591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>
            <a:xfrm>
              <a:off x="591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591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639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687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687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639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639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687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400000" y="5040000"/>
            <a:ext cx="1008000" cy="1008000"/>
            <a:chOff x="6176400" y="5525917"/>
            <a:chExt cx="1008000" cy="1008000"/>
          </a:xfrm>
        </p:grpSpPr>
        <p:cxnSp>
          <p:nvCxnSpPr>
            <p:cNvPr id="253" name="Straight Connector 252"/>
            <p:cNvCxnSpPr/>
            <p:nvPr/>
          </p:nvCxnSpPr>
          <p:spPr>
            <a:xfrm>
              <a:off x="620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620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668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6200400" y="6029917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6680400" y="6029917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20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668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668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>
              <a:off x="716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7160400" y="554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>
              <a:off x="668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6200400" y="602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264"/>
            <p:cNvSpPr>
              <a:spLocks noChangeAspect="1"/>
            </p:cNvSpPr>
            <p:nvPr/>
          </p:nvSpPr>
          <p:spPr>
            <a:xfrm>
              <a:off x="617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617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617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665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>
              <a:off x="713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713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1" name="Oval 270"/>
            <p:cNvSpPr>
              <a:spLocks noChangeAspect="1"/>
            </p:cNvSpPr>
            <p:nvPr/>
          </p:nvSpPr>
          <p:spPr>
            <a:xfrm>
              <a:off x="665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665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713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60000" y="1440000"/>
            <a:ext cx="1008000" cy="1008000"/>
            <a:chOff x="8279504" y="1918045"/>
            <a:chExt cx="1008000" cy="1008000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8303504" y="194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H="1">
              <a:off x="830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8783504" y="194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830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878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8303504" y="290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8783504" y="290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H="1">
              <a:off x="8783504" y="1942045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926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H="1">
              <a:off x="926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>
              <a:off x="8783504" y="2422045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>
              <a:off x="830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/>
            <p:cNvSpPr>
              <a:spLocks noChangeAspect="1"/>
            </p:cNvSpPr>
            <p:nvPr/>
          </p:nvSpPr>
          <p:spPr>
            <a:xfrm>
              <a:off x="827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827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827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875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0" name="Oval 289"/>
            <p:cNvSpPr>
              <a:spLocks noChangeAspect="1"/>
            </p:cNvSpPr>
            <p:nvPr/>
          </p:nvSpPr>
          <p:spPr>
            <a:xfrm>
              <a:off x="923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923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>
              <a:off x="875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>
              <a:off x="875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>
              <a:off x="923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560000" y="3240000"/>
            <a:ext cx="1008000" cy="1008000"/>
            <a:chOff x="8063504" y="3926069"/>
            <a:chExt cx="1008000" cy="1008000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8087504" y="395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808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8567504" y="395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8087504" y="443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8567504" y="443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808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856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>
              <a:off x="8567504" y="395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904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>
              <a:off x="904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H="1">
              <a:off x="856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8087504" y="443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Oval 306"/>
            <p:cNvSpPr>
              <a:spLocks noChangeAspect="1"/>
            </p:cNvSpPr>
            <p:nvPr/>
          </p:nvSpPr>
          <p:spPr>
            <a:xfrm>
              <a:off x="806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8" name="Oval 307"/>
            <p:cNvSpPr>
              <a:spLocks noChangeAspect="1"/>
            </p:cNvSpPr>
            <p:nvPr/>
          </p:nvSpPr>
          <p:spPr>
            <a:xfrm>
              <a:off x="806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806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0" name="Oval 309"/>
            <p:cNvSpPr>
              <a:spLocks noChangeAspect="1"/>
            </p:cNvSpPr>
            <p:nvPr/>
          </p:nvSpPr>
          <p:spPr>
            <a:xfrm>
              <a:off x="854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1" name="Oval 310"/>
            <p:cNvSpPr>
              <a:spLocks noChangeAspect="1"/>
            </p:cNvSpPr>
            <p:nvPr/>
          </p:nvSpPr>
          <p:spPr>
            <a:xfrm>
              <a:off x="902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>
            <a:xfrm>
              <a:off x="902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3" name="Oval 312"/>
            <p:cNvSpPr>
              <a:spLocks noChangeAspect="1"/>
            </p:cNvSpPr>
            <p:nvPr/>
          </p:nvSpPr>
          <p:spPr>
            <a:xfrm>
              <a:off x="854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4" name="Oval 313"/>
            <p:cNvSpPr>
              <a:spLocks noChangeAspect="1"/>
            </p:cNvSpPr>
            <p:nvPr/>
          </p:nvSpPr>
          <p:spPr>
            <a:xfrm>
              <a:off x="854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5" name="Oval 314"/>
            <p:cNvSpPr>
              <a:spLocks noChangeAspect="1"/>
            </p:cNvSpPr>
            <p:nvPr/>
          </p:nvSpPr>
          <p:spPr>
            <a:xfrm>
              <a:off x="902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7560000" y="5040000"/>
            <a:ext cx="1008000" cy="1008000"/>
            <a:chOff x="8495504" y="5517641"/>
            <a:chExt cx="1008000" cy="1008000"/>
          </a:xfrm>
        </p:grpSpPr>
        <p:cxnSp>
          <p:nvCxnSpPr>
            <p:cNvPr id="316" name="Straight Connector 315"/>
            <p:cNvCxnSpPr/>
            <p:nvPr/>
          </p:nvCxnSpPr>
          <p:spPr>
            <a:xfrm>
              <a:off x="851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H="1">
              <a:off x="8519504" y="554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899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851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899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851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899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H="1">
              <a:off x="899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947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H="1">
              <a:off x="947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>
              <a:off x="899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H="1">
              <a:off x="8519504" y="602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849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849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>
            <a:xfrm>
              <a:off x="849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1" name="Oval 330"/>
            <p:cNvSpPr>
              <a:spLocks noChangeAspect="1"/>
            </p:cNvSpPr>
            <p:nvPr/>
          </p:nvSpPr>
          <p:spPr>
            <a:xfrm>
              <a:off x="897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2" name="Oval 331"/>
            <p:cNvSpPr>
              <a:spLocks noChangeAspect="1"/>
            </p:cNvSpPr>
            <p:nvPr/>
          </p:nvSpPr>
          <p:spPr>
            <a:xfrm>
              <a:off x="945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3" name="Oval 332"/>
            <p:cNvSpPr>
              <a:spLocks noChangeAspect="1"/>
            </p:cNvSpPr>
            <p:nvPr/>
          </p:nvSpPr>
          <p:spPr>
            <a:xfrm>
              <a:off x="945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4" name="Oval 333"/>
            <p:cNvSpPr>
              <a:spLocks noChangeAspect="1"/>
            </p:cNvSpPr>
            <p:nvPr/>
          </p:nvSpPr>
          <p:spPr>
            <a:xfrm>
              <a:off x="897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5" name="Oval 334"/>
            <p:cNvSpPr>
              <a:spLocks noChangeAspect="1"/>
            </p:cNvSpPr>
            <p:nvPr/>
          </p:nvSpPr>
          <p:spPr>
            <a:xfrm>
              <a:off x="897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6" name="Oval 335"/>
            <p:cNvSpPr>
              <a:spLocks noChangeAspect="1"/>
            </p:cNvSpPr>
            <p:nvPr/>
          </p:nvSpPr>
          <p:spPr>
            <a:xfrm>
              <a:off x="945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9565" r="-86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4" name="Picture 3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8" y="1725617"/>
            <a:ext cx="457143" cy="855873"/>
          </a:xfrm>
          <a:prstGeom prst="rect">
            <a:avLst/>
          </a:prstGeom>
        </p:spPr>
      </p:pic>
      <p:pic>
        <p:nvPicPr>
          <p:cNvPr id="345" name="Picture 3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6" y="5471999"/>
            <a:ext cx="481330" cy="596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9469821" y="1320996"/>
                <a:ext cx="2708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𝑆𝑃</m:t>
                      </m:r>
                      <m:d>
                        <m:d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821" y="1320996"/>
                <a:ext cx="270818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9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6650483" y="-1633125"/>
            <a:ext cx="3944831" cy="10818775"/>
            <a:chOff x="6650483" y="-1633125"/>
            <a:chExt cx="3944831" cy="10818775"/>
          </a:xfrm>
        </p:grpSpPr>
        <p:cxnSp>
          <p:nvCxnSpPr>
            <p:cNvPr id="137" name="Straight Connector 136"/>
            <p:cNvCxnSpPr>
              <a:cxnSpLocks/>
            </p:cNvCxnSpPr>
            <p:nvPr/>
          </p:nvCxnSpPr>
          <p:spPr>
            <a:xfrm flipV="1">
              <a:off x="6858943" y="809035"/>
              <a:ext cx="3527911" cy="3490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cxnSpLocks/>
            </p:cNvCxnSpPr>
            <p:nvPr/>
          </p:nvCxnSpPr>
          <p:spPr>
            <a:xfrm flipV="1">
              <a:off x="6858943" y="3243156"/>
              <a:ext cx="3527911" cy="3490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cxnSpLocks/>
            </p:cNvCxnSpPr>
            <p:nvPr/>
          </p:nvCxnSpPr>
          <p:spPr>
            <a:xfrm flipV="1">
              <a:off x="6842078" y="-408453"/>
              <a:ext cx="3527911" cy="3490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cxnSpLocks/>
            </p:cNvCxnSpPr>
            <p:nvPr/>
          </p:nvCxnSpPr>
          <p:spPr>
            <a:xfrm flipV="1">
              <a:off x="6842078" y="-1633125"/>
              <a:ext cx="3527911" cy="3490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cxnSpLocks/>
            </p:cNvCxnSpPr>
            <p:nvPr/>
          </p:nvCxnSpPr>
          <p:spPr>
            <a:xfrm flipV="1">
              <a:off x="6839460" y="4463912"/>
              <a:ext cx="3527911" cy="3490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cxnSpLocks/>
            </p:cNvCxnSpPr>
            <p:nvPr/>
          </p:nvCxnSpPr>
          <p:spPr>
            <a:xfrm flipV="1">
              <a:off x="6858943" y="5694960"/>
              <a:ext cx="3527911" cy="3490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772595" y="4387486"/>
              <a:ext cx="360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772595" y="3166358"/>
              <a:ext cx="360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772595" y="5608613"/>
              <a:ext cx="360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650483" y="426537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6650483" y="548650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650483" y="304424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10351088" y="426537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0351088" y="304424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0351088" y="548650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6772595" y="1945230"/>
              <a:ext cx="360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650483" y="1823117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10351088" y="1823117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5" name="Straight Connector 124"/>
            <p:cNvCxnSpPr>
              <a:cxnSpLocks/>
              <a:stCxn id="113" idx="7"/>
              <a:endCxn id="120" idx="3"/>
            </p:cNvCxnSpPr>
            <p:nvPr/>
          </p:nvCxnSpPr>
          <p:spPr>
            <a:xfrm flipV="1">
              <a:off x="6858943" y="2031577"/>
              <a:ext cx="3527911" cy="3490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7922510" y="18784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9179287" y="186096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7922510" y="309663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9179287" y="3095976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7921753" y="4338989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9178530" y="4321556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7913364" y="555722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9144974" y="553978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36541" y="-1633125"/>
            <a:ext cx="2686481" cy="10800000"/>
            <a:chOff x="2639546" y="-1653217"/>
            <a:chExt cx="2686481" cy="10800000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2848006" y="-1653217"/>
              <a:ext cx="2265745" cy="34653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883772" y="799513"/>
              <a:ext cx="2242713" cy="10990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848006" y="774809"/>
              <a:ext cx="2294852" cy="2258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848006" y="-446319"/>
              <a:ext cx="2294852" cy="2258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2848006" y="763748"/>
              <a:ext cx="2268820" cy="34906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848006" y="-432089"/>
              <a:ext cx="2282206" cy="34653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61659" y="4340784"/>
              <a:ext cx="244225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61659" y="3119656"/>
              <a:ext cx="244225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761659" y="5561911"/>
              <a:ext cx="244225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639546" y="421867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639546" y="5439799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639546" y="299754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081801" y="421867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081801" y="299754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081801" y="5439799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761659" y="1898528"/>
              <a:ext cx="244225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639546" y="177641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081801" y="177641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883772" y="4427131"/>
              <a:ext cx="2233795" cy="11347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883772" y="3206003"/>
              <a:ext cx="2233795" cy="11347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883772" y="1984875"/>
              <a:ext cx="2233795" cy="11347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2883773" y="5648259"/>
              <a:ext cx="2242713" cy="11347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848006" y="3206003"/>
              <a:ext cx="2269561" cy="22695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848006" y="1984875"/>
              <a:ext cx="2269561" cy="22695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847139" y="4427131"/>
              <a:ext cx="2283477" cy="22882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847139" y="5648259"/>
              <a:ext cx="2270428" cy="22853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2848006" y="1984875"/>
              <a:ext cx="2269561" cy="34906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847139" y="3206003"/>
              <a:ext cx="2270428" cy="34912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847139" y="4427131"/>
              <a:ext cx="2270428" cy="35023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847139" y="5648259"/>
              <a:ext cx="2270428" cy="34985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135716" y="-457372"/>
            <a:ext cx="12173392" cy="179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Paths on a Cylinder</a:t>
            </a:r>
            <a:endParaRPr lang="en-IN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250670" y="6156442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0000" y="1342800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0" y="6175565"/>
            <a:ext cx="12173392" cy="184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4731391" y="3778212"/>
            <a:ext cx="1440000" cy="0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698652" y="3166358"/>
            <a:ext cx="150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 smtClean="0"/>
              <a:t>planarize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101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50483" y="-1633125"/>
            <a:ext cx="3944831" cy="10818775"/>
            <a:chOff x="6650483" y="-1633125"/>
            <a:chExt cx="3944831" cy="10818775"/>
          </a:xfrm>
        </p:grpSpPr>
        <p:cxnSp>
          <p:nvCxnSpPr>
            <p:cNvPr id="139" name="Straight Connector 138"/>
            <p:cNvCxnSpPr>
              <a:cxnSpLocks/>
            </p:cNvCxnSpPr>
            <p:nvPr/>
          </p:nvCxnSpPr>
          <p:spPr>
            <a:xfrm flipV="1">
              <a:off x="6842078" y="-408453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cxnSpLocks/>
            </p:cNvCxnSpPr>
            <p:nvPr/>
          </p:nvCxnSpPr>
          <p:spPr>
            <a:xfrm flipV="1">
              <a:off x="6842078" y="-1633125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cxnSpLocks/>
            </p:cNvCxnSpPr>
            <p:nvPr/>
          </p:nvCxnSpPr>
          <p:spPr>
            <a:xfrm flipV="1">
              <a:off x="6858943" y="809035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cxnSpLocks/>
            </p:cNvCxnSpPr>
            <p:nvPr/>
          </p:nvCxnSpPr>
          <p:spPr>
            <a:xfrm flipV="1">
              <a:off x="6858943" y="3243156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cxnSpLocks/>
            </p:cNvCxnSpPr>
            <p:nvPr/>
          </p:nvCxnSpPr>
          <p:spPr>
            <a:xfrm flipV="1">
              <a:off x="6839460" y="4463912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cxnSpLocks/>
            </p:cNvCxnSpPr>
            <p:nvPr/>
          </p:nvCxnSpPr>
          <p:spPr>
            <a:xfrm flipV="1">
              <a:off x="6858943" y="5694960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772595" y="4387486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772595" y="3166358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772595" y="5608613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650483" y="426537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6650483" y="548650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650483" y="304424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10351088" y="426537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0351088" y="304424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0351088" y="548650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6772595" y="1945230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650483" y="1823117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10351088" y="1823117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5" name="Straight Connector 124"/>
            <p:cNvCxnSpPr>
              <a:cxnSpLocks/>
              <a:stCxn id="113" idx="7"/>
              <a:endCxn id="120" idx="3"/>
            </p:cNvCxnSpPr>
            <p:nvPr/>
          </p:nvCxnSpPr>
          <p:spPr>
            <a:xfrm flipV="1">
              <a:off x="6858943" y="2031577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7922510" y="18784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9179287" y="186096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7922510" y="309663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9179287" y="3095976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7921753" y="431335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9178530" y="4304464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7913364" y="555722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9144974" y="553978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36541" y="-1633125"/>
            <a:ext cx="2686481" cy="10800000"/>
            <a:chOff x="2639546" y="-1653217"/>
            <a:chExt cx="2686481" cy="10800000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2848006" y="-1653217"/>
              <a:ext cx="2265745" cy="3465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883772" y="799513"/>
              <a:ext cx="2242713" cy="1099015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848006" y="774809"/>
              <a:ext cx="2294852" cy="225850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848006" y="-446319"/>
              <a:ext cx="2294852" cy="225850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2848006" y="763748"/>
              <a:ext cx="2268820" cy="3490689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848006" y="-432089"/>
              <a:ext cx="2282206" cy="3465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61659" y="4340784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61659" y="3119656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761659" y="5561911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639546" y="5439799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639546" y="299754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081801" y="299754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081801" y="5439799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761659" y="1898528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639546" y="177641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081801" y="177641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883772" y="4427131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883772" y="3206003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883772" y="1984875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2883773" y="5648259"/>
              <a:ext cx="2242713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848006" y="3206003"/>
              <a:ext cx="2269561" cy="226956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848006" y="1984875"/>
              <a:ext cx="2269561" cy="226956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847139" y="4427131"/>
              <a:ext cx="2283477" cy="2288287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847139" y="5648259"/>
              <a:ext cx="2270428" cy="228535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2848006" y="1984875"/>
              <a:ext cx="2269561" cy="3490689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847139" y="3206003"/>
              <a:ext cx="2270428" cy="3491225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847139" y="4427131"/>
              <a:ext cx="2270428" cy="3502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847139" y="5648259"/>
              <a:ext cx="2270428" cy="3498524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639546" y="421867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081801" y="421867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135716" y="-457372"/>
            <a:ext cx="12173392" cy="179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Alternation-free Sequences of Paths in Planar Graphs</a:t>
            </a:r>
            <a:endParaRPr lang="en-IN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360000" y="6159600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0000" y="1342800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731391" y="3778212"/>
            <a:ext cx="1440000" cy="0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67" idx="6"/>
            <a:endCxn id="70" idx="2"/>
          </p:cNvCxnSpPr>
          <p:nvPr/>
        </p:nvCxnSpPr>
        <p:spPr>
          <a:xfrm>
            <a:off x="1680767" y="4360876"/>
            <a:ext cx="2198029" cy="0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698652" y="3166358"/>
            <a:ext cx="150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 smtClean="0"/>
              <a:t>planarize</a:t>
            </a:r>
            <a:endParaRPr lang="en-IN" sz="2800" dirty="0"/>
          </a:p>
        </p:txBody>
      </p:sp>
      <p:sp>
        <p:nvSpPr>
          <p:cNvPr id="98" name="Rectangle 97"/>
          <p:cNvSpPr/>
          <p:nvPr/>
        </p:nvSpPr>
        <p:spPr>
          <a:xfrm>
            <a:off x="0" y="6175565"/>
            <a:ext cx="12173392" cy="184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0" name="Straight Connector 99"/>
          <p:cNvCxnSpPr/>
          <p:nvPr/>
        </p:nvCxnSpPr>
        <p:spPr>
          <a:xfrm>
            <a:off x="6894709" y="4382433"/>
            <a:ext cx="3456379" cy="0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50483" y="-1633125"/>
            <a:ext cx="3944831" cy="10818775"/>
            <a:chOff x="6650483" y="-1633125"/>
            <a:chExt cx="3944831" cy="10818775"/>
          </a:xfrm>
        </p:grpSpPr>
        <p:cxnSp>
          <p:nvCxnSpPr>
            <p:cNvPr id="137" name="Straight Connector 136"/>
            <p:cNvCxnSpPr>
              <a:cxnSpLocks/>
            </p:cNvCxnSpPr>
            <p:nvPr/>
          </p:nvCxnSpPr>
          <p:spPr>
            <a:xfrm flipV="1">
              <a:off x="6858943" y="809035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cxnSpLocks/>
            </p:cNvCxnSpPr>
            <p:nvPr/>
          </p:nvCxnSpPr>
          <p:spPr>
            <a:xfrm flipV="1">
              <a:off x="6858943" y="3243156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cxnSpLocks/>
            </p:cNvCxnSpPr>
            <p:nvPr/>
          </p:nvCxnSpPr>
          <p:spPr>
            <a:xfrm flipV="1">
              <a:off x="6842078" y="-408453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cxnSpLocks/>
            </p:cNvCxnSpPr>
            <p:nvPr/>
          </p:nvCxnSpPr>
          <p:spPr>
            <a:xfrm flipV="1">
              <a:off x="6842078" y="-1633125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cxnSpLocks/>
            </p:cNvCxnSpPr>
            <p:nvPr/>
          </p:nvCxnSpPr>
          <p:spPr>
            <a:xfrm flipV="1">
              <a:off x="6839460" y="4463912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cxnSpLocks/>
            </p:cNvCxnSpPr>
            <p:nvPr/>
          </p:nvCxnSpPr>
          <p:spPr>
            <a:xfrm flipV="1">
              <a:off x="6858943" y="5694960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772595" y="4387486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772595" y="3166358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772595" y="5608613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650483" y="426537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6650483" y="548650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650483" y="304424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10351088" y="426537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0351088" y="304424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0351088" y="548650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6772595" y="1945230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650483" y="1823117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10351088" y="1823117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5" name="Straight Connector 124"/>
            <p:cNvCxnSpPr>
              <a:cxnSpLocks/>
              <a:stCxn id="113" idx="7"/>
              <a:endCxn id="120" idx="3"/>
            </p:cNvCxnSpPr>
            <p:nvPr/>
          </p:nvCxnSpPr>
          <p:spPr>
            <a:xfrm flipV="1">
              <a:off x="6858943" y="2031577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7922510" y="18784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9179287" y="186096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7922510" y="309663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9179287" y="3095976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7921753" y="431335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9178530" y="4304464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7913364" y="555722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9144974" y="553978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36541" y="-1633125"/>
            <a:ext cx="2686481" cy="10800000"/>
            <a:chOff x="2639546" y="-1653217"/>
            <a:chExt cx="2686481" cy="10800000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2848006" y="-1653217"/>
              <a:ext cx="2265745" cy="3465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883772" y="799513"/>
              <a:ext cx="2242713" cy="1099015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848006" y="774809"/>
              <a:ext cx="2294852" cy="225850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848006" y="-446319"/>
              <a:ext cx="2294852" cy="225850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2848006" y="763748"/>
              <a:ext cx="2268820" cy="3490689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848006" y="-432089"/>
              <a:ext cx="2282206" cy="3465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61659" y="4340784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61659" y="3119656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761659" y="5561911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639546" y="5439799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639546" y="299754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081801" y="299754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081801" y="5439799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761659" y="1898528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639546" y="177641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081801" y="177641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883772" y="4427131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883772" y="3206003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883772" y="1984875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2883773" y="5648259"/>
              <a:ext cx="2242713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848006" y="3206003"/>
              <a:ext cx="2269561" cy="226956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848006" y="1984875"/>
              <a:ext cx="2269561" cy="226956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847139" y="4427131"/>
              <a:ext cx="2283477" cy="2288287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847139" y="5648259"/>
              <a:ext cx="2270428" cy="228535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2848006" y="1984875"/>
              <a:ext cx="2269561" cy="3490689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847139" y="3206003"/>
              <a:ext cx="2270428" cy="3491225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847139" y="4427131"/>
              <a:ext cx="2270428" cy="3502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847139" y="5648259"/>
              <a:ext cx="2270428" cy="3498524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639546" y="421867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081801" y="421867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135716" y="-457372"/>
            <a:ext cx="12173392" cy="179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Alternation-free Sequences of Paths in Planar Graphs</a:t>
            </a:r>
            <a:endParaRPr lang="en-IN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360000" y="6159600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0000" y="1342800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731391" y="3778212"/>
            <a:ext cx="1440000" cy="0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663302" y="3226441"/>
            <a:ext cx="2233795" cy="1134781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698652" y="3166358"/>
            <a:ext cx="150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 smtClean="0"/>
              <a:t>planarize</a:t>
            </a:r>
            <a:endParaRPr lang="en-IN" sz="2800" dirty="0"/>
          </a:p>
        </p:txBody>
      </p:sp>
      <p:sp>
        <p:nvSpPr>
          <p:cNvPr id="98" name="Rectangle 97"/>
          <p:cNvSpPr/>
          <p:nvPr/>
        </p:nvSpPr>
        <p:spPr>
          <a:xfrm>
            <a:off x="0" y="6175565"/>
            <a:ext cx="12173392" cy="184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0" name="Straight Connector 99"/>
          <p:cNvCxnSpPr>
            <a:stCxn id="112" idx="7"/>
            <a:endCxn id="146" idx="3"/>
          </p:cNvCxnSpPr>
          <p:nvPr/>
        </p:nvCxnSpPr>
        <p:spPr>
          <a:xfrm flipV="1">
            <a:off x="6858943" y="3219543"/>
            <a:ext cx="1084655" cy="1081596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46" idx="6"/>
            <a:endCxn id="116" idx="2"/>
          </p:cNvCxnSpPr>
          <p:nvPr/>
        </p:nvCxnSpPr>
        <p:spPr>
          <a:xfrm flipV="1">
            <a:off x="8066510" y="3166358"/>
            <a:ext cx="2284578" cy="2273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7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50483" y="-1633125"/>
            <a:ext cx="3944831" cy="10818775"/>
            <a:chOff x="6650483" y="-1633125"/>
            <a:chExt cx="3944831" cy="10818775"/>
          </a:xfrm>
        </p:grpSpPr>
        <p:cxnSp>
          <p:nvCxnSpPr>
            <p:cNvPr id="137" name="Straight Connector 136"/>
            <p:cNvCxnSpPr>
              <a:cxnSpLocks/>
            </p:cNvCxnSpPr>
            <p:nvPr/>
          </p:nvCxnSpPr>
          <p:spPr>
            <a:xfrm flipV="1">
              <a:off x="6858943" y="809035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cxnSpLocks/>
            </p:cNvCxnSpPr>
            <p:nvPr/>
          </p:nvCxnSpPr>
          <p:spPr>
            <a:xfrm flipV="1">
              <a:off x="6858943" y="3243156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cxnSpLocks/>
            </p:cNvCxnSpPr>
            <p:nvPr/>
          </p:nvCxnSpPr>
          <p:spPr>
            <a:xfrm flipV="1">
              <a:off x="6842078" y="-408453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cxnSpLocks/>
            </p:cNvCxnSpPr>
            <p:nvPr/>
          </p:nvCxnSpPr>
          <p:spPr>
            <a:xfrm flipV="1">
              <a:off x="6842078" y="-1633125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cxnSpLocks/>
            </p:cNvCxnSpPr>
            <p:nvPr/>
          </p:nvCxnSpPr>
          <p:spPr>
            <a:xfrm flipV="1">
              <a:off x="6839460" y="4463912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cxnSpLocks/>
            </p:cNvCxnSpPr>
            <p:nvPr/>
          </p:nvCxnSpPr>
          <p:spPr>
            <a:xfrm flipV="1">
              <a:off x="6858943" y="5694960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772595" y="4387486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772595" y="3166358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772595" y="5608613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650483" y="426537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6650483" y="548650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650483" y="304424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10351088" y="426537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0351088" y="304424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0351088" y="548650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6772595" y="1945230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650483" y="1823117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10351088" y="1823117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5" name="Straight Connector 124"/>
            <p:cNvCxnSpPr>
              <a:cxnSpLocks/>
              <a:stCxn id="113" idx="7"/>
              <a:endCxn id="120" idx="3"/>
            </p:cNvCxnSpPr>
            <p:nvPr/>
          </p:nvCxnSpPr>
          <p:spPr>
            <a:xfrm flipV="1">
              <a:off x="6858943" y="2031577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7922510" y="18784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9179287" y="186096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7922510" y="309663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9179287" y="3095976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7921753" y="431335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9178530" y="4304464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7913364" y="555722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9144974" y="553978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36541" y="-1633125"/>
            <a:ext cx="2686481" cy="10800000"/>
            <a:chOff x="2639546" y="-1653217"/>
            <a:chExt cx="2686481" cy="10800000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2848006" y="-1653217"/>
              <a:ext cx="2265745" cy="3465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883772" y="799513"/>
              <a:ext cx="2242713" cy="1099015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848006" y="774809"/>
              <a:ext cx="2294852" cy="225850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848006" y="-446319"/>
              <a:ext cx="2294852" cy="225850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2848006" y="763748"/>
              <a:ext cx="2268820" cy="3490689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848006" y="-432089"/>
              <a:ext cx="2282206" cy="3465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61659" y="4340784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61659" y="3119656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761659" y="5561911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639546" y="5439799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639546" y="299754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081801" y="299754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081801" y="5439799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761659" y="1898528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639546" y="177641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081801" y="177641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883772" y="4427131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883772" y="3206003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883772" y="1984875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2883773" y="5648259"/>
              <a:ext cx="2242713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848006" y="3206003"/>
              <a:ext cx="2269561" cy="226956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848006" y="1984875"/>
              <a:ext cx="2269561" cy="226956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847139" y="4427131"/>
              <a:ext cx="2283477" cy="2288287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847139" y="5648259"/>
              <a:ext cx="2270428" cy="228535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2848006" y="1984875"/>
              <a:ext cx="2269561" cy="3490689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847139" y="3206003"/>
              <a:ext cx="2270428" cy="3491225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847139" y="4427131"/>
              <a:ext cx="2270428" cy="3502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847139" y="5648259"/>
              <a:ext cx="2270428" cy="3498524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639546" y="421867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081801" y="421867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135716" y="-457372"/>
            <a:ext cx="12173392" cy="179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Alternation-free Sequences of Paths in Planar Graphs</a:t>
            </a:r>
            <a:endParaRPr lang="en-IN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360000" y="6159600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0000" y="1342800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731391" y="3778212"/>
            <a:ext cx="1440000" cy="0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653547" y="1996421"/>
            <a:ext cx="2269561" cy="2269562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698652" y="3166358"/>
            <a:ext cx="150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 smtClean="0"/>
              <a:t>planarize</a:t>
            </a:r>
            <a:endParaRPr lang="en-IN" sz="2800" dirty="0"/>
          </a:p>
        </p:txBody>
      </p:sp>
      <p:sp>
        <p:nvSpPr>
          <p:cNvPr id="98" name="Rectangle 97"/>
          <p:cNvSpPr/>
          <p:nvPr/>
        </p:nvSpPr>
        <p:spPr>
          <a:xfrm>
            <a:off x="0" y="6175565"/>
            <a:ext cx="12173392" cy="184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0" name="Straight Connector 99"/>
          <p:cNvCxnSpPr>
            <a:endCxn id="145" idx="3"/>
          </p:cNvCxnSpPr>
          <p:nvPr/>
        </p:nvCxnSpPr>
        <p:spPr>
          <a:xfrm flipV="1">
            <a:off x="6841851" y="1983879"/>
            <a:ext cx="2358524" cy="2317260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20" idx="2"/>
          </p:cNvCxnSpPr>
          <p:nvPr/>
        </p:nvCxnSpPr>
        <p:spPr>
          <a:xfrm>
            <a:off x="9323287" y="1938034"/>
            <a:ext cx="1027801" cy="7196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/>
          <p:nvPr/>
        </p:nvCxnSpPr>
        <p:spPr>
          <a:xfrm flipV="1">
            <a:off x="3187137" y="5668349"/>
            <a:ext cx="735572" cy="1150745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 flipV="1">
            <a:off x="6858943" y="5694960"/>
            <a:ext cx="3527911" cy="3490690"/>
          </a:xfrm>
          <a:prstGeom prst="line">
            <a:avLst/>
          </a:prstGeom>
          <a:ln w="381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9471757" y="5704117"/>
            <a:ext cx="912706" cy="887223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650483" y="-1633125"/>
            <a:ext cx="3944831" cy="9587727"/>
            <a:chOff x="6650483" y="-1633125"/>
            <a:chExt cx="3944831" cy="9587727"/>
          </a:xfrm>
        </p:grpSpPr>
        <p:cxnSp>
          <p:nvCxnSpPr>
            <p:cNvPr id="140" name="Straight Connector 139"/>
            <p:cNvCxnSpPr>
              <a:cxnSpLocks/>
            </p:cNvCxnSpPr>
            <p:nvPr/>
          </p:nvCxnSpPr>
          <p:spPr>
            <a:xfrm flipV="1">
              <a:off x="6842078" y="-1633125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cxnSpLocks/>
            </p:cNvCxnSpPr>
            <p:nvPr/>
          </p:nvCxnSpPr>
          <p:spPr>
            <a:xfrm flipV="1">
              <a:off x="6858943" y="809035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cxnSpLocks/>
            </p:cNvCxnSpPr>
            <p:nvPr/>
          </p:nvCxnSpPr>
          <p:spPr>
            <a:xfrm flipV="1">
              <a:off x="6858943" y="3243156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cxnSpLocks/>
            </p:cNvCxnSpPr>
            <p:nvPr/>
          </p:nvCxnSpPr>
          <p:spPr>
            <a:xfrm flipV="1">
              <a:off x="6842078" y="-408453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cxnSpLocks/>
            </p:cNvCxnSpPr>
            <p:nvPr/>
          </p:nvCxnSpPr>
          <p:spPr>
            <a:xfrm flipV="1">
              <a:off x="6839460" y="4463912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772595" y="4387486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772595" y="3166358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772595" y="5608613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650483" y="426537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6650483" y="548650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650483" y="304424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10351088" y="426537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0351088" y="304424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0351088" y="548650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6772595" y="1945230"/>
              <a:ext cx="3600000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650483" y="1823117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10351088" y="1823117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5" name="Straight Connector 124"/>
            <p:cNvCxnSpPr>
              <a:cxnSpLocks/>
              <a:stCxn id="113" idx="7"/>
              <a:endCxn id="120" idx="3"/>
            </p:cNvCxnSpPr>
            <p:nvPr/>
          </p:nvCxnSpPr>
          <p:spPr>
            <a:xfrm flipV="1">
              <a:off x="6858943" y="2031577"/>
              <a:ext cx="3527911" cy="349069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7922510" y="18784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9179287" y="186096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7922510" y="309663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9179287" y="3095976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7921753" y="431335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9178530" y="4304464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7913364" y="555722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9144974" y="553978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V="1">
            <a:off x="6841851" y="1108593"/>
            <a:ext cx="3242145" cy="3192546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645001" y="783840"/>
            <a:ext cx="2268820" cy="3490689"/>
          </a:xfrm>
          <a:prstGeom prst="line">
            <a:avLst/>
          </a:prstGeom>
          <a:ln w="381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653547" y="1108593"/>
            <a:ext cx="2046782" cy="3157390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1436541" y="-1633125"/>
            <a:ext cx="2686481" cy="10800000"/>
            <a:chOff x="2639546" y="-1653217"/>
            <a:chExt cx="2686481" cy="10800000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2848006" y="-1653217"/>
              <a:ext cx="2265745" cy="3465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883772" y="799513"/>
              <a:ext cx="2242713" cy="1099015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848006" y="774809"/>
              <a:ext cx="2294852" cy="225850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848006" y="-446319"/>
              <a:ext cx="2294852" cy="225850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848006" y="-432089"/>
              <a:ext cx="2282206" cy="3465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61659" y="4340784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61659" y="3119656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761659" y="5561911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639546" y="5439799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639546" y="299754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081801" y="2997543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081801" y="5439799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761659" y="1898528"/>
              <a:ext cx="2442255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639546" y="177641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081801" y="1776415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883772" y="4427131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883772" y="3206003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883772" y="1984875"/>
              <a:ext cx="2233795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2883773" y="5648259"/>
              <a:ext cx="2242713" cy="113478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848006" y="3206003"/>
              <a:ext cx="2269561" cy="226956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848006" y="1984875"/>
              <a:ext cx="2269561" cy="226956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847139" y="4427131"/>
              <a:ext cx="2283477" cy="2288287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847139" y="5648259"/>
              <a:ext cx="2270428" cy="2285351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2848006" y="1984875"/>
              <a:ext cx="2269561" cy="3490689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847139" y="3206003"/>
              <a:ext cx="2270428" cy="3491225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847139" y="4427131"/>
              <a:ext cx="2270428" cy="350239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847139" y="5648259"/>
              <a:ext cx="2270428" cy="3498524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639546" y="421867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081801" y="4218671"/>
              <a:ext cx="244226" cy="2442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135716" y="-457372"/>
            <a:ext cx="12173392" cy="1795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Alternation-free Sequences of Paths in Planar Graphs</a:t>
            </a:r>
            <a:endParaRPr lang="en-IN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360000" y="6159600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0000" y="1342800"/>
            <a:ext cx="11520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731391" y="3778212"/>
            <a:ext cx="1440000" cy="0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698652" y="3166358"/>
            <a:ext cx="150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 smtClean="0"/>
              <a:t>planarize</a:t>
            </a:r>
            <a:endParaRPr lang="en-IN" sz="2800" dirty="0"/>
          </a:p>
        </p:txBody>
      </p:sp>
      <p:sp>
        <p:nvSpPr>
          <p:cNvPr id="98" name="Rectangle 97"/>
          <p:cNvSpPr/>
          <p:nvPr/>
        </p:nvSpPr>
        <p:spPr>
          <a:xfrm>
            <a:off x="0" y="6175565"/>
            <a:ext cx="12173392" cy="184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7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72000"/>
            <a:ext cx="12173392" cy="6541706"/>
            <a:chOff x="0" y="1145825"/>
            <a:chExt cx="12173392" cy="6541706"/>
          </a:xfrm>
        </p:grpSpPr>
        <p:cxnSp>
          <p:nvCxnSpPr>
            <p:cNvPr id="117" name="Straight Connector 116"/>
            <p:cNvCxnSpPr>
              <a:stCxn id="116" idx="0"/>
              <a:endCxn id="95" idx="5"/>
            </p:cNvCxnSpPr>
            <p:nvPr/>
          </p:nvCxnSpPr>
          <p:spPr>
            <a:xfrm flipH="1" flipV="1">
              <a:off x="11282911" y="3362912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0" idx="7"/>
              <a:endCxn id="116" idx="4"/>
            </p:cNvCxnSpPr>
            <p:nvPr/>
          </p:nvCxnSpPr>
          <p:spPr>
            <a:xfrm flipV="1">
              <a:off x="11282911" y="4464000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6" idx="7"/>
              <a:endCxn id="116" idx="3"/>
            </p:cNvCxnSpPr>
            <p:nvPr/>
          </p:nvCxnSpPr>
          <p:spPr>
            <a:xfrm flipV="1">
              <a:off x="11282911" y="444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87" idx="5"/>
              <a:endCxn id="116" idx="1"/>
            </p:cNvCxnSpPr>
            <p:nvPr/>
          </p:nvCxnSpPr>
          <p:spPr>
            <a:xfrm>
              <a:off x="11282911" y="408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0" idx="4"/>
              <a:endCxn id="26" idx="1"/>
            </p:cNvCxnSpPr>
            <p:nvPr/>
          </p:nvCxnSpPr>
          <p:spPr>
            <a:xfrm>
              <a:off x="612000" y="4464000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0"/>
              <a:endCxn id="65" idx="3"/>
            </p:cNvCxnSpPr>
            <p:nvPr/>
          </p:nvCxnSpPr>
          <p:spPr>
            <a:xfrm flipV="1">
              <a:off x="612000" y="3362912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0" idx="7"/>
              <a:endCxn id="27" idx="3"/>
            </p:cNvCxnSpPr>
            <p:nvPr/>
          </p:nvCxnSpPr>
          <p:spPr>
            <a:xfrm flipV="1">
              <a:off x="662912" y="408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0" idx="5"/>
              <a:endCxn id="25" idx="1"/>
            </p:cNvCxnSpPr>
            <p:nvPr/>
          </p:nvCxnSpPr>
          <p:spPr>
            <a:xfrm>
              <a:off x="662912" y="444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08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08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8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2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6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6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2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2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96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9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9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9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3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27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7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83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3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7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52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6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9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83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7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971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115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115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971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71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115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971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115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4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170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Connector 132"/>
            <p:cNvCxnSpPr/>
            <p:nvPr/>
          </p:nvCxnSpPr>
          <p:spPr>
            <a:xfrm>
              <a:off x="360000" y="295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0000" y="583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0" y="1145825"/>
              <a:ext cx="12173392" cy="1795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0" y="5845807"/>
              <a:ext cx="12173392" cy="1841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6476400" y="655200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400" y="655200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03411 0.342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traight Connector 150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5514706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5530367" y="6249087"/>
            <a:ext cx="1330720" cy="134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872000"/>
            <a:ext cx="12173392" cy="6541706"/>
            <a:chOff x="0" y="1145825"/>
            <a:chExt cx="12173392" cy="6541706"/>
          </a:xfrm>
        </p:grpSpPr>
        <p:cxnSp>
          <p:nvCxnSpPr>
            <p:cNvPr id="117" name="Straight Connector 116"/>
            <p:cNvCxnSpPr>
              <a:stCxn id="116" idx="0"/>
              <a:endCxn id="95" idx="5"/>
            </p:cNvCxnSpPr>
            <p:nvPr/>
          </p:nvCxnSpPr>
          <p:spPr>
            <a:xfrm flipH="1" flipV="1">
              <a:off x="11282911" y="3362912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0" idx="7"/>
              <a:endCxn id="116" idx="4"/>
            </p:cNvCxnSpPr>
            <p:nvPr/>
          </p:nvCxnSpPr>
          <p:spPr>
            <a:xfrm flipV="1">
              <a:off x="11282911" y="4464000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6" idx="7"/>
              <a:endCxn id="116" idx="3"/>
            </p:cNvCxnSpPr>
            <p:nvPr/>
          </p:nvCxnSpPr>
          <p:spPr>
            <a:xfrm flipV="1">
              <a:off x="11282911" y="444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87" idx="5"/>
              <a:endCxn id="116" idx="1"/>
            </p:cNvCxnSpPr>
            <p:nvPr/>
          </p:nvCxnSpPr>
          <p:spPr>
            <a:xfrm>
              <a:off x="11282911" y="408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0" idx="4"/>
              <a:endCxn id="26" idx="1"/>
            </p:cNvCxnSpPr>
            <p:nvPr/>
          </p:nvCxnSpPr>
          <p:spPr>
            <a:xfrm>
              <a:off x="612000" y="4464000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0"/>
              <a:endCxn id="65" idx="3"/>
            </p:cNvCxnSpPr>
            <p:nvPr/>
          </p:nvCxnSpPr>
          <p:spPr>
            <a:xfrm flipV="1">
              <a:off x="612000" y="3362912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0" idx="7"/>
              <a:endCxn id="27" idx="3"/>
            </p:cNvCxnSpPr>
            <p:nvPr/>
          </p:nvCxnSpPr>
          <p:spPr>
            <a:xfrm flipV="1">
              <a:off x="662912" y="408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0" idx="5"/>
              <a:endCxn id="25" idx="1"/>
            </p:cNvCxnSpPr>
            <p:nvPr/>
          </p:nvCxnSpPr>
          <p:spPr>
            <a:xfrm>
              <a:off x="662912" y="444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08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08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8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2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6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6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2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2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96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9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9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9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3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27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7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83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3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7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52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6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9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83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7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971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115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115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971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71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115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971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115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4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170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Connector 132"/>
            <p:cNvCxnSpPr/>
            <p:nvPr/>
          </p:nvCxnSpPr>
          <p:spPr>
            <a:xfrm>
              <a:off x="360000" y="295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0000" y="583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0" y="1145825"/>
              <a:ext cx="12173392" cy="1795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0" y="5845807"/>
              <a:ext cx="12173392" cy="1841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Connector 154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051600" y="655200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600" y="655200"/>
                <a:ext cx="3653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traight Connector 150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5514706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5530367" y="6249087"/>
            <a:ext cx="1330720" cy="134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872000"/>
            <a:ext cx="12173392" cy="6541706"/>
            <a:chOff x="0" y="1145825"/>
            <a:chExt cx="12173392" cy="6541706"/>
          </a:xfrm>
        </p:grpSpPr>
        <p:cxnSp>
          <p:nvCxnSpPr>
            <p:cNvPr id="117" name="Straight Connector 116"/>
            <p:cNvCxnSpPr>
              <a:stCxn id="116" idx="0"/>
              <a:endCxn id="95" idx="5"/>
            </p:cNvCxnSpPr>
            <p:nvPr/>
          </p:nvCxnSpPr>
          <p:spPr>
            <a:xfrm flipH="1" flipV="1">
              <a:off x="11282911" y="3362912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0" idx="7"/>
              <a:endCxn id="116" idx="4"/>
            </p:cNvCxnSpPr>
            <p:nvPr/>
          </p:nvCxnSpPr>
          <p:spPr>
            <a:xfrm flipV="1">
              <a:off x="11282911" y="4464000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6" idx="7"/>
              <a:endCxn id="116" idx="3"/>
            </p:cNvCxnSpPr>
            <p:nvPr/>
          </p:nvCxnSpPr>
          <p:spPr>
            <a:xfrm flipV="1">
              <a:off x="11282911" y="444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87" idx="5"/>
              <a:endCxn id="116" idx="1"/>
            </p:cNvCxnSpPr>
            <p:nvPr/>
          </p:nvCxnSpPr>
          <p:spPr>
            <a:xfrm>
              <a:off x="11282911" y="408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0" idx="4"/>
              <a:endCxn id="26" idx="1"/>
            </p:cNvCxnSpPr>
            <p:nvPr/>
          </p:nvCxnSpPr>
          <p:spPr>
            <a:xfrm>
              <a:off x="612000" y="4464000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0"/>
              <a:endCxn id="65" idx="3"/>
            </p:cNvCxnSpPr>
            <p:nvPr/>
          </p:nvCxnSpPr>
          <p:spPr>
            <a:xfrm flipV="1">
              <a:off x="612000" y="3362912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0" idx="7"/>
              <a:endCxn id="27" idx="3"/>
            </p:cNvCxnSpPr>
            <p:nvPr/>
          </p:nvCxnSpPr>
          <p:spPr>
            <a:xfrm flipV="1">
              <a:off x="662912" y="408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0" idx="5"/>
              <a:endCxn id="25" idx="1"/>
            </p:cNvCxnSpPr>
            <p:nvPr/>
          </p:nvCxnSpPr>
          <p:spPr>
            <a:xfrm>
              <a:off x="662912" y="444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08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08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8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2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6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6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2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2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96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9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9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9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3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27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7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83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3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7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52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6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9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83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7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971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115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115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971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71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115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971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115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4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170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Connector 132"/>
            <p:cNvCxnSpPr/>
            <p:nvPr/>
          </p:nvCxnSpPr>
          <p:spPr>
            <a:xfrm>
              <a:off x="360000" y="295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0000" y="583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0" y="1145825"/>
              <a:ext cx="12173392" cy="1795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0" y="5845807"/>
              <a:ext cx="12173392" cy="1841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Connector 154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051600" y="655200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600" y="655200"/>
                <a:ext cx="3653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8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3307 0.343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traight Connector 150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5514706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5530367" y="6249087"/>
            <a:ext cx="1330720" cy="134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872000"/>
            <a:ext cx="12173392" cy="6541706"/>
            <a:chOff x="0" y="1145825"/>
            <a:chExt cx="12173392" cy="6541706"/>
          </a:xfrm>
        </p:grpSpPr>
        <p:cxnSp>
          <p:nvCxnSpPr>
            <p:cNvPr id="117" name="Straight Connector 116"/>
            <p:cNvCxnSpPr>
              <a:stCxn id="116" idx="0"/>
              <a:endCxn id="95" idx="5"/>
            </p:cNvCxnSpPr>
            <p:nvPr/>
          </p:nvCxnSpPr>
          <p:spPr>
            <a:xfrm flipH="1" flipV="1">
              <a:off x="11282911" y="3362912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0" idx="7"/>
              <a:endCxn id="116" idx="4"/>
            </p:cNvCxnSpPr>
            <p:nvPr/>
          </p:nvCxnSpPr>
          <p:spPr>
            <a:xfrm flipV="1">
              <a:off x="11282911" y="4464000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6" idx="7"/>
              <a:endCxn id="116" idx="3"/>
            </p:cNvCxnSpPr>
            <p:nvPr/>
          </p:nvCxnSpPr>
          <p:spPr>
            <a:xfrm flipV="1">
              <a:off x="11282911" y="444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87" idx="5"/>
              <a:endCxn id="116" idx="1"/>
            </p:cNvCxnSpPr>
            <p:nvPr/>
          </p:nvCxnSpPr>
          <p:spPr>
            <a:xfrm>
              <a:off x="11282911" y="408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0" idx="4"/>
              <a:endCxn id="26" idx="1"/>
            </p:cNvCxnSpPr>
            <p:nvPr/>
          </p:nvCxnSpPr>
          <p:spPr>
            <a:xfrm>
              <a:off x="612000" y="4464000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0"/>
              <a:endCxn id="65" idx="3"/>
            </p:cNvCxnSpPr>
            <p:nvPr/>
          </p:nvCxnSpPr>
          <p:spPr>
            <a:xfrm flipV="1">
              <a:off x="612000" y="3362912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0" idx="7"/>
              <a:endCxn id="27" idx="3"/>
            </p:cNvCxnSpPr>
            <p:nvPr/>
          </p:nvCxnSpPr>
          <p:spPr>
            <a:xfrm flipV="1">
              <a:off x="662912" y="408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0" idx="5"/>
              <a:endCxn id="25" idx="1"/>
            </p:cNvCxnSpPr>
            <p:nvPr/>
          </p:nvCxnSpPr>
          <p:spPr>
            <a:xfrm>
              <a:off x="662912" y="444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08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08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8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2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6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6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2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2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96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9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9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9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3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27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7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83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3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7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52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6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9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83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7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971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115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115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971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71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115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971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115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4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170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Connector 132"/>
            <p:cNvCxnSpPr/>
            <p:nvPr/>
          </p:nvCxnSpPr>
          <p:spPr>
            <a:xfrm>
              <a:off x="360000" y="295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0000" y="583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0" y="1145825"/>
              <a:ext cx="12173392" cy="1795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0" y="5845807"/>
              <a:ext cx="12173392" cy="1841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Connector 154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051600" y="655200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600" y="655200"/>
                <a:ext cx="3653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190760" y="300778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60" y="3007785"/>
                <a:ext cx="3653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3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2319 0.343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514706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30367" y="6249087"/>
            <a:ext cx="1330720" cy="134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872000"/>
            <a:ext cx="12173392" cy="6541706"/>
            <a:chOff x="0" y="1145825"/>
            <a:chExt cx="12173392" cy="6541706"/>
          </a:xfrm>
        </p:grpSpPr>
        <p:cxnSp>
          <p:nvCxnSpPr>
            <p:cNvPr id="117" name="Straight Connector 116"/>
            <p:cNvCxnSpPr>
              <a:stCxn id="116" idx="0"/>
              <a:endCxn id="95" idx="5"/>
            </p:cNvCxnSpPr>
            <p:nvPr/>
          </p:nvCxnSpPr>
          <p:spPr>
            <a:xfrm flipH="1" flipV="1">
              <a:off x="11282911" y="3362912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0" idx="7"/>
              <a:endCxn id="116" idx="4"/>
            </p:cNvCxnSpPr>
            <p:nvPr/>
          </p:nvCxnSpPr>
          <p:spPr>
            <a:xfrm flipV="1">
              <a:off x="11282911" y="4464000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6" idx="7"/>
              <a:endCxn id="116" idx="3"/>
            </p:cNvCxnSpPr>
            <p:nvPr/>
          </p:nvCxnSpPr>
          <p:spPr>
            <a:xfrm flipV="1">
              <a:off x="11282911" y="444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87" idx="5"/>
              <a:endCxn id="116" idx="1"/>
            </p:cNvCxnSpPr>
            <p:nvPr/>
          </p:nvCxnSpPr>
          <p:spPr>
            <a:xfrm>
              <a:off x="11282911" y="408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0" idx="4"/>
              <a:endCxn id="26" idx="1"/>
            </p:cNvCxnSpPr>
            <p:nvPr/>
          </p:nvCxnSpPr>
          <p:spPr>
            <a:xfrm>
              <a:off x="612000" y="4464000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0"/>
              <a:endCxn id="65" idx="3"/>
            </p:cNvCxnSpPr>
            <p:nvPr/>
          </p:nvCxnSpPr>
          <p:spPr>
            <a:xfrm flipV="1">
              <a:off x="612000" y="3362912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0" idx="7"/>
              <a:endCxn id="27" idx="3"/>
            </p:cNvCxnSpPr>
            <p:nvPr/>
          </p:nvCxnSpPr>
          <p:spPr>
            <a:xfrm flipV="1">
              <a:off x="662912" y="408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0" idx="5"/>
              <a:endCxn id="25" idx="1"/>
            </p:cNvCxnSpPr>
            <p:nvPr/>
          </p:nvCxnSpPr>
          <p:spPr>
            <a:xfrm>
              <a:off x="662912" y="444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351999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351999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351999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351999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2000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92000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92000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08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08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8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2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6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6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2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2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96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9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9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9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3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27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7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83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3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7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592000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52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6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9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83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7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971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115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115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971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71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115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971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115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4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170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Connector 132"/>
            <p:cNvCxnSpPr/>
            <p:nvPr/>
          </p:nvCxnSpPr>
          <p:spPr>
            <a:xfrm>
              <a:off x="360000" y="295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0000" y="583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0" y="1145825"/>
              <a:ext cx="12173392" cy="1795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0" y="5845807"/>
              <a:ext cx="12173392" cy="1841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190760" y="300778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60" y="3007785"/>
                <a:ext cx="3653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3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21948" y="222266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48" y="2222668"/>
                <a:ext cx="49404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3064976" y="2217329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58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976" y="2217329"/>
                <a:ext cx="49404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 rot="16200000">
                <a:off x="720310" y="312555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N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0310" y="3125558"/>
                <a:ext cx="49404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 rot="16200000">
                <a:off x="720311" y="4565558"/>
                <a:ext cx="49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0311" y="4565558"/>
                <a:ext cx="49404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80000" y="2520000"/>
            <a:ext cx="3024000" cy="3317783"/>
            <a:chOff x="1557332" y="2531122"/>
            <a:chExt cx="3024000" cy="3317783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629332" y="2603122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629332" y="2603122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069332" y="2603122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629332" y="4043122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069332" y="4043122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629332" y="5483122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069332" y="5483122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069332" y="2603122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4509332" y="4043122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4509332" y="2603122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069332" y="4043122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1629332" y="4043122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557332" y="2531122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557332" y="5411122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1557332" y="3971122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2997332" y="2531122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4437332" y="2531122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4437332" y="3971122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2997332" y="3971122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2997332" y="5411122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4437332" y="5411122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 rot="16200000">
                  <a:off x="2637642" y="3073776"/>
                  <a:ext cx="494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637642" y="3073776"/>
                  <a:ext cx="4940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 rot="16200000">
                  <a:off x="2701762" y="4582429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701762" y="4582429"/>
                  <a:ext cx="36580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 rot="16200000">
                  <a:off x="4077640" y="3070429"/>
                  <a:ext cx="494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77640" y="3070429"/>
                  <a:ext cx="49404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rot="16200000">
                  <a:off x="4077643" y="4582429"/>
                  <a:ext cx="4940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77643" y="4582429"/>
                  <a:ext cx="49404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3542308" y="5479573"/>
                  <a:ext cx="494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73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308" y="5479573"/>
                  <a:ext cx="49404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2099280" y="5479573"/>
                  <a:ext cx="494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9280" y="5479573"/>
                  <a:ext cx="494046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3543246" y="3668450"/>
                  <a:ext cx="494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3246" y="3668450"/>
                  <a:ext cx="494046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2103247" y="3668450"/>
                  <a:ext cx="494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3247" y="3668450"/>
                  <a:ext cx="494046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726972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Shortest Paths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8" y="1725617"/>
            <a:ext cx="457143" cy="8558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6" y="5471999"/>
            <a:ext cx="481330" cy="596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=263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181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150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162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159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1" name="Group 210"/>
          <p:cNvGrpSpPr/>
          <p:nvPr/>
        </p:nvGrpSpPr>
        <p:grpSpPr>
          <a:xfrm>
            <a:off x="5400000" y="3240000"/>
            <a:ext cx="1008000" cy="1008000"/>
            <a:chOff x="5888400" y="3902069"/>
            <a:chExt cx="1008000" cy="1008000"/>
          </a:xfrm>
        </p:grpSpPr>
        <p:cxnSp>
          <p:nvCxnSpPr>
            <p:cNvPr id="212" name="Straight Connector 211"/>
            <p:cNvCxnSpPr/>
            <p:nvPr/>
          </p:nvCxnSpPr>
          <p:spPr>
            <a:xfrm>
              <a:off x="591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H="1">
              <a:off x="591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39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5912400" y="440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6392400" y="4406069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5912400" y="4886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6392400" y="488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639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>
              <a:off x="687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872400" y="3926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6392400" y="4406069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591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588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>
              <a:off x="588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>
            <a:xfrm>
              <a:off x="588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7" name="Oval 226"/>
            <p:cNvSpPr>
              <a:spLocks noChangeAspect="1"/>
            </p:cNvSpPr>
            <p:nvPr/>
          </p:nvSpPr>
          <p:spPr>
            <a:xfrm>
              <a:off x="636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>
              <a:off x="684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" name="Oval 228"/>
            <p:cNvSpPr>
              <a:spLocks noChangeAspect="1"/>
            </p:cNvSpPr>
            <p:nvPr/>
          </p:nvSpPr>
          <p:spPr>
            <a:xfrm>
              <a:off x="684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0" name="Oval 229"/>
            <p:cNvSpPr>
              <a:spLocks noChangeAspect="1"/>
            </p:cNvSpPr>
            <p:nvPr/>
          </p:nvSpPr>
          <p:spPr>
            <a:xfrm>
              <a:off x="636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636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>
            <a:xfrm>
              <a:off x="684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400000" y="1440000"/>
            <a:ext cx="1008000" cy="1008000"/>
            <a:chOff x="5912400" y="1952400"/>
            <a:chExt cx="1008000" cy="1008000"/>
          </a:xfrm>
        </p:grpSpPr>
        <p:cxnSp>
          <p:nvCxnSpPr>
            <p:cNvPr id="234" name="Straight Connector 233"/>
            <p:cNvCxnSpPr/>
            <p:nvPr/>
          </p:nvCxnSpPr>
          <p:spPr>
            <a:xfrm>
              <a:off x="593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593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641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593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641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593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641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41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6896400" y="245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6896400" y="197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H="1">
              <a:off x="641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593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591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591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591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639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687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687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639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639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687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5400000" y="5040000"/>
            <a:ext cx="1008000" cy="1008000"/>
            <a:chOff x="6176400" y="5525917"/>
            <a:chExt cx="1008000" cy="1008000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620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620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68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6200400" y="6029917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6680400" y="6029917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620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668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>
              <a:off x="668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716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7160400" y="554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>
              <a:off x="668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6200400" y="602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617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>
              <a:off x="617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617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1" name="Oval 270"/>
            <p:cNvSpPr>
              <a:spLocks noChangeAspect="1"/>
            </p:cNvSpPr>
            <p:nvPr/>
          </p:nvSpPr>
          <p:spPr>
            <a:xfrm>
              <a:off x="665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713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713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665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5" name="Oval 274"/>
            <p:cNvSpPr>
              <a:spLocks noChangeAspect="1"/>
            </p:cNvSpPr>
            <p:nvPr/>
          </p:nvSpPr>
          <p:spPr>
            <a:xfrm>
              <a:off x="665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6" name="Oval 275"/>
            <p:cNvSpPr>
              <a:spLocks noChangeAspect="1"/>
            </p:cNvSpPr>
            <p:nvPr/>
          </p:nvSpPr>
          <p:spPr>
            <a:xfrm>
              <a:off x="713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7560000" y="1440000"/>
            <a:ext cx="1008000" cy="1008000"/>
            <a:chOff x="8279504" y="1918045"/>
            <a:chExt cx="1008000" cy="1008000"/>
          </a:xfrm>
        </p:grpSpPr>
        <p:cxnSp>
          <p:nvCxnSpPr>
            <p:cNvPr id="278" name="Straight Connector 277"/>
            <p:cNvCxnSpPr/>
            <p:nvPr/>
          </p:nvCxnSpPr>
          <p:spPr>
            <a:xfrm>
              <a:off x="8303504" y="194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H="1">
              <a:off x="830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8783504" y="194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830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878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8303504" y="290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8783504" y="290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>
              <a:off x="8783504" y="1942045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H="1">
              <a:off x="926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H="1">
              <a:off x="926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H="1">
              <a:off x="8783504" y="2422045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>
              <a:off x="830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89"/>
            <p:cNvSpPr>
              <a:spLocks noChangeAspect="1"/>
            </p:cNvSpPr>
            <p:nvPr/>
          </p:nvSpPr>
          <p:spPr>
            <a:xfrm>
              <a:off x="827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827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>
              <a:off x="827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>
              <a:off x="875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>
              <a:off x="923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923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875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875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>
              <a:off x="923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7560000" y="3240000"/>
            <a:ext cx="1008000" cy="1008000"/>
            <a:chOff x="8063504" y="3926069"/>
            <a:chExt cx="1008000" cy="1008000"/>
          </a:xfrm>
        </p:grpSpPr>
        <p:cxnSp>
          <p:nvCxnSpPr>
            <p:cNvPr id="300" name="Straight Connector 299"/>
            <p:cNvCxnSpPr/>
            <p:nvPr/>
          </p:nvCxnSpPr>
          <p:spPr>
            <a:xfrm>
              <a:off x="8087504" y="395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>
              <a:off x="808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8567504" y="395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8087504" y="443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8567504" y="443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808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856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>
              <a:off x="8567504" y="395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904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904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>
              <a:off x="856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H="1">
              <a:off x="8087504" y="443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/>
            <p:cNvSpPr>
              <a:spLocks noChangeAspect="1"/>
            </p:cNvSpPr>
            <p:nvPr/>
          </p:nvSpPr>
          <p:spPr>
            <a:xfrm>
              <a:off x="806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3" name="Oval 312"/>
            <p:cNvSpPr>
              <a:spLocks noChangeAspect="1"/>
            </p:cNvSpPr>
            <p:nvPr/>
          </p:nvSpPr>
          <p:spPr>
            <a:xfrm>
              <a:off x="806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4" name="Oval 313"/>
            <p:cNvSpPr>
              <a:spLocks noChangeAspect="1"/>
            </p:cNvSpPr>
            <p:nvPr/>
          </p:nvSpPr>
          <p:spPr>
            <a:xfrm>
              <a:off x="806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5" name="Oval 314"/>
            <p:cNvSpPr>
              <a:spLocks noChangeAspect="1"/>
            </p:cNvSpPr>
            <p:nvPr/>
          </p:nvSpPr>
          <p:spPr>
            <a:xfrm>
              <a:off x="854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6" name="Oval 315"/>
            <p:cNvSpPr>
              <a:spLocks noChangeAspect="1"/>
            </p:cNvSpPr>
            <p:nvPr/>
          </p:nvSpPr>
          <p:spPr>
            <a:xfrm>
              <a:off x="902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7" name="Oval 316"/>
            <p:cNvSpPr>
              <a:spLocks noChangeAspect="1"/>
            </p:cNvSpPr>
            <p:nvPr/>
          </p:nvSpPr>
          <p:spPr>
            <a:xfrm>
              <a:off x="902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8" name="Oval 317"/>
            <p:cNvSpPr>
              <a:spLocks noChangeAspect="1"/>
            </p:cNvSpPr>
            <p:nvPr/>
          </p:nvSpPr>
          <p:spPr>
            <a:xfrm>
              <a:off x="854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9" name="Oval 318"/>
            <p:cNvSpPr>
              <a:spLocks noChangeAspect="1"/>
            </p:cNvSpPr>
            <p:nvPr/>
          </p:nvSpPr>
          <p:spPr>
            <a:xfrm>
              <a:off x="854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0" name="Oval 319"/>
            <p:cNvSpPr>
              <a:spLocks noChangeAspect="1"/>
            </p:cNvSpPr>
            <p:nvPr/>
          </p:nvSpPr>
          <p:spPr>
            <a:xfrm>
              <a:off x="902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7560000" y="5040000"/>
            <a:ext cx="1008000" cy="1008000"/>
            <a:chOff x="8495504" y="5517641"/>
            <a:chExt cx="1008000" cy="1008000"/>
          </a:xfrm>
        </p:grpSpPr>
        <p:cxnSp>
          <p:nvCxnSpPr>
            <p:cNvPr id="322" name="Straight Connector 321"/>
            <p:cNvCxnSpPr/>
            <p:nvPr/>
          </p:nvCxnSpPr>
          <p:spPr>
            <a:xfrm>
              <a:off x="851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H="1">
              <a:off x="8519504" y="554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899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851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899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851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899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H="1">
              <a:off x="899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>
              <a:off x="947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>
              <a:off x="947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>
              <a:off x="899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8519504" y="602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Oval 333"/>
            <p:cNvSpPr>
              <a:spLocks noChangeAspect="1"/>
            </p:cNvSpPr>
            <p:nvPr/>
          </p:nvSpPr>
          <p:spPr>
            <a:xfrm>
              <a:off x="849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5" name="Oval 334"/>
            <p:cNvSpPr>
              <a:spLocks noChangeAspect="1"/>
            </p:cNvSpPr>
            <p:nvPr/>
          </p:nvSpPr>
          <p:spPr>
            <a:xfrm>
              <a:off x="849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6" name="Oval 335"/>
            <p:cNvSpPr>
              <a:spLocks noChangeAspect="1"/>
            </p:cNvSpPr>
            <p:nvPr/>
          </p:nvSpPr>
          <p:spPr>
            <a:xfrm>
              <a:off x="849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7" name="Oval 336"/>
            <p:cNvSpPr>
              <a:spLocks noChangeAspect="1"/>
            </p:cNvSpPr>
            <p:nvPr/>
          </p:nvSpPr>
          <p:spPr>
            <a:xfrm>
              <a:off x="897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8" name="Oval 337"/>
            <p:cNvSpPr>
              <a:spLocks noChangeAspect="1"/>
            </p:cNvSpPr>
            <p:nvPr/>
          </p:nvSpPr>
          <p:spPr>
            <a:xfrm>
              <a:off x="945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9" name="Oval 338"/>
            <p:cNvSpPr>
              <a:spLocks noChangeAspect="1"/>
            </p:cNvSpPr>
            <p:nvPr/>
          </p:nvSpPr>
          <p:spPr>
            <a:xfrm>
              <a:off x="945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0" name="Oval 339"/>
            <p:cNvSpPr>
              <a:spLocks noChangeAspect="1"/>
            </p:cNvSpPr>
            <p:nvPr/>
          </p:nvSpPr>
          <p:spPr>
            <a:xfrm>
              <a:off x="897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1" name="Oval 340"/>
            <p:cNvSpPr>
              <a:spLocks noChangeAspect="1"/>
            </p:cNvSpPr>
            <p:nvPr/>
          </p:nvSpPr>
          <p:spPr>
            <a:xfrm>
              <a:off x="897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2" name="Oval 341"/>
            <p:cNvSpPr>
              <a:spLocks noChangeAspect="1"/>
            </p:cNvSpPr>
            <p:nvPr/>
          </p:nvSpPr>
          <p:spPr>
            <a:xfrm>
              <a:off x="945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344"/>
              <p:cNvSpPr txBox="1"/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5" name="TextBox 3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9565" r="-86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TextBox 345"/>
              <p:cNvSpPr txBox="1"/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6" name="TextBox 3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/>
              <p:cNvSpPr txBox="1"/>
              <p:nvPr/>
            </p:nvSpPr>
            <p:spPr>
              <a:xfrm>
                <a:off x="9469821" y="1320996"/>
                <a:ext cx="2708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𝑆𝑃</m:t>
                      </m:r>
                      <m:d>
                        <m:d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1" name="TextBox 3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821" y="1320996"/>
                <a:ext cx="2708180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6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514706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30367" y="6249087"/>
            <a:ext cx="1330720" cy="134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872000"/>
            <a:ext cx="12173392" cy="6541706"/>
            <a:chOff x="0" y="1145825"/>
            <a:chExt cx="12173392" cy="6541706"/>
          </a:xfrm>
        </p:grpSpPr>
        <p:cxnSp>
          <p:nvCxnSpPr>
            <p:cNvPr id="117" name="Straight Connector 116"/>
            <p:cNvCxnSpPr>
              <a:stCxn id="116" idx="0"/>
              <a:endCxn id="95" idx="5"/>
            </p:cNvCxnSpPr>
            <p:nvPr/>
          </p:nvCxnSpPr>
          <p:spPr>
            <a:xfrm flipH="1" flipV="1">
              <a:off x="11282911" y="3362912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0" idx="7"/>
              <a:endCxn id="116" idx="4"/>
            </p:cNvCxnSpPr>
            <p:nvPr/>
          </p:nvCxnSpPr>
          <p:spPr>
            <a:xfrm flipV="1">
              <a:off x="11282911" y="4464000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6" idx="7"/>
              <a:endCxn id="116" idx="3"/>
            </p:cNvCxnSpPr>
            <p:nvPr/>
          </p:nvCxnSpPr>
          <p:spPr>
            <a:xfrm flipV="1">
              <a:off x="11282911" y="444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87" idx="5"/>
              <a:endCxn id="116" idx="1"/>
            </p:cNvCxnSpPr>
            <p:nvPr/>
          </p:nvCxnSpPr>
          <p:spPr>
            <a:xfrm>
              <a:off x="11282911" y="408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0" idx="4"/>
              <a:endCxn id="26" idx="1"/>
            </p:cNvCxnSpPr>
            <p:nvPr/>
          </p:nvCxnSpPr>
          <p:spPr>
            <a:xfrm>
              <a:off x="612000" y="4464000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0"/>
              <a:endCxn id="65" idx="3"/>
            </p:cNvCxnSpPr>
            <p:nvPr/>
          </p:nvCxnSpPr>
          <p:spPr>
            <a:xfrm flipV="1">
              <a:off x="612000" y="3362912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0" idx="7"/>
              <a:endCxn id="27" idx="3"/>
            </p:cNvCxnSpPr>
            <p:nvPr/>
          </p:nvCxnSpPr>
          <p:spPr>
            <a:xfrm flipV="1">
              <a:off x="662912" y="408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0" idx="5"/>
              <a:endCxn id="25" idx="1"/>
            </p:cNvCxnSpPr>
            <p:nvPr/>
          </p:nvCxnSpPr>
          <p:spPr>
            <a:xfrm>
              <a:off x="662912" y="444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351999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351999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351999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351999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2000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92000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92000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08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08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8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2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6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6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2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2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96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9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9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9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3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27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7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83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3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7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592000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52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6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9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83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7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971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115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115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971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71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115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971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115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4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170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Connector 132"/>
            <p:cNvCxnSpPr/>
            <p:nvPr/>
          </p:nvCxnSpPr>
          <p:spPr>
            <a:xfrm>
              <a:off x="360000" y="295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0000" y="583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0" y="1145825"/>
              <a:ext cx="12173392" cy="1795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0" y="5845807"/>
              <a:ext cx="12173392" cy="1841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190760" y="30268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60" y="3026835"/>
                <a:ext cx="3653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26800" y="655200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800" y="655200"/>
                <a:ext cx="36539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6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31927 0.34815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514706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30367" y="6249087"/>
            <a:ext cx="1330720" cy="134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872000"/>
            <a:ext cx="12173392" cy="6541706"/>
            <a:chOff x="0" y="1145825"/>
            <a:chExt cx="12173392" cy="6541706"/>
          </a:xfrm>
        </p:grpSpPr>
        <p:cxnSp>
          <p:nvCxnSpPr>
            <p:cNvPr id="117" name="Straight Connector 116"/>
            <p:cNvCxnSpPr>
              <a:stCxn id="116" idx="0"/>
              <a:endCxn id="95" idx="5"/>
            </p:cNvCxnSpPr>
            <p:nvPr/>
          </p:nvCxnSpPr>
          <p:spPr>
            <a:xfrm flipH="1" flipV="1">
              <a:off x="11282911" y="3362912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0" idx="7"/>
              <a:endCxn id="116" idx="4"/>
            </p:cNvCxnSpPr>
            <p:nvPr/>
          </p:nvCxnSpPr>
          <p:spPr>
            <a:xfrm flipV="1">
              <a:off x="11282911" y="4464000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6" idx="7"/>
              <a:endCxn id="116" idx="3"/>
            </p:cNvCxnSpPr>
            <p:nvPr/>
          </p:nvCxnSpPr>
          <p:spPr>
            <a:xfrm flipV="1">
              <a:off x="11282911" y="444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87" idx="5"/>
              <a:endCxn id="116" idx="1"/>
            </p:cNvCxnSpPr>
            <p:nvPr/>
          </p:nvCxnSpPr>
          <p:spPr>
            <a:xfrm>
              <a:off x="11282911" y="408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0" idx="4"/>
              <a:endCxn id="26" idx="1"/>
            </p:cNvCxnSpPr>
            <p:nvPr/>
          </p:nvCxnSpPr>
          <p:spPr>
            <a:xfrm>
              <a:off x="612000" y="4464000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0"/>
              <a:endCxn id="65" idx="3"/>
            </p:cNvCxnSpPr>
            <p:nvPr/>
          </p:nvCxnSpPr>
          <p:spPr>
            <a:xfrm flipV="1">
              <a:off x="612000" y="3362912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0" idx="7"/>
              <a:endCxn id="27" idx="3"/>
            </p:cNvCxnSpPr>
            <p:nvPr/>
          </p:nvCxnSpPr>
          <p:spPr>
            <a:xfrm flipV="1">
              <a:off x="662912" y="408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0" idx="5"/>
              <a:endCxn id="25" idx="1"/>
            </p:cNvCxnSpPr>
            <p:nvPr/>
          </p:nvCxnSpPr>
          <p:spPr>
            <a:xfrm>
              <a:off x="662912" y="444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351999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351999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351999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351999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2000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92000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92000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08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08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8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2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6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6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2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2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96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9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9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9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3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27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7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83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3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7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592000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52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6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9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83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7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971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115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115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971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71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115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971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115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4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170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Connector 132"/>
            <p:cNvCxnSpPr/>
            <p:nvPr/>
          </p:nvCxnSpPr>
          <p:spPr>
            <a:xfrm>
              <a:off x="360000" y="295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0000" y="583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0" y="1145825"/>
              <a:ext cx="12173392" cy="1795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0" y="5845807"/>
              <a:ext cx="12173392" cy="1841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190760" y="30268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60" y="3026835"/>
                <a:ext cx="3653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26800" y="655200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800" y="655200"/>
                <a:ext cx="36539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749144" y="3018204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44" y="3018204"/>
                <a:ext cx="36539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86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8476 0.34005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514706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30367" y="6249087"/>
            <a:ext cx="1330720" cy="134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872000"/>
            <a:ext cx="12173392" cy="6541706"/>
            <a:chOff x="0" y="1145825"/>
            <a:chExt cx="12173392" cy="6541706"/>
          </a:xfrm>
        </p:grpSpPr>
        <p:cxnSp>
          <p:nvCxnSpPr>
            <p:cNvPr id="117" name="Straight Connector 116"/>
            <p:cNvCxnSpPr>
              <a:stCxn id="116" idx="0"/>
              <a:endCxn id="95" idx="5"/>
            </p:cNvCxnSpPr>
            <p:nvPr/>
          </p:nvCxnSpPr>
          <p:spPr>
            <a:xfrm flipH="1" flipV="1">
              <a:off x="11282911" y="3362912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0" idx="7"/>
              <a:endCxn id="116" idx="4"/>
            </p:cNvCxnSpPr>
            <p:nvPr/>
          </p:nvCxnSpPr>
          <p:spPr>
            <a:xfrm flipV="1">
              <a:off x="11282911" y="4464000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6" idx="7"/>
              <a:endCxn id="116" idx="3"/>
            </p:cNvCxnSpPr>
            <p:nvPr/>
          </p:nvCxnSpPr>
          <p:spPr>
            <a:xfrm flipV="1">
              <a:off x="11282911" y="444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87" idx="5"/>
              <a:endCxn id="116" idx="1"/>
            </p:cNvCxnSpPr>
            <p:nvPr/>
          </p:nvCxnSpPr>
          <p:spPr>
            <a:xfrm>
              <a:off x="11282911" y="408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0" idx="4"/>
              <a:endCxn id="26" idx="1"/>
            </p:cNvCxnSpPr>
            <p:nvPr/>
          </p:nvCxnSpPr>
          <p:spPr>
            <a:xfrm>
              <a:off x="612000" y="4464000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0"/>
              <a:endCxn id="65" idx="3"/>
            </p:cNvCxnSpPr>
            <p:nvPr/>
          </p:nvCxnSpPr>
          <p:spPr>
            <a:xfrm flipV="1">
              <a:off x="612000" y="3362912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0" idx="7"/>
              <a:endCxn id="27" idx="3"/>
            </p:cNvCxnSpPr>
            <p:nvPr/>
          </p:nvCxnSpPr>
          <p:spPr>
            <a:xfrm flipV="1">
              <a:off x="662912" y="408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0" idx="5"/>
              <a:endCxn id="25" idx="1"/>
            </p:cNvCxnSpPr>
            <p:nvPr/>
          </p:nvCxnSpPr>
          <p:spPr>
            <a:xfrm>
              <a:off x="662912" y="444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351999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351999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351999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351999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2000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92000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92000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08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08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8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2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6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6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2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2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96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9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9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9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3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27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7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83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3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7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592000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52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6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9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83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7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971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115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115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971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71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115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971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115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4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170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Connector 132"/>
            <p:cNvCxnSpPr/>
            <p:nvPr/>
          </p:nvCxnSpPr>
          <p:spPr>
            <a:xfrm>
              <a:off x="360000" y="295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0000" y="583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0" y="1145825"/>
              <a:ext cx="12173392" cy="1795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0" y="5845807"/>
              <a:ext cx="12173392" cy="1841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190760" y="30268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60" y="3026835"/>
                <a:ext cx="3653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26800" y="655200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800" y="655200"/>
                <a:ext cx="36539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30760" y="3018204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60" y="3018204"/>
                <a:ext cx="36539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749144" y="3018204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44" y="3018204"/>
                <a:ext cx="36539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5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15 0.34375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514706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530367" y="6249087"/>
            <a:ext cx="1330720" cy="134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872000"/>
            <a:ext cx="12173392" cy="6541706"/>
            <a:chOff x="0" y="1145825"/>
            <a:chExt cx="12173392" cy="6541706"/>
          </a:xfrm>
        </p:grpSpPr>
        <p:cxnSp>
          <p:nvCxnSpPr>
            <p:cNvPr id="117" name="Straight Connector 116"/>
            <p:cNvCxnSpPr>
              <a:stCxn id="116" idx="0"/>
              <a:endCxn id="95" idx="5"/>
            </p:cNvCxnSpPr>
            <p:nvPr/>
          </p:nvCxnSpPr>
          <p:spPr>
            <a:xfrm flipH="1" flipV="1">
              <a:off x="11282911" y="3362912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0" idx="7"/>
              <a:endCxn id="116" idx="4"/>
            </p:cNvCxnSpPr>
            <p:nvPr/>
          </p:nvCxnSpPr>
          <p:spPr>
            <a:xfrm flipV="1">
              <a:off x="11282911" y="4464000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6" idx="7"/>
              <a:endCxn id="116" idx="3"/>
            </p:cNvCxnSpPr>
            <p:nvPr/>
          </p:nvCxnSpPr>
          <p:spPr>
            <a:xfrm flipV="1">
              <a:off x="11282911" y="444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87" idx="5"/>
              <a:endCxn id="116" idx="1"/>
            </p:cNvCxnSpPr>
            <p:nvPr/>
          </p:nvCxnSpPr>
          <p:spPr>
            <a:xfrm>
              <a:off x="11282911" y="408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0" idx="4"/>
              <a:endCxn id="26" idx="1"/>
            </p:cNvCxnSpPr>
            <p:nvPr/>
          </p:nvCxnSpPr>
          <p:spPr>
            <a:xfrm>
              <a:off x="612000" y="4464000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0"/>
              <a:endCxn id="65" idx="3"/>
            </p:cNvCxnSpPr>
            <p:nvPr/>
          </p:nvCxnSpPr>
          <p:spPr>
            <a:xfrm flipV="1">
              <a:off x="612000" y="3362912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0" idx="7"/>
              <a:endCxn id="27" idx="3"/>
            </p:cNvCxnSpPr>
            <p:nvPr/>
          </p:nvCxnSpPr>
          <p:spPr>
            <a:xfrm flipV="1">
              <a:off x="662912" y="408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0" idx="5"/>
              <a:endCxn id="25" idx="1"/>
            </p:cNvCxnSpPr>
            <p:nvPr/>
          </p:nvCxnSpPr>
          <p:spPr>
            <a:xfrm>
              <a:off x="662912" y="444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351999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351999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351999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351999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2000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92000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92000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08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08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8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2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6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6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2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2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96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9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9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9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3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27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7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83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3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7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592000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52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6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9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83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7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971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115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115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971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71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115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971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115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4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170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Connector 132"/>
            <p:cNvCxnSpPr/>
            <p:nvPr/>
          </p:nvCxnSpPr>
          <p:spPr>
            <a:xfrm>
              <a:off x="360000" y="295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0000" y="583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0" y="1145825"/>
              <a:ext cx="12173392" cy="1795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0" y="5845807"/>
              <a:ext cx="12173392" cy="1841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190760" y="30268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60" y="3026835"/>
                <a:ext cx="3653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26800" y="655200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800" y="655200"/>
                <a:ext cx="36539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30760" y="3018204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60" y="3018204"/>
                <a:ext cx="36539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750760" y="3018204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60" y="3018204"/>
                <a:ext cx="36539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510760" y="302548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60" y="3025489"/>
                <a:ext cx="36539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9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38672 0.34375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3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/>
          <p:nvPr/>
        </p:nvCxnSpPr>
        <p:spPr>
          <a:xfrm flipV="1">
            <a:off x="5522911" y="337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5522911" y="2655609"/>
            <a:ext cx="1353088" cy="1331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5514706" y="5529087"/>
            <a:ext cx="1346381" cy="1349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5530367" y="6249087"/>
            <a:ext cx="1330720" cy="134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1224000" y="3390175"/>
            <a:ext cx="1322346" cy="6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4104000" y="3390175"/>
            <a:ext cx="1322346" cy="6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6984000" y="3390175"/>
            <a:ext cx="1322346" cy="6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9864000" y="3390175"/>
            <a:ext cx="1322346" cy="6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1224000" y="6249087"/>
            <a:ext cx="1322346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4104000" y="6249087"/>
            <a:ext cx="1322346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6984000" y="6249087"/>
            <a:ext cx="1322346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9864000" y="6249087"/>
            <a:ext cx="1322346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872000"/>
            <a:ext cx="12173392" cy="6541706"/>
            <a:chOff x="0" y="1145825"/>
            <a:chExt cx="12173392" cy="6541706"/>
          </a:xfrm>
        </p:grpSpPr>
        <p:cxnSp>
          <p:nvCxnSpPr>
            <p:cNvPr id="117" name="Straight Connector 116"/>
            <p:cNvCxnSpPr>
              <a:stCxn id="116" idx="0"/>
              <a:endCxn id="95" idx="5"/>
            </p:cNvCxnSpPr>
            <p:nvPr/>
          </p:nvCxnSpPr>
          <p:spPr>
            <a:xfrm flipH="1" flipV="1">
              <a:off x="11282911" y="3362912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0" idx="7"/>
              <a:endCxn id="116" idx="4"/>
            </p:cNvCxnSpPr>
            <p:nvPr/>
          </p:nvCxnSpPr>
          <p:spPr>
            <a:xfrm flipV="1">
              <a:off x="11282911" y="4464000"/>
              <a:ext cx="489089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6" idx="7"/>
              <a:endCxn id="116" idx="3"/>
            </p:cNvCxnSpPr>
            <p:nvPr/>
          </p:nvCxnSpPr>
          <p:spPr>
            <a:xfrm flipV="1">
              <a:off x="11282911" y="444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87" idx="5"/>
              <a:endCxn id="116" idx="1"/>
            </p:cNvCxnSpPr>
            <p:nvPr/>
          </p:nvCxnSpPr>
          <p:spPr>
            <a:xfrm>
              <a:off x="11282911" y="4082912"/>
              <a:ext cx="438177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0" idx="4"/>
              <a:endCxn id="26" idx="1"/>
            </p:cNvCxnSpPr>
            <p:nvPr/>
          </p:nvCxnSpPr>
          <p:spPr>
            <a:xfrm>
              <a:off x="612000" y="4464000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0" idx="0"/>
              <a:endCxn id="65" idx="3"/>
            </p:cNvCxnSpPr>
            <p:nvPr/>
          </p:nvCxnSpPr>
          <p:spPr>
            <a:xfrm flipV="1">
              <a:off x="612000" y="3362912"/>
              <a:ext cx="489088" cy="957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0" idx="7"/>
              <a:endCxn id="27" idx="3"/>
            </p:cNvCxnSpPr>
            <p:nvPr/>
          </p:nvCxnSpPr>
          <p:spPr>
            <a:xfrm flipV="1">
              <a:off x="662912" y="408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0" idx="5"/>
              <a:endCxn id="25" idx="1"/>
            </p:cNvCxnSpPr>
            <p:nvPr/>
          </p:nvCxnSpPr>
          <p:spPr>
            <a:xfrm>
              <a:off x="662912" y="4442912"/>
              <a:ext cx="438176" cy="258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351999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351999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351999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351999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2000" y="475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92000" y="403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92000" y="547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08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08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8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52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60000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6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520000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2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960000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39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9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9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3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27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7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83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3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7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592000" y="3312000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52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60000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9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83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827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971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1159999" y="468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115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9719999" y="396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971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1159999" y="540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971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1159999" y="324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4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1700000" y="432000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IN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8000" y="3924000"/>
                  <a:ext cx="36539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Connector 132"/>
            <p:cNvCxnSpPr/>
            <p:nvPr/>
          </p:nvCxnSpPr>
          <p:spPr>
            <a:xfrm>
              <a:off x="360000" y="295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60000" y="5832000"/>
              <a:ext cx="11520000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0" y="1145825"/>
              <a:ext cx="12173392" cy="1795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0" y="5845807"/>
              <a:ext cx="12173392" cy="1841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26" name="Straight Connector 125"/>
          <p:cNvCxnSpPr/>
          <p:nvPr/>
        </p:nvCxnSpPr>
        <p:spPr>
          <a:xfrm flipV="1">
            <a:off x="1224000" y="552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1224000" y="480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224000" y="408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104000" y="552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04000" y="480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4104000" y="408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984000" y="552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6984000" y="480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6984000" y="408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9864000" y="552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9864000" y="480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9864000" y="4089087"/>
            <a:ext cx="1317088" cy="66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17" y="655169"/>
                <a:ext cx="3653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12" y="655169"/>
                <a:ext cx="3653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07" y="655169"/>
                <a:ext cx="3653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80" y="2998135"/>
                <a:ext cx="3653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759" y="3026835"/>
                <a:ext cx="3653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194946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946" y="2998135"/>
                <a:ext cx="3653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630760" y="3018204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60" y="3018204"/>
                <a:ext cx="36539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695720" y="2998135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20" y="2998135"/>
                <a:ext cx="36539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504081" y="3005654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081" y="3005654"/>
                <a:ext cx="36539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0352379" y="3005654"/>
                <a:ext cx="36539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379" y="3005654"/>
                <a:ext cx="36539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" name="Straight Connector 150"/>
          <p:cNvCxnSpPr/>
          <p:nvPr/>
        </p:nvCxnSpPr>
        <p:spPr>
          <a:xfrm flipV="1">
            <a:off x="5522911" y="480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522911" y="4089087"/>
            <a:ext cx="1338176" cy="1338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7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The </a:t>
            </a:r>
            <a:r>
              <a:rPr lang="en-IN" b="1" dirty="0" err="1" smtClean="0">
                <a:solidFill>
                  <a:schemeClr val="tx2"/>
                </a:solidFill>
              </a:rPr>
              <a:t>Carstensen</a:t>
            </a:r>
            <a:r>
              <a:rPr lang="en-IN" b="1" dirty="0" smtClean="0">
                <a:solidFill>
                  <a:schemeClr val="tx2"/>
                </a:solidFill>
              </a:rPr>
              <a:t> and </a:t>
            </a:r>
            <a:r>
              <a:rPr lang="en-IN" b="1" dirty="0" err="1" smtClean="0">
                <a:solidFill>
                  <a:schemeClr val="tx2"/>
                </a:solidFill>
              </a:rPr>
              <a:t>Mulmuley</a:t>
            </a:r>
            <a:r>
              <a:rPr lang="en-IN" b="1" dirty="0" smtClean="0">
                <a:solidFill>
                  <a:schemeClr val="tx2"/>
                </a:solidFill>
              </a:rPr>
              <a:t>-Shah framework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570383" y="3558209"/>
            <a:ext cx="1997765" cy="18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Isosceles Triangle 3"/>
          <p:cNvSpPr/>
          <p:nvPr/>
        </p:nvSpPr>
        <p:spPr>
          <a:xfrm>
            <a:off x="1570383" y="1530625"/>
            <a:ext cx="1997765" cy="2027584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50383" y="5267738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850383" y="5042451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850383" y="4823790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850383" y="3660912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84991" y="5092146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1" y="5092146"/>
                <a:ext cx="36539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84991" y="4853607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1" y="4853607"/>
                <a:ext cx="3653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84991" y="4617663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1" y="4617663"/>
                <a:ext cx="3653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84991" y="3476246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1" y="3476246"/>
                <a:ext cx="365392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/>
          <p:cNvCxnSpPr/>
          <p:nvPr/>
        </p:nvCxnSpPr>
        <p:spPr>
          <a:xfrm flipV="1">
            <a:off x="3568148" y="5233024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3568148" y="5007737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3568148" y="4789076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288148" y="5002694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48" y="5002694"/>
                <a:ext cx="3653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288148" y="4764155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48" y="4764155"/>
                <a:ext cx="3653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4288148" y="4528211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48" y="4528211"/>
                <a:ext cx="3653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/>
          <p:nvPr/>
        </p:nvCxnSpPr>
        <p:spPr>
          <a:xfrm flipV="1">
            <a:off x="3568148" y="1830008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133185" y="3740837"/>
                <a:ext cx="872159" cy="5421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185" y="3740837"/>
                <a:ext cx="872159" cy="5421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4288148" y="1649864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48" y="1649864"/>
                <a:ext cx="365392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3720440" y="2244591"/>
                <a:ext cx="150080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IN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440" y="2244591"/>
                <a:ext cx="1500808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8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05060" y="946645"/>
                <a:ext cx="6271591" cy="5454155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endParaRPr lang="en-IN" u="sng" dirty="0" smtClean="0">
                  <a:solidFill>
                    <a:schemeClr val="tx2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is a layered graph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source vertices.</a:t>
                </a:r>
              </a:p>
              <a:p>
                <a:pPr marL="0" indent="0" algn="just">
                  <a:buNone/>
                </a:pPr>
                <a:endParaRPr lang="en-IN" sz="1400" dirty="0" smtClean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IN" dirty="0" smtClean="0">
                    <a:ea typeface="Cambria Math" panose="02040503050406030204" pitchFamily="18" charset="0"/>
                  </a:rPr>
                  <a:t>The real line is divided into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disjoint intervals.</a:t>
                </a:r>
              </a:p>
              <a:p>
                <a:pPr marL="0" indent="0" algn="just">
                  <a:buNone/>
                </a:pPr>
                <a:endParaRPr lang="en-IN" sz="1400" dirty="0" smtClean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IN" dirty="0" smtClean="0">
                    <a:ea typeface="Cambria Math" panose="02040503050406030204" pitchFamily="18" charset="0"/>
                  </a:rPr>
                  <a:t>Each interval is assigned a path.</a:t>
                </a:r>
              </a:p>
              <a:p>
                <a:pPr marL="0" indent="0" algn="just">
                  <a:buNone/>
                </a:pPr>
                <a:endParaRPr lang="en-IN" sz="1400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IN" dirty="0" smtClean="0">
                    <a:ea typeface="Cambria Math" panose="02040503050406030204" pitchFamily="18" charset="0"/>
                  </a:rPr>
                  <a:t>Those paths reign as shortest paths in their respective intervals.</a:t>
                </a:r>
              </a:p>
              <a:p>
                <a:pPr marL="0" indent="0" algn="just">
                  <a:buNone/>
                </a:pPr>
                <a:endParaRPr lang="en-IN" sz="1400" dirty="0"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is </a:t>
                </a:r>
                <a:r>
                  <a:rPr lang="en-IN" dirty="0" smtClean="0">
                    <a:ea typeface="Cambria Math" panose="02040503050406030204" pitchFamily="18" charset="0"/>
                  </a:rPr>
                  <a:t>built recursively.</a:t>
                </a:r>
                <a:endParaRPr lang="en-IN" dirty="0">
                  <a:ea typeface="Cambria Math" panose="02040503050406030204" pitchFamily="18" charset="0"/>
                </a:endParaRPr>
              </a:p>
              <a:p>
                <a:pPr algn="just"/>
                <a:endParaRPr lang="en-IN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IN" sz="1400" dirty="0"/>
              </a:p>
            </p:txBody>
          </p:sp>
        </mc:Choice>
        <mc:Fallback xmlns="">
          <p:sp>
            <p:nvSpPr>
              <p:cNvPr id="1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5060" y="946645"/>
                <a:ext cx="6271591" cy="5454155"/>
              </a:xfrm>
              <a:blipFill rotWithShape="0">
                <a:blip r:embed="rId12"/>
                <a:stretch>
                  <a:fillRect l="-1749" r="-19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/>
          <p:cNvSpPr txBox="1"/>
          <p:nvPr/>
        </p:nvSpPr>
        <p:spPr>
          <a:xfrm>
            <a:off x="1087593" y="3893835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.</a:t>
            </a:r>
          </a:p>
          <a:p>
            <a:r>
              <a:rPr lang="en-IN" b="1" dirty="0" smtClean="0"/>
              <a:t>.</a:t>
            </a:r>
          </a:p>
          <a:p>
            <a:r>
              <a:rPr lang="en-IN" b="1" dirty="0"/>
              <a:t>.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787724" y="2824228"/>
            <a:ext cx="280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.</a:t>
            </a:r>
          </a:p>
          <a:p>
            <a:r>
              <a:rPr lang="en-IN" sz="2800" b="1" dirty="0" smtClean="0"/>
              <a:t>.</a:t>
            </a:r>
          </a:p>
          <a:p>
            <a:r>
              <a:rPr lang="en-IN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4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325563"/>
              </a:xfrm>
            </p:spPr>
            <p:txBody>
              <a:bodyPr/>
              <a:lstStyle/>
              <a:p>
                <a:pPr algn="ctr"/>
                <a:r>
                  <a:rPr lang="en-IN" b="1" dirty="0" smtClean="0">
                    <a:solidFill>
                      <a:schemeClr val="tx2"/>
                    </a:solidFill>
                  </a:rPr>
                  <a:t>The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82762" y="3558209"/>
            <a:ext cx="1997765" cy="18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Isosceles Triangle 3"/>
          <p:cNvSpPr/>
          <p:nvPr/>
        </p:nvSpPr>
        <p:spPr>
          <a:xfrm>
            <a:off x="1182762" y="1530625"/>
            <a:ext cx="1997765" cy="2027584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2762" y="5267738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462762" y="5042451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2762" y="4823790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462762" y="3660912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3180527" y="5233024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3180527" y="5007737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3180527" y="4789076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3180527" y="1830008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568523" y="3758194"/>
                <a:ext cx="1226241" cy="5421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523" y="3758194"/>
                <a:ext cx="1226241" cy="5421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900527" y="3558209"/>
            <a:ext cx="1997765" cy="18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03387" y="3750115"/>
                <a:ext cx="1192041" cy="5502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rev</m:t>
                          </m:r>
                        </m:sup>
                      </m:sSubSup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387" y="3750115"/>
                <a:ext cx="1192041" cy="5502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>
          <a:xfrm>
            <a:off x="3900526" y="1530625"/>
            <a:ext cx="1997765" cy="2027584"/>
          </a:xfrm>
          <a:prstGeom prst="triangle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291" y="5267738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98291" y="5042451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98291" y="4823790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98291" y="3660912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9972" y="3893835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.</a:t>
            </a:r>
          </a:p>
          <a:p>
            <a:r>
              <a:rPr lang="en-IN" b="1" dirty="0" smtClean="0"/>
              <a:t>.</a:t>
            </a:r>
          </a:p>
          <a:p>
            <a:r>
              <a:rPr lang="en-IN" b="1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0103" y="2824228"/>
            <a:ext cx="280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.</a:t>
            </a:r>
          </a:p>
          <a:p>
            <a:r>
              <a:rPr lang="en-IN" sz="2800" b="1" dirty="0" smtClean="0"/>
              <a:t>.</a:t>
            </a:r>
          </a:p>
          <a:p>
            <a:r>
              <a:rPr lang="en-IN" sz="2800" b="1" dirty="0"/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37330" y="3900460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.</a:t>
            </a:r>
          </a:p>
          <a:p>
            <a:r>
              <a:rPr lang="en-IN" b="1" dirty="0" smtClean="0"/>
              <a:t>.</a:t>
            </a:r>
          </a:p>
          <a:p>
            <a:r>
              <a:rPr lang="en-IN" b="1" dirty="0"/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32024" y="3558209"/>
            <a:ext cx="1997765" cy="18288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6632023" y="2594113"/>
            <a:ext cx="1997766" cy="964096"/>
          </a:xfrm>
          <a:prstGeom prst="triangle">
            <a:avLst>
              <a:gd name="adj" fmla="val 100000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7370" y="5092146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" y="5092146"/>
                <a:ext cx="3653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7370" y="4853607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" y="4853607"/>
                <a:ext cx="3653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7370" y="4617663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" y="4617663"/>
                <a:ext cx="3653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7370" y="3476246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" y="3476246"/>
                <a:ext cx="3653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8629789" y="5261976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629789" y="5036689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629789" y="4818028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629789" y="2710932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849366" y="3087614"/>
            <a:ext cx="280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.</a:t>
            </a:r>
          </a:p>
          <a:p>
            <a:r>
              <a:rPr lang="en-IN" sz="2800" b="1" dirty="0" smtClean="0"/>
              <a:t>.</a:t>
            </a:r>
          </a:p>
          <a:p>
            <a:r>
              <a:rPr lang="en-IN" sz="2800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363520" y="5110441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20" y="5110441"/>
                <a:ext cx="365392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63520" y="4822207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20" y="4822207"/>
                <a:ext cx="365392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363520" y="4525760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20" y="4525760"/>
                <a:ext cx="365392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150659" y="2308571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59" y="2308571"/>
                <a:ext cx="365392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8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9833778" y="2594113"/>
            <a:ext cx="2162752" cy="2792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Isosceles Triangle 66"/>
          <p:cNvSpPr/>
          <p:nvPr/>
        </p:nvSpPr>
        <p:spPr>
          <a:xfrm>
            <a:off x="9820047" y="566529"/>
            <a:ext cx="2176483" cy="2027584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155867" y="3219121"/>
                <a:ext cx="1518574" cy="5421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867" y="3219121"/>
                <a:ext cx="1518574" cy="5421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660063" y="4025222"/>
            <a:ext cx="1941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Link Gadget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7530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10058400" cy="6518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174" y="1314637"/>
                <a:ext cx="1835426" cy="430667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IN" sz="2000" dirty="0" smtClean="0">
                    <a:ea typeface="Cambria Math" panose="02040503050406030204" pitchFamily="18" charset="0"/>
                  </a:rPr>
                  <a:t>A step-by-step 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IN" sz="2000" dirty="0" smtClean="0">
                    <a:ea typeface="Cambria Math" panose="02040503050406030204" pitchFamily="18" charset="0"/>
                  </a:rPr>
                  <a:t>  for</a:t>
                </a:r>
              </a:p>
              <a:p>
                <a:pPr marL="0" indent="0" algn="just">
                  <a:buNone/>
                </a:pPr>
                <a:endParaRPr lang="en-IN" sz="1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</m:t>
                      </m:r>
                    </m:oMath>
                  </m:oMathPara>
                </a14:m>
                <a:endParaRPr lang="en-IN" sz="2000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</m:t>
                      </m:r>
                    </m:oMath>
                  </m:oMathPara>
                </a14:m>
                <a:endParaRPr lang="en-IN" sz="2000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IN" sz="2000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IN" sz="20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IN" sz="2000" dirty="0" smtClean="0">
                    <a:ea typeface="Cambria Math" panose="02040503050406030204" pitchFamily="18" charset="0"/>
                  </a:rPr>
                  <a:t>The </a:t>
                </a:r>
                <a:r>
                  <a:rPr lang="en-IN" sz="2000" dirty="0" err="1" smtClean="0">
                    <a:ea typeface="Cambria Math" panose="02040503050406030204" pitchFamily="18" charset="0"/>
                  </a:rPr>
                  <a:t>gray</a:t>
                </a:r>
                <a:r>
                  <a:rPr lang="en-IN" sz="2000" dirty="0" smtClean="0">
                    <a:ea typeface="Cambria Math" panose="02040503050406030204" pitchFamily="18" charset="0"/>
                  </a:rPr>
                  <a:t> area is the link </a:t>
                </a:r>
                <a:r>
                  <a:rPr lang="en-IN" sz="2000" dirty="0">
                    <a:ea typeface="Cambria Math" panose="02040503050406030204" pitchFamily="18" charset="0"/>
                  </a:rPr>
                  <a:t>g</a:t>
                </a:r>
                <a:r>
                  <a:rPr lang="en-IN" sz="2000" dirty="0" smtClean="0">
                    <a:ea typeface="Cambria Math" panose="02040503050406030204" pitchFamily="18" charset="0"/>
                  </a:rPr>
                  <a:t>adget.</a:t>
                </a:r>
              </a:p>
            </p:txBody>
          </p:sp>
        </mc:Choice>
        <mc:Fallback xmlns="">
          <p:sp>
            <p:nvSpPr>
              <p:cNvPr id="4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174" y="1314637"/>
                <a:ext cx="1835426" cy="4306674"/>
              </a:xfrm>
              <a:blipFill>
                <a:blip r:embed="rId3"/>
                <a:stretch>
                  <a:fillRect l="-3654" t="-1558" r="-33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3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Arrow Connector 142"/>
          <p:cNvCxnSpPr/>
          <p:nvPr/>
        </p:nvCxnSpPr>
        <p:spPr>
          <a:xfrm>
            <a:off x="5281393" y="2735202"/>
            <a:ext cx="1440000" cy="0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5248654" y="2123348"/>
            <a:ext cx="150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 smtClean="0"/>
              <a:t>planarize</a:t>
            </a:r>
            <a:endParaRPr lang="en-IN" sz="2800" dirty="0"/>
          </a:p>
        </p:txBody>
      </p:sp>
      <p:sp>
        <p:nvSpPr>
          <p:cNvPr id="1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      The Link Gadget</a:t>
            </a:r>
            <a:endParaRPr lang="en-IN" dirty="0"/>
          </a:p>
        </p:txBody>
      </p:sp>
      <p:grpSp>
        <p:nvGrpSpPr>
          <p:cNvPr id="23" name="Group 22"/>
          <p:cNvGrpSpPr/>
          <p:nvPr/>
        </p:nvGrpSpPr>
        <p:grpSpPr>
          <a:xfrm>
            <a:off x="512485" y="327817"/>
            <a:ext cx="3363106" cy="4476463"/>
            <a:chOff x="512485" y="327817"/>
            <a:chExt cx="3363106" cy="4476463"/>
          </a:xfrm>
        </p:grpSpPr>
        <p:cxnSp>
          <p:nvCxnSpPr>
            <p:cNvPr id="94" name="Straight Connector 93"/>
            <p:cNvCxnSpPr>
              <a:stCxn id="102" idx="6"/>
              <a:endCxn id="105" idx="2"/>
            </p:cNvCxnSpPr>
            <p:nvPr/>
          </p:nvCxnSpPr>
          <p:spPr>
            <a:xfrm>
              <a:off x="656485" y="401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04" idx="6"/>
              <a:endCxn id="106" idx="2"/>
            </p:cNvCxnSpPr>
            <p:nvPr/>
          </p:nvCxnSpPr>
          <p:spPr>
            <a:xfrm>
              <a:off x="656485" y="329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3" idx="6"/>
              <a:endCxn id="107" idx="2"/>
            </p:cNvCxnSpPr>
            <p:nvPr/>
          </p:nvCxnSpPr>
          <p:spPr>
            <a:xfrm>
              <a:off x="656485" y="473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12485" y="394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512485" y="466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512485" y="322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3731591" y="394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3731591" y="322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3731591" y="466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08" name="Straight Connector 107"/>
            <p:cNvCxnSpPr>
              <a:stCxn id="121" idx="6"/>
              <a:endCxn id="122" idx="2"/>
            </p:cNvCxnSpPr>
            <p:nvPr/>
          </p:nvCxnSpPr>
          <p:spPr>
            <a:xfrm>
              <a:off x="656485" y="257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12485" y="250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731591" y="250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3731591" y="104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731591" y="32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3731591" y="176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32" name="Straight Connector 131"/>
            <p:cNvCxnSpPr>
              <a:stCxn id="103" idx="6"/>
              <a:endCxn id="105" idx="3"/>
            </p:cNvCxnSpPr>
            <p:nvPr/>
          </p:nvCxnSpPr>
          <p:spPr>
            <a:xfrm flipV="1">
              <a:off x="656485" y="4063192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656485" y="3322104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656485" y="2603748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656485" y="1861158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3" idx="6"/>
              <a:endCxn id="106" idx="3"/>
            </p:cNvCxnSpPr>
            <p:nvPr/>
          </p:nvCxnSpPr>
          <p:spPr>
            <a:xfrm flipV="1">
              <a:off x="656485" y="3343192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5941" y="2591560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656485" y="1865273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656485" y="1151560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03" idx="6"/>
              <a:endCxn id="122" idx="3"/>
            </p:cNvCxnSpPr>
            <p:nvPr/>
          </p:nvCxnSpPr>
          <p:spPr>
            <a:xfrm flipV="1">
              <a:off x="656485" y="26231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645941" y="1860905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656485" y="11471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656485" y="4197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672387" y="327817"/>
            <a:ext cx="3363106" cy="4476463"/>
            <a:chOff x="7672387" y="327817"/>
            <a:chExt cx="3363106" cy="4476463"/>
          </a:xfrm>
        </p:grpSpPr>
        <p:cxnSp>
          <p:nvCxnSpPr>
            <p:cNvPr id="162" name="Straight Connector 161"/>
            <p:cNvCxnSpPr>
              <a:stCxn id="165" idx="6"/>
              <a:endCxn id="168" idx="2"/>
            </p:cNvCxnSpPr>
            <p:nvPr/>
          </p:nvCxnSpPr>
          <p:spPr>
            <a:xfrm>
              <a:off x="7816387" y="401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67" idx="6"/>
              <a:endCxn id="169" idx="2"/>
            </p:cNvCxnSpPr>
            <p:nvPr/>
          </p:nvCxnSpPr>
          <p:spPr>
            <a:xfrm>
              <a:off x="7816387" y="329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66" idx="6"/>
              <a:endCxn id="170" idx="2"/>
            </p:cNvCxnSpPr>
            <p:nvPr/>
          </p:nvCxnSpPr>
          <p:spPr>
            <a:xfrm>
              <a:off x="7816387" y="473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7672387" y="394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7672387" y="466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>
            <a:xfrm>
              <a:off x="7672387" y="322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10891493" y="394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10891493" y="322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10891493" y="466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71" name="Straight Connector 170"/>
            <p:cNvCxnSpPr>
              <a:stCxn id="172" idx="6"/>
              <a:endCxn id="173" idx="2"/>
            </p:cNvCxnSpPr>
            <p:nvPr/>
          </p:nvCxnSpPr>
          <p:spPr>
            <a:xfrm>
              <a:off x="7816387" y="257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7672387" y="250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10891493" y="250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10891493" y="104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10891493" y="32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10891493" y="176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77" name="Straight Connector 176"/>
            <p:cNvCxnSpPr>
              <a:stCxn id="166" idx="6"/>
              <a:endCxn id="168" idx="3"/>
            </p:cNvCxnSpPr>
            <p:nvPr/>
          </p:nvCxnSpPr>
          <p:spPr>
            <a:xfrm flipV="1">
              <a:off x="7816387" y="4063192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7816387" y="3322104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7816387" y="2603748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7816387" y="1861158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66" idx="6"/>
              <a:endCxn id="169" idx="3"/>
            </p:cNvCxnSpPr>
            <p:nvPr/>
          </p:nvCxnSpPr>
          <p:spPr>
            <a:xfrm flipV="1">
              <a:off x="7816387" y="3343192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7805843" y="2591560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7816387" y="1865273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7816387" y="1151560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66" idx="6"/>
              <a:endCxn id="173" idx="3"/>
            </p:cNvCxnSpPr>
            <p:nvPr/>
          </p:nvCxnSpPr>
          <p:spPr>
            <a:xfrm flipV="1">
              <a:off x="7816387" y="26231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7805843" y="1860905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7816387" y="11471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7816387" y="4197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9312362" y="2113394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9301818" y="248173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8724710" y="2471792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9777033" y="2484255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9301818" y="2840595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8724710" y="3198069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9312362" y="3198069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9836667" y="3197968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9350675" y="3545308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9347032" y="394363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8773433" y="3936618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8357" y="5509543"/>
                <a:ext cx="6261652" cy="134845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IN" sz="2000" dirty="0" smtClean="0">
                    <a:ea typeface="Cambria Math" panose="02040503050406030204" pitchFamily="18" charset="0"/>
                  </a:rPr>
                  <a:t>The </a:t>
                </a:r>
                <a:r>
                  <a:rPr lang="en-IN" sz="2000" dirty="0" err="1" smtClean="0">
                    <a:ea typeface="Cambria Math" panose="02040503050406030204" pitchFamily="18" charset="0"/>
                  </a:rPr>
                  <a:t>Mulmuley</a:t>
                </a:r>
                <a:r>
                  <a:rPr lang="en-IN" sz="2000" dirty="0" smtClean="0">
                    <a:ea typeface="Cambria Math" panose="02040503050406030204" pitchFamily="18" charset="0"/>
                  </a:rPr>
                  <a:t>-Shah gadget was a dense bipartite graph.</a:t>
                </a:r>
              </a:p>
              <a:p>
                <a:pPr marL="0" indent="0" algn="just">
                  <a:buNone/>
                </a:pPr>
                <a:endParaRPr lang="en-IN" sz="1000" dirty="0" smtClean="0"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𝑁𝐾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𝑏𝑟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𝑏𝐿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IN" sz="20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357" y="5509543"/>
                <a:ext cx="6261652" cy="1348455"/>
              </a:xfrm>
              <a:blipFill>
                <a:blip r:embed="rId2"/>
                <a:stretch>
                  <a:fillRect l="-876" t="-4977" r="-4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Content Placeholder 2"/>
              <p:cNvSpPr txBox="1">
                <a:spLocks/>
              </p:cNvSpPr>
              <p:nvPr/>
            </p:nvSpPr>
            <p:spPr>
              <a:xfrm>
                <a:off x="6921452" y="5470956"/>
                <a:ext cx="5069819" cy="13870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IN" sz="2000" dirty="0" smtClean="0">
                    <a:ea typeface="Cambria Math" panose="02040503050406030204" pitchFamily="18" charset="0"/>
                  </a:rPr>
                  <a:t>Our link gadget is similar but planar.</a:t>
                </a:r>
              </a:p>
              <a:p>
                <a:pPr marL="0" indent="0" algn="just">
                  <a:buNone/>
                </a:pPr>
                <a:endParaRPr lang="en-IN" sz="1000" dirty="0" smtClean="0"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IN" sz="14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452" y="5470956"/>
                <a:ext cx="5069819" cy="1387043"/>
              </a:xfrm>
              <a:prstGeom prst="rect">
                <a:avLst/>
              </a:prstGeom>
              <a:blipFill>
                <a:blip r:embed="rId3"/>
                <a:stretch>
                  <a:fillRect l="-1082" t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" name="Straight Arrow Connector 203"/>
          <p:cNvCxnSpPr/>
          <p:nvPr/>
        </p:nvCxnSpPr>
        <p:spPr>
          <a:xfrm>
            <a:off x="7672387" y="5208102"/>
            <a:ext cx="3363106" cy="0"/>
          </a:xfrm>
          <a:prstGeom prst="straightConnector1">
            <a:avLst/>
          </a:prstGeom>
          <a:ln w="19050"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9000442" y="483876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1 unit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19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202" grpId="0" uiExpand="1" build="p"/>
      <p:bldP spid="20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Arrow Connector 142"/>
          <p:cNvCxnSpPr/>
          <p:nvPr/>
        </p:nvCxnSpPr>
        <p:spPr>
          <a:xfrm>
            <a:off x="5281393" y="2735202"/>
            <a:ext cx="1440000" cy="0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5248654" y="2123348"/>
            <a:ext cx="150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 smtClean="0"/>
              <a:t>planarize</a:t>
            </a:r>
            <a:endParaRPr lang="en-IN" sz="2800" dirty="0"/>
          </a:p>
        </p:txBody>
      </p:sp>
      <p:sp>
        <p:nvSpPr>
          <p:cNvPr id="1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      The Link Gadget</a:t>
            </a:r>
            <a:endParaRPr lang="en-IN" dirty="0"/>
          </a:p>
        </p:txBody>
      </p:sp>
      <p:grpSp>
        <p:nvGrpSpPr>
          <p:cNvPr id="6" name="Group 5"/>
          <p:cNvGrpSpPr/>
          <p:nvPr/>
        </p:nvGrpSpPr>
        <p:grpSpPr>
          <a:xfrm>
            <a:off x="512485" y="327817"/>
            <a:ext cx="3363106" cy="4476463"/>
            <a:chOff x="512485" y="327817"/>
            <a:chExt cx="3363106" cy="4476463"/>
          </a:xfrm>
        </p:grpSpPr>
        <p:cxnSp>
          <p:nvCxnSpPr>
            <p:cNvPr id="94" name="Straight Connector 93"/>
            <p:cNvCxnSpPr>
              <a:stCxn id="102" idx="6"/>
              <a:endCxn id="105" idx="2"/>
            </p:cNvCxnSpPr>
            <p:nvPr/>
          </p:nvCxnSpPr>
          <p:spPr>
            <a:xfrm>
              <a:off x="656485" y="401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04" idx="6"/>
              <a:endCxn id="106" idx="2"/>
            </p:cNvCxnSpPr>
            <p:nvPr/>
          </p:nvCxnSpPr>
          <p:spPr>
            <a:xfrm>
              <a:off x="656485" y="329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3" idx="6"/>
              <a:endCxn id="107" idx="2"/>
            </p:cNvCxnSpPr>
            <p:nvPr/>
          </p:nvCxnSpPr>
          <p:spPr>
            <a:xfrm>
              <a:off x="656485" y="473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12485" y="394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512485" y="466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512485" y="322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3731591" y="394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3731591" y="322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3731591" y="466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08" name="Straight Connector 107"/>
            <p:cNvCxnSpPr>
              <a:stCxn id="121" idx="6"/>
              <a:endCxn id="122" idx="2"/>
            </p:cNvCxnSpPr>
            <p:nvPr/>
          </p:nvCxnSpPr>
          <p:spPr>
            <a:xfrm>
              <a:off x="656485" y="257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12485" y="250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731591" y="250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3731591" y="104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731591" y="32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3731591" y="176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32" name="Straight Connector 131"/>
            <p:cNvCxnSpPr>
              <a:stCxn id="103" idx="6"/>
              <a:endCxn id="105" idx="3"/>
            </p:cNvCxnSpPr>
            <p:nvPr/>
          </p:nvCxnSpPr>
          <p:spPr>
            <a:xfrm flipV="1">
              <a:off x="656485" y="4063192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656485" y="3322104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656485" y="2603748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656485" y="1861158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3" idx="6"/>
              <a:endCxn id="106" idx="3"/>
            </p:cNvCxnSpPr>
            <p:nvPr/>
          </p:nvCxnSpPr>
          <p:spPr>
            <a:xfrm flipV="1">
              <a:off x="656485" y="3343192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5941" y="2591560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656485" y="1865273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656485" y="1151560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03" idx="6"/>
              <a:endCxn id="122" idx="3"/>
            </p:cNvCxnSpPr>
            <p:nvPr/>
          </p:nvCxnSpPr>
          <p:spPr>
            <a:xfrm flipV="1">
              <a:off x="656485" y="26231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645941" y="1860905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656485" y="11471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656485" y="4197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672387" y="327817"/>
            <a:ext cx="3363106" cy="4476463"/>
            <a:chOff x="7672387" y="327817"/>
            <a:chExt cx="3363106" cy="4476463"/>
          </a:xfrm>
        </p:grpSpPr>
        <p:cxnSp>
          <p:nvCxnSpPr>
            <p:cNvPr id="162" name="Straight Connector 161"/>
            <p:cNvCxnSpPr>
              <a:stCxn id="165" idx="6"/>
              <a:endCxn id="168" idx="2"/>
            </p:cNvCxnSpPr>
            <p:nvPr/>
          </p:nvCxnSpPr>
          <p:spPr>
            <a:xfrm>
              <a:off x="7816387" y="401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67" idx="6"/>
              <a:endCxn id="169" idx="2"/>
            </p:cNvCxnSpPr>
            <p:nvPr/>
          </p:nvCxnSpPr>
          <p:spPr>
            <a:xfrm>
              <a:off x="7816387" y="329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66" idx="6"/>
              <a:endCxn id="170" idx="2"/>
            </p:cNvCxnSpPr>
            <p:nvPr/>
          </p:nvCxnSpPr>
          <p:spPr>
            <a:xfrm>
              <a:off x="7816387" y="473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7672387" y="394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7672387" y="466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>
            <a:xfrm>
              <a:off x="7672387" y="322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10891493" y="394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10891493" y="322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10891493" y="466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71" name="Straight Connector 170"/>
            <p:cNvCxnSpPr>
              <a:stCxn id="172" idx="6"/>
              <a:endCxn id="173" idx="2"/>
            </p:cNvCxnSpPr>
            <p:nvPr/>
          </p:nvCxnSpPr>
          <p:spPr>
            <a:xfrm>
              <a:off x="7816387" y="2572280"/>
              <a:ext cx="3075106" cy="0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7672387" y="250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10891493" y="2500280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10891493" y="104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10891493" y="32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10891493" y="176781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77" name="Straight Connector 176"/>
            <p:cNvCxnSpPr>
              <a:stCxn id="166" idx="6"/>
              <a:endCxn id="168" idx="3"/>
            </p:cNvCxnSpPr>
            <p:nvPr/>
          </p:nvCxnSpPr>
          <p:spPr>
            <a:xfrm flipV="1">
              <a:off x="7816387" y="4063192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7816387" y="3322104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7816387" y="2603748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7816387" y="1861158"/>
              <a:ext cx="3096194" cy="66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66" idx="6"/>
              <a:endCxn id="169" idx="3"/>
            </p:cNvCxnSpPr>
            <p:nvPr/>
          </p:nvCxnSpPr>
          <p:spPr>
            <a:xfrm flipV="1">
              <a:off x="7816387" y="3343192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7805843" y="2591560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7816387" y="1865273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7816387" y="1151560"/>
              <a:ext cx="3096194" cy="138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66" idx="6"/>
              <a:endCxn id="173" idx="3"/>
            </p:cNvCxnSpPr>
            <p:nvPr/>
          </p:nvCxnSpPr>
          <p:spPr>
            <a:xfrm flipV="1">
              <a:off x="7816387" y="26231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7805843" y="1860905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7816387" y="11471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7816387" y="419792"/>
              <a:ext cx="3096194" cy="2109088"/>
            </a:xfrm>
            <a:prstGeom prst="line">
              <a:avLst/>
            </a:prstGeom>
            <a:ln w="38100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9312362" y="2113394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9301818" y="2481731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8724710" y="2471792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9777033" y="2484255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9301818" y="2840595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8724710" y="3198069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9312362" y="3198069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9836667" y="3197968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9350675" y="3545308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9347032" y="3943637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8773433" y="3936618"/>
              <a:ext cx="144000" cy="144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00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8357" y="5509543"/>
                <a:ext cx="6261652" cy="134845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IN" sz="2000" dirty="0" smtClean="0">
                    <a:ea typeface="Cambria Math" panose="02040503050406030204" pitchFamily="18" charset="0"/>
                  </a:rPr>
                  <a:t>The </a:t>
                </a:r>
                <a:r>
                  <a:rPr lang="en-IN" sz="2000" dirty="0" err="1" smtClean="0">
                    <a:ea typeface="Cambria Math" panose="02040503050406030204" pitchFamily="18" charset="0"/>
                  </a:rPr>
                  <a:t>Mulmuley</a:t>
                </a:r>
                <a:r>
                  <a:rPr lang="en-IN" sz="2000" dirty="0" smtClean="0">
                    <a:ea typeface="Cambria Math" panose="02040503050406030204" pitchFamily="18" charset="0"/>
                  </a:rPr>
                  <a:t>-Shah gadget was a dense bipartite graph.</a:t>
                </a:r>
              </a:p>
              <a:p>
                <a:pPr marL="0" indent="0" algn="just">
                  <a:buNone/>
                </a:pPr>
                <a:endParaRPr lang="en-IN" sz="2000" dirty="0" smtClean="0"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𝑁𝐾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𝑏𝑟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𝑏𝐿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IN" sz="20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357" y="5509543"/>
                <a:ext cx="6261652" cy="1348455"/>
              </a:xfrm>
              <a:blipFill rotWithShape="0">
                <a:blip r:embed="rId2"/>
                <a:stretch>
                  <a:fillRect l="-876" t="-4977" r="-4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Content Placeholder 2"/>
              <p:cNvSpPr txBox="1">
                <a:spLocks/>
              </p:cNvSpPr>
              <p:nvPr/>
            </p:nvSpPr>
            <p:spPr>
              <a:xfrm>
                <a:off x="6921452" y="5470956"/>
                <a:ext cx="5069819" cy="13870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IN" sz="2000" dirty="0" smtClean="0">
                    <a:ea typeface="Cambria Math" panose="02040503050406030204" pitchFamily="18" charset="0"/>
                  </a:rPr>
                  <a:t>Our gadget is similar but planar.</a:t>
                </a:r>
              </a:p>
              <a:p>
                <a:pPr marL="0" indent="0" algn="just">
                  <a:buNone/>
                </a:pPr>
                <a:endParaRPr lang="en-IN" sz="2000" dirty="0" smtClean="0"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IN" sz="1400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IN" sz="1400" dirty="0"/>
              </a:p>
            </p:txBody>
          </p:sp>
        </mc:Choice>
        <mc:Fallback xmlns="">
          <p:sp>
            <p:nvSpPr>
              <p:cNvPr id="20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452" y="5470956"/>
                <a:ext cx="5069819" cy="1387043"/>
              </a:xfrm>
              <a:prstGeom prst="rect">
                <a:avLst/>
              </a:prstGeom>
              <a:blipFill rotWithShape="0">
                <a:blip r:embed="rId3"/>
                <a:stretch>
                  <a:fillRect l="-1082" t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/>
          <p:cNvCxnSpPr>
            <a:stCxn id="102" idx="7"/>
            <a:endCxn id="106" idx="3"/>
          </p:cNvCxnSpPr>
          <p:nvPr/>
        </p:nvCxnSpPr>
        <p:spPr>
          <a:xfrm flipV="1">
            <a:off x="635397" y="3343192"/>
            <a:ext cx="3117282" cy="618176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65" idx="6"/>
            <a:endCxn id="199" idx="2"/>
          </p:cNvCxnSpPr>
          <p:nvPr/>
        </p:nvCxnSpPr>
        <p:spPr>
          <a:xfrm flipV="1">
            <a:off x="7816387" y="4008618"/>
            <a:ext cx="957046" cy="3662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99" idx="7"/>
            <a:endCxn id="197" idx="3"/>
          </p:cNvCxnSpPr>
          <p:nvPr/>
        </p:nvCxnSpPr>
        <p:spPr>
          <a:xfrm flipV="1">
            <a:off x="8896345" y="3668220"/>
            <a:ext cx="475418" cy="289486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97" idx="7"/>
            <a:endCxn id="196" idx="3"/>
          </p:cNvCxnSpPr>
          <p:nvPr/>
        </p:nvCxnSpPr>
        <p:spPr>
          <a:xfrm flipV="1">
            <a:off x="9473587" y="3320880"/>
            <a:ext cx="384168" cy="245516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9927740" y="3284589"/>
            <a:ext cx="957046" cy="3662"/>
          </a:xfrm>
          <a:prstGeom prst="line">
            <a:avLst/>
          </a:prstGeom>
          <a:ln w="1524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72387" y="5208102"/>
            <a:ext cx="3363106" cy="0"/>
          </a:xfrm>
          <a:prstGeom prst="straightConnector1">
            <a:avLst/>
          </a:prstGeom>
          <a:ln w="19050"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00442" y="483876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1 unit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62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80000" y="2520000"/>
            <a:ext cx="3024000" cy="3329277"/>
            <a:chOff x="2160000" y="2160000"/>
            <a:chExt cx="3024000" cy="3329277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23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3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67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23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67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23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67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67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511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511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67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223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16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216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216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360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504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04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360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360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04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26972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Parametric Shortest Paths</a:t>
            </a:r>
            <a:endParaRPr lang="en-IN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400000" y="3240000"/>
            <a:ext cx="1008000" cy="1008000"/>
            <a:chOff x="5888400" y="3902069"/>
            <a:chExt cx="1008000" cy="10080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91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1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39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12400" y="440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92400" y="4406069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12400" y="4886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92400" y="488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39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87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872400" y="3926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392400" y="4406069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91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88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88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88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36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4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84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36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6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4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00000" y="1440000"/>
            <a:ext cx="1008000" cy="1008000"/>
            <a:chOff x="5912400" y="1952400"/>
            <a:chExt cx="1008000" cy="10080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3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93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1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3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1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3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1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41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896400" y="245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896400" y="197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41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93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91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91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91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39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87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87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39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639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87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400000" y="5040000"/>
            <a:ext cx="1008000" cy="1008000"/>
            <a:chOff x="6176400" y="5525917"/>
            <a:chExt cx="1008000" cy="10080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0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0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68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200400" y="6029917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680400" y="6029917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20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668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16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160400" y="554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668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6200400" y="602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17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17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17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65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713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13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65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65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713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560000" y="1440000"/>
            <a:ext cx="1008000" cy="1008000"/>
            <a:chOff x="8279504" y="1918045"/>
            <a:chExt cx="1008000" cy="10080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8303504" y="194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830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783504" y="194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30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78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303504" y="290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783504" y="290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8783504" y="1942045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926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926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8783504" y="2422045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830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827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27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827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875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923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923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875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875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923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560000" y="3240000"/>
            <a:ext cx="1008000" cy="1008000"/>
            <a:chOff x="8063504" y="3926069"/>
            <a:chExt cx="1008000" cy="10080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8087504" y="395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808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8567504" y="395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8087504" y="443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8567504" y="443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808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856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8567504" y="395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904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904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856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8087504" y="443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806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806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806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854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902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902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854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854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902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560000" y="5040000"/>
            <a:ext cx="1008000" cy="1008000"/>
            <a:chOff x="8495504" y="5517641"/>
            <a:chExt cx="1008000" cy="1008000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851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8519504" y="554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99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851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899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851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899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899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947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947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899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8519504" y="602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849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849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849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897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945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945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897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897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945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9565" r="-86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9" name="Picture 20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8" y="1725617"/>
            <a:ext cx="457143" cy="855873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6" y="5471999"/>
            <a:ext cx="481330" cy="596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9469821" y="1320996"/>
                <a:ext cx="2708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𝑆𝑃</m:t>
                      </m:r>
                      <m:d>
                        <m:d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???! ! !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821" y="1320996"/>
                <a:ext cx="2708180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0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  <p:bldP spid="204" grpId="0"/>
      <p:bldP spid="205" grpId="0"/>
      <p:bldP spid="206" grpId="0"/>
      <p:bldP spid="207" grpId="0"/>
      <p:bldP spid="2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Properties of the Link Gadget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Content Placeholder 2"/>
              <p:cNvSpPr txBox="1">
                <a:spLocks/>
              </p:cNvSpPr>
              <p:nvPr/>
            </p:nvSpPr>
            <p:spPr>
              <a:xfrm>
                <a:off x="749786" y="1653162"/>
                <a:ext cx="10804698" cy="52048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IN" dirty="0" smtClean="0">
                    <a:ea typeface="Cambria Math" panose="02040503050406030204" pitchFamily="18" charset="0"/>
                  </a:rPr>
                  <a:t>The edge weights  are: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𝑟𝐿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sz="320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is a fixed function,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are large constants</a:t>
                </a:r>
                <a:r>
                  <a:rPr lang="en-IN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n-IN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IN" dirty="0" smtClean="0">
                    <a:ea typeface="Cambria Math" panose="02040503050406030204" pitchFamily="18" charset="0"/>
                  </a:rPr>
                  <a:t>The new edges thus created are assigned weights in proportion to their length.</a:t>
                </a:r>
              </a:p>
              <a:p>
                <a:pPr marL="0" indent="0" algn="just">
                  <a:buNone/>
                </a:pPr>
                <a:endParaRPr lang="en-IN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6" y="1653162"/>
                <a:ext cx="10804698" cy="5204838"/>
              </a:xfrm>
              <a:prstGeom prst="rect">
                <a:avLst/>
              </a:prstGeom>
              <a:blipFill>
                <a:blip r:embed="rId2"/>
                <a:stretch>
                  <a:fillRect l="-1185" t="-1874" r="-11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7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Properties of the Link Gadget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Content Placeholder 2"/>
              <p:cNvSpPr txBox="1">
                <a:spLocks/>
              </p:cNvSpPr>
              <p:nvPr/>
            </p:nvSpPr>
            <p:spPr>
              <a:xfrm>
                <a:off x="487018" y="1653162"/>
                <a:ext cx="11350486" cy="52048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IN" u="sng" dirty="0" smtClean="0">
                    <a:solidFill>
                      <a:schemeClr val="tx2"/>
                    </a:solidFill>
                  </a:rPr>
                  <a:t>Lemma</a:t>
                </a:r>
                <a:endParaRPr lang="en-IN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IN" sz="1400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IN" dirty="0" smtClean="0">
                    <a:ea typeface="Cambria Math" panose="02040503050406030204" pitchFamily="18" charset="0"/>
                  </a:rPr>
                  <a:t>The planar </a:t>
                </a:r>
                <a:r>
                  <a:rPr lang="en-IN" dirty="0">
                    <a:ea typeface="Cambria Math" panose="02040503050406030204" pitchFamily="18" charset="0"/>
                  </a:rPr>
                  <a:t>g</a:t>
                </a:r>
                <a:r>
                  <a:rPr lang="en-IN" dirty="0" smtClean="0">
                    <a:ea typeface="Cambria Math" panose="02040503050406030204" pitchFamily="18" charset="0"/>
                  </a:rPr>
                  <a:t>adget </a:t>
                </a:r>
                <a:r>
                  <a:rPr lang="en-IN" i="1" dirty="0" smtClean="0">
                    <a:ea typeface="Cambria Math" panose="02040503050406030204" pitchFamily="18" charset="0"/>
                  </a:rPr>
                  <a:t>faithfully simulates </a:t>
                </a:r>
                <a:r>
                  <a:rPr lang="en-IN" dirty="0" smtClean="0">
                    <a:ea typeface="Cambria Math" panose="02040503050406030204" pitchFamily="18" charset="0"/>
                  </a:rPr>
                  <a:t>the original bipartite graph.</a:t>
                </a:r>
              </a:p>
              <a:p>
                <a:pPr marL="0" indent="0" algn="just">
                  <a:buNone/>
                </a:pPr>
                <a:endParaRPr lang="en-IN" sz="1400" dirty="0" smtClean="0">
                  <a:ea typeface="Cambria Math" panose="02040503050406030204" pitchFamily="18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IN" dirty="0" smtClean="0">
                    <a:ea typeface="Cambria Math" panose="02040503050406030204" pitchFamily="18" charset="0"/>
                  </a:rPr>
                  <a:t> The shortest path from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is still the “straight” path.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IN" dirty="0" smtClean="0">
                    <a:ea typeface="Cambria Math" panose="02040503050406030204" pitchFamily="18" charset="0"/>
                  </a:rPr>
                  <a:t> Any deviation from this path incurs a deviation of at least 1 unit.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IN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is reachable from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 smtClean="0">
                    <a:ea typeface="Cambria Math" panose="02040503050406030204" pitchFamily="18" charset="0"/>
                  </a:rPr>
                  <a:t> in the planar gadget if and only 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is </a:t>
                </a:r>
                <a:r>
                  <a:rPr lang="en-IN" dirty="0" smtClean="0">
                    <a:ea typeface="Cambria Math" panose="02040503050406030204" pitchFamily="18" charset="0"/>
                  </a:rPr>
                  <a:t> reachable </a:t>
                </a:r>
                <a:r>
                  <a:rPr lang="en-IN" dirty="0">
                    <a:ea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in the </a:t>
                </a:r>
                <a:r>
                  <a:rPr lang="en-IN" dirty="0" smtClean="0">
                    <a:ea typeface="Cambria Math" panose="02040503050406030204" pitchFamily="18" charset="0"/>
                  </a:rPr>
                  <a:t>original bipartite graph.</a:t>
                </a:r>
              </a:p>
            </p:txBody>
          </p:sp>
        </mc:Choice>
        <mc:Fallback xmlns="">
          <p:sp>
            <p:nvSpPr>
              <p:cNvPr id="20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8" y="1653162"/>
                <a:ext cx="11350486" cy="5204838"/>
              </a:xfrm>
              <a:prstGeom prst="rect">
                <a:avLst/>
              </a:prstGeom>
              <a:blipFill rotWithShape="0">
                <a:blip r:embed="rId2"/>
                <a:stretch>
                  <a:fillRect l="-1128" t="-1874" r="-10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4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325563"/>
              </a:xfrm>
            </p:spPr>
            <p:txBody>
              <a:bodyPr/>
              <a:lstStyle/>
              <a:p>
                <a:pPr algn="ctr"/>
                <a:r>
                  <a:rPr lang="en-IN" b="1" dirty="0" smtClean="0">
                    <a:solidFill>
                      <a:schemeClr val="tx2"/>
                    </a:solidFill>
                  </a:rPr>
                  <a:t>The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82762" y="3558209"/>
            <a:ext cx="1997765" cy="18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Isosceles Triangle 3"/>
          <p:cNvSpPr/>
          <p:nvPr/>
        </p:nvSpPr>
        <p:spPr>
          <a:xfrm>
            <a:off x="1182762" y="1530625"/>
            <a:ext cx="1997765" cy="2027584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2762" y="5267738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462762" y="5042451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2762" y="4823790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462762" y="3660912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3180527" y="5233024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3180527" y="5007737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3180527" y="4789076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3180527" y="1830008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568523" y="3758194"/>
                <a:ext cx="1226241" cy="5421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523" y="3758194"/>
                <a:ext cx="1226241" cy="5421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900527" y="3558209"/>
            <a:ext cx="1997765" cy="18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03387" y="3750115"/>
                <a:ext cx="1192041" cy="5502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rev</m:t>
                          </m:r>
                        </m:sup>
                      </m:sSubSup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387" y="3750115"/>
                <a:ext cx="1192041" cy="5502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>
          <a:xfrm>
            <a:off x="3900526" y="1530625"/>
            <a:ext cx="1997765" cy="2027584"/>
          </a:xfrm>
          <a:prstGeom prst="triangle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291" y="5267738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98291" y="5042451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98291" y="4823790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98291" y="3660912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9972" y="3893835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.</a:t>
            </a:r>
          </a:p>
          <a:p>
            <a:r>
              <a:rPr lang="en-IN" b="1" dirty="0" smtClean="0"/>
              <a:t>.</a:t>
            </a:r>
          </a:p>
          <a:p>
            <a:r>
              <a:rPr lang="en-IN" b="1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0103" y="2824228"/>
            <a:ext cx="280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.</a:t>
            </a:r>
          </a:p>
          <a:p>
            <a:r>
              <a:rPr lang="en-IN" sz="2800" b="1" dirty="0" smtClean="0"/>
              <a:t>.</a:t>
            </a:r>
          </a:p>
          <a:p>
            <a:r>
              <a:rPr lang="en-IN" sz="2800" b="1" dirty="0"/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37330" y="3900460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.</a:t>
            </a:r>
          </a:p>
          <a:p>
            <a:r>
              <a:rPr lang="en-IN" b="1" dirty="0" smtClean="0"/>
              <a:t>.</a:t>
            </a:r>
          </a:p>
          <a:p>
            <a:r>
              <a:rPr lang="en-IN" b="1" dirty="0"/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32024" y="3558209"/>
            <a:ext cx="1997765" cy="18288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6632023" y="2594113"/>
            <a:ext cx="1997766" cy="964096"/>
          </a:xfrm>
          <a:prstGeom prst="triangle">
            <a:avLst>
              <a:gd name="adj" fmla="val 100000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7370" y="5092146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" y="5092146"/>
                <a:ext cx="3653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7370" y="4853607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" y="4853607"/>
                <a:ext cx="3653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7370" y="4617663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" y="4617663"/>
                <a:ext cx="3653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7370" y="3476246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" y="3476246"/>
                <a:ext cx="3653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8629789" y="5261976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629789" y="5036689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629789" y="4818028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629789" y="2710932"/>
            <a:ext cx="720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849366" y="3087614"/>
            <a:ext cx="280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.</a:t>
            </a:r>
          </a:p>
          <a:p>
            <a:r>
              <a:rPr lang="en-IN" sz="2800" b="1" dirty="0" smtClean="0"/>
              <a:t>.</a:t>
            </a:r>
          </a:p>
          <a:p>
            <a:r>
              <a:rPr lang="en-IN" sz="2800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363520" y="5110441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20" y="5110441"/>
                <a:ext cx="365392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63520" y="4822207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20" y="4822207"/>
                <a:ext cx="365392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363520" y="4525760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20" y="4525760"/>
                <a:ext cx="365392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150659" y="2308571"/>
                <a:ext cx="3653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59" y="2308571"/>
                <a:ext cx="365392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8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9833778" y="2594113"/>
            <a:ext cx="2162752" cy="2792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Isosceles Triangle 66"/>
          <p:cNvSpPr/>
          <p:nvPr/>
        </p:nvSpPr>
        <p:spPr>
          <a:xfrm>
            <a:off x="9820047" y="566529"/>
            <a:ext cx="2176483" cy="2027584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155867" y="3219121"/>
                <a:ext cx="1518574" cy="5421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867" y="3219121"/>
                <a:ext cx="1518574" cy="5421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660063" y="4025222"/>
            <a:ext cx="1941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Link Gadget</a:t>
            </a:r>
            <a:endParaRPr lang="en-IN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626843" y="5595734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Planar</a:t>
            </a:r>
            <a:endParaRPr lang="en-IN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4344607" y="5595736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Planar</a:t>
            </a:r>
            <a:endParaRPr lang="en-IN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10360354" y="5595734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Planar</a:t>
            </a:r>
            <a:endParaRPr lang="en-IN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7176191" y="5592412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Planar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37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9668" y="788276"/>
            <a:ext cx="8182304" cy="544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9" y="0"/>
            <a:ext cx="953580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2276" y="2774731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5061" y="10615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1696" y="1655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1807" y="4703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5338" y="54811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9326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20000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ea typeface="Cambria Math" panose="02040503050406030204" pitchFamily="18" charset="0"/>
              </a:rPr>
              <a:t>Cost of Path</a:t>
            </a:r>
            <a:endParaRPr lang="en-IN" sz="2800" dirty="0">
              <a:ea typeface="Cambria Math" panose="02040503050406030204" pitchFamily="18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2838091" y="4978016"/>
            <a:ext cx="789253" cy="5408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 noChangeAspect="1"/>
          </p:cNvCxnSpPr>
          <p:nvPr/>
        </p:nvCxnSpPr>
        <p:spPr>
          <a:xfrm flipV="1">
            <a:off x="3685375" y="4726586"/>
            <a:ext cx="949686" cy="22118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83633" y="5571282"/>
            <a:ext cx="682763" cy="6625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687952" y="4604733"/>
            <a:ext cx="1068271" cy="10756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835901" y="4594999"/>
            <a:ext cx="1119535" cy="10231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030387" y="4726033"/>
            <a:ext cx="959371" cy="3713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043073" y="5132274"/>
            <a:ext cx="727809" cy="4390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822390" y="5630899"/>
            <a:ext cx="538623" cy="69377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0611411" y="3646650"/>
                <a:ext cx="1329082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411" y="3646650"/>
                <a:ext cx="1329082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 intervals</a:t>
                </a:r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  <a:blipFill>
                <a:blip r:embed="rId11"/>
                <a:stretch>
                  <a:fillRect t="-11628" r="-3403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3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9668" y="788276"/>
            <a:ext cx="8182304" cy="544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9" y="0"/>
            <a:ext cx="953580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2276" y="2774731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5061" y="10615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1696" y="1655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1807" y="4703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5338" y="54811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838091" y="4978016"/>
            <a:ext cx="789253" cy="5408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 noChangeAspect="1"/>
          </p:cNvCxnSpPr>
          <p:nvPr/>
        </p:nvCxnSpPr>
        <p:spPr>
          <a:xfrm flipV="1">
            <a:off x="3685375" y="4726586"/>
            <a:ext cx="949686" cy="22118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29326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V="1">
            <a:off x="2083633" y="5571282"/>
            <a:ext cx="682763" cy="6625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687952" y="4604733"/>
            <a:ext cx="1068271" cy="10756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35901" y="4594999"/>
            <a:ext cx="1119535" cy="10231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30387" y="4726033"/>
            <a:ext cx="959371" cy="3713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043073" y="5132274"/>
            <a:ext cx="727809" cy="4390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822390" y="5630899"/>
            <a:ext cx="538623" cy="69377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0000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ea typeface="Cambria Math" panose="02040503050406030204" pitchFamily="18" charset="0"/>
              </a:rPr>
              <a:t>Cost of Path</a:t>
            </a:r>
            <a:endParaRPr lang="en-IN" sz="2800" dirty="0">
              <a:ea typeface="Cambria Math" panose="020405030504060302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794061" y="4535382"/>
            <a:ext cx="751678" cy="1035900"/>
            <a:chOff x="11214431" y="2843485"/>
            <a:chExt cx="250331" cy="360515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17"/>
          <p:cNvSpPr/>
          <p:nvPr/>
        </p:nvSpPr>
        <p:spPr>
          <a:xfrm>
            <a:off x="1813473" y="4871787"/>
            <a:ext cx="746551" cy="459993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1" name="Group 90"/>
          <p:cNvGrpSpPr/>
          <p:nvPr/>
        </p:nvGrpSpPr>
        <p:grpSpPr>
          <a:xfrm>
            <a:off x="2725433" y="3867802"/>
            <a:ext cx="751678" cy="1035900"/>
            <a:chOff x="11214431" y="2843485"/>
            <a:chExt cx="250331" cy="360515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728210" y="4040123"/>
            <a:ext cx="764498" cy="762308"/>
          </a:xfrm>
          <a:custGeom>
            <a:avLst/>
            <a:gdLst>
              <a:gd name="connsiteX0" fmla="*/ 0 w 764498"/>
              <a:gd name="connsiteY0" fmla="*/ 681775 h 762308"/>
              <a:gd name="connsiteX1" fmla="*/ 149901 w 764498"/>
              <a:gd name="connsiteY1" fmla="*/ 396962 h 762308"/>
              <a:gd name="connsiteX2" fmla="*/ 419724 w 764498"/>
              <a:gd name="connsiteY2" fmla="*/ 756725 h 762308"/>
              <a:gd name="connsiteX3" fmla="*/ 629587 w 764498"/>
              <a:gd name="connsiteY3" fmla="*/ 52188 h 762308"/>
              <a:gd name="connsiteX4" fmla="*/ 764498 w 764498"/>
              <a:gd name="connsiteY4" fmla="*/ 52188 h 762308"/>
              <a:gd name="connsiteX5" fmla="*/ 764498 w 764498"/>
              <a:gd name="connsiteY5" fmla="*/ 52188 h 762308"/>
              <a:gd name="connsiteX6" fmla="*/ 749508 w 764498"/>
              <a:gd name="connsiteY6" fmla="*/ 52188 h 7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498" h="762308">
                <a:moveTo>
                  <a:pt x="0" y="681775"/>
                </a:moveTo>
                <a:cubicBezTo>
                  <a:pt x="39973" y="533122"/>
                  <a:pt x="79947" y="384470"/>
                  <a:pt x="149901" y="396962"/>
                </a:cubicBezTo>
                <a:cubicBezTo>
                  <a:pt x="219855" y="409454"/>
                  <a:pt x="339777" y="814187"/>
                  <a:pt x="419724" y="756725"/>
                </a:cubicBezTo>
                <a:cubicBezTo>
                  <a:pt x="499671" y="699263"/>
                  <a:pt x="572125" y="169611"/>
                  <a:pt x="629587" y="52188"/>
                </a:cubicBezTo>
                <a:cubicBezTo>
                  <a:pt x="687049" y="-65235"/>
                  <a:pt x="764498" y="52188"/>
                  <a:pt x="764498" y="52188"/>
                </a:cubicBezTo>
                <a:lnTo>
                  <a:pt x="764498" y="52188"/>
                </a:lnTo>
                <a:lnTo>
                  <a:pt x="749508" y="52188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3" name="Group 112"/>
          <p:cNvGrpSpPr/>
          <p:nvPr/>
        </p:nvGrpSpPr>
        <p:grpSpPr>
          <a:xfrm>
            <a:off x="3751025" y="3559099"/>
            <a:ext cx="751678" cy="1035900"/>
            <a:chOff x="11214431" y="2843485"/>
            <a:chExt cx="250331" cy="360515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4859130" y="3461417"/>
            <a:ext cx="751678" cy="1035900"/>
            <a:chOff x="11214431" y="2843485"/>
            <a:chExt cx="250331" cy="360515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Freeform 123"/>
          <p:cNvSpPr/>
          <p:nvPr/>
        </p:nvSpPr>
        <p:spPr>
          <a:xfrm>
            <a:off x="4878542" y="4040123"/>
            <a:ext cx="732265" cy="217692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25" name="Group 124"/>
          <p:cNvGrpSpPr/>
          <p:nvPr/>
        </p:nvGrpSpPr>
        <p:grpSpPr>
          <a:xfrm>
            <a:off x="6053519" y="3451683"/>
            <a:ext cx="751678" cy="1035900"/>
            <a:chOff x="11214431" y="2843485"/>
            <a:chExt cx="250331" cy="360515"/>
          </a:xfrm>
        </p:grpSpPr>
        <p:cxnSp>
          <p:nvCxnSpPr>
            <p:cNvPr id="126" name="Straight Connector 125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Freeform 129"/>
          <p:cNvSpPr/>
          <p:nvPr/>
        </p:nvSpPr>
        <p:spPr>
          <a:xfrm>
            <a:off x="6072931" y="3672586"/>
            <a:ext cx="756354" cy="713906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3747541" y="3902561"/>
            <a:ext cx="783722" cy="563545"/>
          </a:xfrm>
          <a:custGeom>
            <a:avLst/>
            <a:gdLst>
              <a:gd name="connsiteX0" fmla="*/ 0 w 783722"/>
              <a:gd name="connsiteY0" fmla="*/ 294681 h 563545"/>
              <a:gd name="connsiteX1" fmla="*/ 179882 w 783722"/>
              <a:gd name="connsiteY1" fmla="*/ 549514 h 563545"/>
              <a:gd name="connsiteX2" fmla="*/ 389744 w 783722"/>
              <a:gd name="connsiteY2" fmla="*/ 474563 h 563545"/>
              <a:gd name="connsiteX3" fmla="*/ 449705 w 783722"/>
              <a:gd name="connsiteY3" fmla="*/ 9868 h 563545"/>
              <a:gd name="connsiteX4" fmla="*/ 749508 w 783722"/>
              <a:gd name="connsiteY4" fmla="*/ 159769 h 563545"/>
              <a:gd name="connsiteX5" fmla="*/ 764498 w 783722"/>
              <a:gd name="connsiteY5" fmla="*/ 189750 h 56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22" h="563545">
                <a:moveTo>
                  <a:pt x="0" y="294681"/>
                </a:moveTo>
                <a:cubicBezTo>
                  <a:pt x="57462" y="407107"/>
                  <a:pt x="114925" y="519534"/>
                  <a:pt x="179882" y="549514"/>
                </a:cubicBezTo>
                <a:cubicBezTo>
                  <a:pt x="244839" y="579494"/>
                  <a:pt x="344774" y="564504"/>
                  <a:pt x="389744" y="474563"/>
                </a:cubicBezTo>
                <a:cubicBezTo>
                  <a:pt x="434714" y="384622"/>
                  <a:pt x="389744" y="62334"/>
                  <a:pt x="449705" y="9868"/>
                </a:cubicBezTo>
                <a:cubicBezTo>
                  <a:pt x="509666" y="-42598"/>
                  <a:pt x="697043" y="129789"/>
                  <a:pt x="749508" y="159769"/>
                </a:cubicBezTo>
                <a:cubicBezTo>
                  <a:pt x="801973" y="189749"/>
                  <a:pt x="783235" y="189749"/>
                  <a:pt x="764498" y="189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1" name="Group 130"/>
          <p:cNvGrpSpPr/>
          <p:nvPr/>
        </p:nvGrpSpPr>
        <p:grpSpPr>
          <a:xfrm>
            <a:off x="7192419" y="3582717"/>
            <a:ext cx="751678" cy="1035900"/>
            <a:chOff x="11214431" y="2843485"/>
            <a:chExt cx="250331" cy="360515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7195279" y="3969388"/>
            <a:ext cx="764498" cy="577369"/>
          </a:xfrm>
          <a:custGeom>
            <a:avLst/>
            <a:gdLst>
              <a:gd name="connsiteX0" fmla="*/ 0 w 764498"/>
              <a:gd name="connsiteY0" fmla="*/ 227854 h 577369"/>
              <a:gd name="connsiteX1" fmla="*/ 209862 w 764498"/>
              <a:gd name="connsiteY1" fmla="*/ 572628 h 577369"/>
              <a:gd name="connsiteX2" fmla="*/ 464695 w 764498"/>
              <a:gd name="connsiteY2" fmla="*/ 3001 h 577369"/>
              <a:gd name="connsiteX3" fmla="*/ 599606 w 764498"/>
              <a:gd name="connsiteY3" fmla="*/ 347775 h 577369"/>
              <a:gd name="connsiteX4" fmla="*/ 764498 w 764498"/>
              <a:gd name="connsiteY4" fmla="*/ 347775 h 577369"/>
              <a:gd name="connsiteX5" fmla="*/ 764498 w 764498"/>
              <a:gd name="connsiteY5" fmla="*/ 347775 h 57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498" h="577369">
                <a:moveTo>
                  <a:pt x="0" y="227854"/>
                </a:moveTo>
                <a:cubicBezTo>
                  <a:pt x="66206" y="418978"/>
                  <a:pt x="132413" y="610103"/>
                  <a:pt x="209862" y="572628"/>
                </a:cubicBezTo>
                <a:cubicBezTo>
                  <a:pt x="287311" y="535153"/>
                  <a:pt x="399738" y="40476"/>
                  <a:pt x="464695" y="3001"/>
                </a:cubicBezTo>
                <a:cubicBezTo>
                  <a:pt x="529652" y="-34474"/>
                  <a:pt x="549639" y="290313"/>
                  <a:pt x="599606" y="347775"/>
                </a:cubicBezTo>
                <a:cubicBezTo>
                  <a:pt x="649573" y="405237"/>
                  <a:pt x="764498" y="347775"/>
                  <a:pt x="764498" y="347775"/>
                </a:cubicBezTo>
                <a:lnTo>
                  <a:pt x="764498" y="347775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6" name="Group 135"/>
          <p:cNvGrpSpPr/>
          <p:nvPr/>
        </p:nvGrpSpPr>
        <p:grpSpPr>
          <a:xfrm>
            <a:off x="8217489" y="3963633"/>
            <a:ext cx="751678" cy="1035900"/>
            <a:chOff x="11214431" y="2843485"/>
            <a:chExt cx="250331" cy="360515"/>
          </a:xfrm>
        </p:grpSpPr>
        <p:cxnSp>
          <p:nvCxnSpPr>
            <p:cNvPr id="137" name="Straight Connector 136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22"/>
          <p:cNvSpPr/>
          <p:nvPr/>
        </p:nvSpPr>
        <p:spPr>
          <a:xfrm>
            <a:off x="8214610" y="4631747"/>
            <a:ext cx="764498" cy="195082"/>
          </a:xfrm>
          <a:custGeom>
            <a:avLst/>
            <a:gdLst>
              <a:gd name="connsiteX0" fmla="*/ 0 w 764498"/>
              <a:gd name="connsiteY0" fmla="*/ 195082 h 195082"/>
              <a:gd name="connsiteX1" fmla="*/ 419724 w 764498"/>
              <a:gd name="connsiteY1" fmla="*/ 210 h 195082"/>
              <a:gd name="connsiteX2" fmla="*/ 764498 w 764498"/>
              <a:gd name="connsiteY2" fmla="*/ 165101 h 19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498" h="195082">
                <a:moveTo>
                  <a:pt x="0" y="195082"/>
                </a:moveTo>
                <a:cubicBezTo>
                  <a:pt x="146154" y="100144"/>
                  <a:pt x="292308" y="5207"/>
                  <a:pt x="419724" y="210"/>
                </a:cubicBezTo>
                <a:cubicBezTo>
                  <a:pt x="547140" y="-4787"/>
                  <a:pt x="655819" y="80157"/>
                  <a:pt x="764498" y="16510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1" name="Group 140"/>
          <p:cNvGrpSpPr/>
          <p:nvPr/>
        </p:nvGrpSpPr>
        <p:grpSpPr>
          <a:xfrm>
            <a:off x="9140780" y="4875627"/>
            <a:ext cx="751678" cy="1035900"/>
            <a:chOff x="11214431" y="2843485"/>
            <a:chExt cx="250331" cy="360515"/>
          </a:xfrm>
        </p:grpSpPr>
        <p:cxnSp>
          <p:nvCxnSpPr>
            <p:cNvPr id="142" name="Straight Connector 141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9144000" y="4976730"/>
            <a:ext cx="779489" cy="903827"/>
          </a:xfrm>
          <a:custGeom>
            <a:avLst/>
            <a:gdLst>
              <a:gd name="connsiteX0" fmla="*/ 0 w 779489"/>
              <a:gd name="connsiteY0" fmla="*/ 524656 h 903827"/>
              <a:gd name="connsiteX1" fmla="*/ 374754 w 779489"/>
              <a:gd name="connsiteY1" fmla="*/ 884420 h 903827"/>
              <a:gd name="connsiteX2" fmla="*/ 779489 w 779489"/>
              <a:gd name="connsiteY2" fmla="*/ 0 h 9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489" h="903827">
                <a:moveTo>
                  <a:pt x="0" y="524656"/>
                </a:moveTo>
                <a:cubicBezTo>
                  <a:pt x="122419" y="748259"/>
                  <a:pt x="244839" y="971863"/>
                  <a:pt x="374754" y="884420"/>
                </a:cubicBezTo>
                <a:cubicBezTo>
                  <a:pt x="504669" y="796977"/>
                  <a:pt x="642079" y="398488"/>
                  <a:pt x="77948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10611411" y="3646650"/>
                <a:ext cx="1329082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411" y="3646650"/>
                <a:ext cx="1329082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 intervals</a:t>
                </a:r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  <a:blipFill>
                <a:blip r:embed="rId11"/>
                <a:stretch>
                  <a:fillRect t="-11628" r="-3403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2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9668" y="788276"/>
            <a:ext cx="8182304" cy="544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9" y="0"/>
            <a:ext cx="953580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2276" y="2774731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5061" y="10615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1696" y="1655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1807" y="4703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5338" y="54811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9326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20000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ea typeface="Cambria Math" panose="02040503050406030204" pitchFamily="18" charset="0"/>
              </a:rPr>
              <a:t>Cost of Path</a:t>
            </a:r>
            <a:endParaRPr lang="en-IN" sz="2800" dirty="0">
              <a:ea typeface="Cambria Math" panose="020405030504060302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838091" y="2054942"/>
            <a:ext cx="789253" cy="5408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/>
        </p:nvCxnSpPr>
        <p:spPr>
          <a:xfrm flipV="1">
            <a:off x="3685375" y="1802631"/>
            <a:ext cx="949686" cy="22118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83633" y="2648208"/>
            <a:ext cx="682763" cy="6625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687952" y="1681659"/>
            <a:ext cx="1068271" cy="10756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46028" y="1671925"/>
            <a:ext cx="1119535" cy="10231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30387" y="1802959"/>
            <a:ext cx="959371" cy="3713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043073" y="2209200"/>
            <a:ext cx="727809" cy="4390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822390" y="2707825"/>
            <a:ext cx="538623" cy="69377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446619" y="1317720"/>
                <a:ext cx="1694246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619" y="1317720"/>
                <a:ext cx="1694246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 intervals</a:t>
                </a:r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  <a:blipFill>
                <a:blip r:embed="rId11"/>
                <a:stretch>
                  <a:fillRect t="-11628" r="-3403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9668" y="788276"/>
            <a:ext cx="8182304" cy="544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9" y="0"/>
            <a:ext cx="9535802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312276" y="2774731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5061" y="10615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1696" y="1655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1807" y="4703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5338" y="54811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838091" y="2054942"/>
            <a:ext cx="789253" cy="5408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 noChangeAspect="1"/>
          </p:cNvCxnSpPr>
          <p:nvPr/>
        </p:nvCxnSpPr>
        <p:spPr>
          <a:xfrm flipV="1">
            <a:off x="3685375" y="1802631"/>
            <a:ext cx="949686" cy="22118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29326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V="1">
            <a:off x="2083633" y="2648208"/>
            <a:ext cx="682763" cy="6625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687952" y="1681659"/>
            <a:ext cx="1068271" cy="10756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6028" y="1671925"/>
            <a:ext cx="1119535" cy="10231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30387" y="1802959"/>
            <a:ext cx="959371" cy="3713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043073" y="2209200"/>
            <a:ext cx="727809" cy="4390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822390" y="2707825"/>
            <a:ext cx="538623" cy="69377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0000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ea typeface="Cambria Math" panose="02040503050406030204" pitchFamily="18" charset="0"/>
              </a:rPr>
              <a:t>Cost of Path</a:t>
            </a:r>
            <a:endParaRPr lang="en-IN" sz="2800" dirty="0">
              <a:ea typeface="Cambria Math" panose="020405030504060302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097590" y="539083"/>
            <a:ext cx="751678" cy="1035900"/>
            <a:chOff x="11214431" y="2843485"/>
            <a:chExt cx="250331" cy="360515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17"/>
          <p:cNvSpPr/>
          <p:nvPr/>
        </p:nvSpPr>
        <p:spPr>
          <a:xfrm>
            <a:off x="6117002" y="875488"/>
            <a:ext cx="746551" cy="459993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1" name="Group 90"/>
          <p:cNvGrpSpPr/>
          <p:nvPr/>
        </p:nvGrpSpPr>
        <p:grpSpPr>
          <a:xfrm>
            <a:off x="4876098" y="493430"/>
            <a:ext cx="751678" cy="1035900"/>
            <a:chOff x="11214431" y="2843485"/>
            <a:chExt cx="250331" cy="360515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4878875" y="665751"/>
            <a:ext cx="764498" cy="762308"/>
          </a:xfrm>
          <a:custGeom>
            <a:avLst/>
            <a:gdLst>
              <a:gd name="connsiteX0" fmla="*/ 0 w 764498"/>
              <a:gd name="connsiteY0" fmla="*/ 681775 h 762308"/>
              <a:gd name="connsiteX1" fmla="*/ 149901 w 764498"/>
              <a:gd name="connsiteY1" fmla="*/ 396962 h 762308"/>
              <a:gd name="connsiteX2" fmla="*/ 419724 w 764498"/>
              <a:gd name="connsiteY2" fmla="*/ 756725 h 762308"/>
              <a:gd name="connsiteX3" fmla="*/ 629587 w 764498"/>
              <a:gd name="connsiteY3" fmla="*/ 52188 h 762308"/>
              <a:gd name="connsiteX4" fmla="*/ 764498 w 764498"/>
              <a:gd name="connsiteY4" fmla="*/ 52188 h 762308"/>
              <a:gd name="connsiteX5" fmla="*/ 764498 w 764498"/>
              <a:gd name="connsiteY5" fmla="*/ 52188 h 762308"/>
              <a:gd name="connsiteX6" fmla="*/ 749508 w 764498"/>
              <a:gd name="connsiteY6" fmla="*/ 52188 h 7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498" h="762308">
                <a:moveTo>
                  <a:pt x="0" y="681775"/>
                </a:moveTo>
                <a:cubicBezTo>
                  <a:pt x="39973" y="533122"/>
                  <a:pt x="79947" y="384470"/>
                  <a:pt x="149901" y="396962"/>
                </a:cubicBezTo>
                <a:cubicBezTo>
                  <a:pt x="219855" y="409454"/>
                  <a:pt x="339777" y="814187"/>
                  <a:pt x="419724" y="756725"/>
                </a:cubicBezTo>
                <a:cubicBezTo>
                  <a:pt x="499671" y="699263"/>
                  <a:pt x="572125" y="169611"/>
                  <a:pt x="629587" y="52188"/>
                </a:cubicBezTo>
                <a:cubicBezTo>
                  <a:pt x="687049" y="-65235"/>
                  <a:pt x="764498" y="52188"/>
                  <a:pt x="764498" y="52188"/>
                </a:cubicBezTo>
                <a:lnTo>
                  <a:pt x="764498" y="52188"/>
                </a:lnTo>
                <a:lnTo>
                  <a:pt x="749508" y="5218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3" name="Group 112"/>
          <p:cNvGrpSpPr/>
          <p:nvPr/>
        </p:nvGrpSpPr>
        <p:grpSpPr>
          <a:xfrm>
            <a:off x="3751025" y="636025"/>
            <a:ext cx="751678" cy="1035900"/>
            <a:chOff x="11214431" y="2843485"/>
            <a:chExt cx="250331" cy="360515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1868155" y="1632691"/>
            <a:ext cx="751678" cy="1035900"/>
            <a:chOff x="11214431" y="2843485"/>
            <a:chExt cx="250331" cy="360515"/>
          </a:xfrm>
        </p:grpSpPr>
        <p:cxnSp>
          <p:nvCxnSpPr>
            <p:cNvPr id="126" name="Straight Connector 125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Freeform 129"/>
          <p:cNvSpPr/>
          <p:nvPr/>
        </p:nvSpPr>
        <p:spPr>
          <a:xfrm>
            <a:off x="1887567" y="1853594"/>
            <a:ext cx="756354" cy="713906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3747541" y="979487"/>
            <a:ext cx="783722" cy="563545"/>
          </a:xfrm>
          <a:custGeom>
            <a:avLst/>
            <a:gdLst>
              <a:gd name="connsiteX0" fmla="*/ 0 w 783722"/>
              <a:gd name="connsiteY0" fmla="*/ 294681 h 563545"/>
              <a:gd name="connsiteX1" fmla="*/ 179882 w 783722"/>
              <a:gd name="connsiteY1" fmla="*/ 549514 h 563545"/>
              <a:gd name="connsiteX2" fmla="*/ 389744 w 783722"/>
              <a:gd name="connsiteY2" fmla="*/ 474563 h 563545"/>
              <a:gd name="connsiteX3" fmla="*/ 449705 w 783722"/>
              <a:gd name="connsiteY3" fmla="*/ 9868 h 563545"/>
              <a:gd name="connsiteX4" fmla="*/ 749508 w 783722"/>
              <a:gd name="connsiteY4" fmla="*/ 159769 h 563545"/>
              <a:gd name="connsiteX5" fmla="*/ 764498 w 783722"/>
              <a:gd name="connsiteY5" fmla="*/ 189750 h 56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22" h="563545">
                <a:moveTo>
                  <a:pt x="0" y="294681"/>
                </a:moveTo>
                <a:cubicBezTo>
                  <a:pt x="57462" y="407107"/>
                  <a:pt x="114925" y="519534"/>
                  <a:pt x="179882" y="549514"/>
                </a:cubicBezTo>
                <a:cubicBezTo>
                  <a:pt x="244839" y="579494"/>
                  <a:pt x="344774" y="564504"/>
                  <a:pt x="389744" y="474563"/>
                </a:cubicBezTo>
                <a:cubicBezTo>
                  <a:pt x="434714" y="384622"/>
                  <a:pt x="389744" y="62334"/>
                  <a:pt x="449705" y="9868"/>
                </a:cubicBezTo>
                <a:cubicBezTo>
                  <a:pt x="509666" y="-42598"/>
                  <a:pt x="697043" y="129789"/>
                  <a:pt x="749508" y="159769"/>
                </a:cubicBezTo>
                <a:cubicBezTo>
                  <a:pt x="801973" y="189749"/>
                  <a:pt x="783235" y="189749"/>
                  <a:pt x="764498" y="1897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1" name="Group 130"/>
          <p:cNvGrpSpPr/>
          <p:nvPr/>
        </p:nvGrpSpPr>
        <p:grpSpPr>
          <a:xfrm>
            <a:off x="7254803" y="727078"/>
            <a:ext cx="751678" cy="1035900"/>
            <a:chOff x="11214431" y="2843485"/>
            <a:chExt cx="250331" cy="360515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7257663" y="1113749"/>
            <a:ext cx="764498" cy="577369"/>
          </a:xfrm>
          <a:custGeom>
            <a:avLst/>
            <a:gdLst>
              <a:gd name="connsiteX0" fmla="*/ 0 w 764498"/>
              <a:gd name="connsiteY0" fmla="*/ 227854 h 577369"/>
              <a:gd name="connsiteX1" fmla="*/ 209862 w 764498"/>
              <a:gd name="connsiteY1" fmla="*/ 572628 h 577369"/>
              <a:gd name="connsiteX2" fmla="*/ 464695 w 764498"/>
              <a:gd name="connsiteY2" fmla="*/ 3001 h 577369"/>
              <a:gd name="connsiteX3" fmla="*/ 599606 w 764498"/>
              <a:gd name="connsiteY3" fmla="*/ 347775 h 577369"/>
              <a:gd name="connsiteX4" fmla="*/ 764498 w 764498"/>
              <a:gd name="connsiteY4" fmla="*/ 347775 h 577369"/>
              <a:gd name="connsiteX5" fmla="*/ 764498 w 764498"/>
              <a:gd name="connsiteY5" fmla="*/ 347775 h 57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498" h="577369">
                <a:moveTo>
                  <a:pt x="0" y="227854"/>
                </a:moveTo>
                <a:cubicBezTo>
                  <a:pt x="66206" y="418978"/>
                  <a:pt x="132413" y="610103"/>
                  <a:pt x="209862" y="572628"/>
                </a:cubicBezTo>
                <a:cubicBezTo>
                  <a:pt x="287311" y="535153"/>
                  <a:pt x="399738" y="40476"/>
                  <a:pt x="464695" y="3001"/>
                </a:cubicBezTo>
                <a:cubicBezTo>
                  <a:pt x="529652" y="-34474"/>
                  <a:pt x="549639" y="290313"/>
                  <a:pt x="599606" y="347775"/>
                </a:cubicBezTo>
                <a:cubicBezTo>
                  <a:pt x="649573" y="405237"/>
                  <a:pt x="764498" y="347775"/>
                  <a:pt x="764498" y="347775"/>
                </a:cubicBezTo>
                <a:lnTo>
                  <a:pt x="764498" y="34777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6" name="Group 135"/>
          <p:cNvGrpSpPr/>
          <p:nvPr/>
        </p:nvGrpSpPr>
        <p:grpSpPr>
          <a:xfrm>
            <a:off x="2776276" y="979487"/>
            <a:ext cx="751678" cy="1035900"/>
            <a:chOff x="11214431" y="2843485"/>
            <a:chExt cx="250331" cy="360515"/>
          </a:xfrm>
        </p:grpSpPr>
        <p:cxnSp>
          <p:nvCxnSpPr>
            <p:cNvPr id="137" name="Straight Connector 136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22"/>
          <p:cNvSpPr/>
          <p:nvPr/>
        </p:nvSpPr>
        <p:spPr>
          <a:xfrm>
            <a:off x="2773397" y="1647601"/>
            <a:ext cx="764498" cy="195082"/>
          </a:xfrm>
          <a:custGeom>
            <a:avLst/>
            <a:gdLst>
              <a:gd name="connsiteX0" fmla="*/ 0 w 764498"/>
              <a:gd name="connsiteY0" fmla="*/ 195082 h 195082"/>
              <a:gd name="connsiteX1" fmla="*/ 419724 w 764498"/>
              <a:gd name="connsiteY1" fmla="*/ 210 h 195082"/>
              <a:gd name="connsiteX2" fmla="*/ 764498 w 764498"/>
              <a:gd name="connsiteY2" fmla="*/ 165101 h 19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498" h="195082">
                <a:moveTo>
                  <a:pt x="0" y="195082"/>
                </a:moveTo>
                <a:cubicBezTo>
                  <a:pt x="146154" y="100144"/>
                  <a:pt x="292308" y="5207"/>
                  <a:pt x="419724" y="210"/>
                </a:cubicBezTo>
                <a:cubicBezTo>
                  <a:pt x="547140" y="-4787"/>
                  <a:pt x="655819" y="80157"/>
                  <a:pt x="764498" y="1651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1" name="Group 140"/>
          <p:cNvGrpSpPr/>
          <p:nvPr/>
        </p:nvGrpSpPr>
        <p:grpSpPr>
          <a:xfrm>
            <a:off x="9140780" y="1952553"/>
            <a:ext cx="751678" cy="1035900"/>
            <a:chOff x="11214431" y="2843485"/>
            <a:chExt cx="250331" cy="360515"/>
          </a:xfrm>
        </p:grpSpPr>
        <p:cxnSp>
          <p:nvCxnSpPr>
            <p:cNvPr id="142" name="Straight Connector 141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9144000" y="2053656"/>
            <a:ext cx="779489" cy="903827"/>
          </a:xfrm>
          <a:custGeom>
            <a:avLst/>
            <a:gdLst>
              <a:gd name="connsiteX0" fmla="*/ 0 w 779489"/>
              <a:gd name="connsiteY0" fmla="*/ 524656 h 903827"/>
              <a:gd name="connsiteX1" fmla="*/ 374754 w 779489"/>
              <a:gd name="connsiteY1" fmla="*/ 884420 h 903827"/>
              <a:gd name="connsiteX2" fmla="*/ 779489 w 779489"/>
              <a:gd name="connsiteY2" fmla="*/ 0 h 9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489" h="903827">
                <a:moveTo>
                  <a:pt x="0" y="524656"/>
                </a:moveTo>
                <a:cubicBezTo>
                  <a:pt x="122419" y="748259"/>
                  <a:pt x="244839" y="971863"/>
                  <a:pt x="374754" y="884420"/>
                </a:cubicBezTo>
                <a:cubicBezTo>
                  <a:pt x="504669" y="796977"/>
                  <a:pt x="642079" y="398488"/>
                  <a:pt x="77948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10446619" y="1317720"/>
                <a:ext cx="1694246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619" y="1317720"/>
                <a:ext cx="1694246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8337021" y="1208935"/>
            <a:ext cx="751678" cy="1035900"/>
            <a:chOff x="11214431" y="2843485"/>
            <a:chExt cx="250331" cy="360515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reeform 76"/>
          <p:cNvSpPr/>
          <p:nvPr/>
        </p:nvSpPr>
        <p:spPr>
          <a:xfrm>
            <a:off x="8356433" y="1787641"/>
            <a:ext cx="732265" cy="217692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 intervals</a:t>
                </a:r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  <a:blipFill>
                <a:blip r:embed="rId11"/>
                <a:stretch>
                  <a:fillRect t="-11628" r="-3403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6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9668" y="788276"/>
            <a:ext cx="8182304" cy="544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9" y="0"/>
            <a:ext cx="9535802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312276" y="2774731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5061" y="10615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1696" y="1655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1807" y="4703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5338" y="54811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838091" y="2054942"/>
            <a:ext cx="789253" cy="5408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 noChangeAspect="1"/>
          </p:cNvCxnSpPr>
          <p:nvPr/>
        </p:nvCxnSpPr>
        <p:spPr>
          <a:xfrm flipV="1">
            <a:off x="3685375" y="1802631"/>
            <a:ext cx="949686" cy="22118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29326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V="1">
            <a:off x="2083633" y="2648208"/>
            <a:ext cx="682763" cy="6625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687952" y="1681659"/>
            <a:ext cx="1068271" cy="10756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6028" y="1671925"/>
            <a:ext cx="1119535" cy="10231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30387" y="1802959"/>
            <a:ext cx="959371" cy="3713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043073" y="2209200"/>
            <a:ext cx="727809" cy="4390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822390" y="2707825"/>
            <a:ext cx="538623" cy="69377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0000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ea typeface="Cambria Math" panose="02040503050406030204" pitchFamily="18" charset="0"/>
              </a:rPr>
              <a:t>Cost of Path</a:t>
            </a:r>
            <a:endParaRPr lang="en-IN" sz="2800" dirty="0">
              <a:ea typeface="Cambria Math" panose="020405030504060302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097590" y="539083"/>
            <a:ext cx="751678" cy="1035900"/>
            <a:chOff x="11214431" y="2843485"/>
            <a:chExt cx="250331" cy="360515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17"/>
          <p:cNvSpPr/>
          <p:nvPr/>
        </p:nvSpPr>
        <p:spPr>
          <a:xfrm>
            <a:off x="6117002" y="875488"/>
            <a:ext cx="746551" cy="459993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1" name="Group 90"/>
          <p:cNvGrpSpPr/>
          <p:nvPr/>
        </p:nvGrpSpPr>
        <p:grpSpPr>
          <a:xfrm>
            <a:off x="4876098" y="493430"/>
            <a:ext cx="751678" cy="1035900"/>
            <a:chOff x="11214431" y="2843485"/>
            <a:chExt cx="250331" cy="360515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4878875" y="665751"/>
            <a:ext cx="764498" cy="762308"/>
          </a:xfrm>
          <a:custGeom>
            <a:avLst/>
            <a:gdLst>
              <a:gd name="connsiteX0" fmla="*/ 0 w 764498"/>
              <a:gd name="connsiteY0" fmla="*/ 681775 h 762308"/>
              <a:gd name="connsiteX1" fmla="*/ 149901 w 764498"/>
              <a:gd name="connsiteY1" fmla="*/ 396962 h 762308"/>
              <a:gd name="connsiteX2" fmla="*/ 419724 w 764498"/>
              <a:gd name="connsiteY2" fmla="*/ 756725 h 762308"/>
              <a:gd name="connsiteX3" fmla="*/ 629587 w 764498"/>
              <a:gd name="connsiteY3" fmla="*/ 52188 h 762308"/>
              <a:gd name="connsiteX4" fmla="*/ 764498 w 764498"/>
              <a:gd name="connsiteY4" fmla="*/ 52188 h 762308"/>
              <a:gd name="connsiteX5" fmla="*/ 764498 w 764498"/>
              <a:gd name="connsiteY5" fmla="*/ 52188 h 762308"/>
              <a:gd name="connsiteX6" fmla="*/ 749508 w 764498"/>
              <a:gd name="connsiteY6" fmla="*/ 52188 h 7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498" h="762308">
                <a:moveTo>
                  <a:pt x="0" y="681775"/>
                </a:moveTo>
                <a:cubicBezTo>
                  <a:pt x="39973" y="533122"/>
                  <a:pt x="79947" y="384470"/>
                  <a:pt x="149901" y="396962"/>
                </a:cubicBezTo>
                <a:cubicBezTo>
                  <a:pt x="219855" y="409454"/>
                  <a:pt x="339777" y="814187"/>
                  <a:pt x="419724" y="756725"/>
                </a:cubicBezTo>
                <a:cubicBezTo>
                  <a:pt x="499671" y="699263"/>
                  <a:pt x="572125" y="169611"/>
                  <a:pt x="629587" y="52188"/>
                </a:cubicBezTo>
                <a:cubicBezTo>
                  <a:pt x="687049" y="-65235"/>
                  <a:pt x="764498" y="52188"/>
                  <a:pt x="764498" y="52188"/>
                </a:cubicBezTo>
                <a:lnTo>
                  <a:pt x="764498" y="52188"/>
                </a:lnTo>
                <a:lnTo>
                  <a:pt x="749508" y="5218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3" name="Group 112"/>
          <p:cNvGrpSpPr/>
          <p:nvPr/>
        </p:nvGrpSpPr>
        <p:grpSpPr>
          <a:xfrm>
            <a:off x="3751025" y="636025"/>
            <a:ext cx="751678" cy="1035900"/>
            <a:chOff x="11214431" y="2843485"/>
            <a:chExt cx="250331" cy="360515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1868155" y="1632691"/>
            <a:ext cx="751678" cy="1035900"/>
            <a:chOff x="11214431" y="2843485"/>
            <a:chExt cx="250331" cy="360515"/>
          </a:xfrm>
        </p:grpSpPr>
        <p:cxnSp>
          <p:nvCxnSpPr>
            <p:cNvPr id="126" name="Straight Connector 125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Freeform 129"/>
          <p:cNvSpPr/>
          <p:nvPr/>
        </p:nvSpPr>
        <p:spPr>
          <a:xfrm>
            <a:off x="1887567" y="1853594"/>
            <a:ext cx="756354" cy="713906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3747541" y="979487"/>
            <a:ext cx="783722" cy="563545"/>
          </a:xfrm>
          <a:custGeom>
            <a:avLst/>
            <a:gdLst>
              <a:gd name="connsiteX0" fmla="*/ 0 w 783722"/>
              <a:gd name="connsiteY0" fmla="*/ 294681 h 563545"/>
              <a:gd name="connsiteX1" fmla="*/ 179882 w 783722"/>
              <a:gd name="connsiteY1" fmla="*/ 549514 h 563545"/>
              <a:gd name="connsiteX2" fmla="*/ 389744 w 783722"/>
              <a:gd name="connsiteY2" fmla="*/ 474563 h 563545"/>
              <a:gd name="connsiteX3" fmla="*/ 449705 w 783722"/>
              <a:gd name="connsiteY3" fmla="*/ 9868 h 563545"/>
              <a:gd name="connsiteX4" fmla="*/ 749508 w 783722"/>
              <a:gd name="connsiteY4" fmla="*/ 159769 h 563545"/>
              <a:gd name="connsiteX5" fmla="*/ 764498 w 783722"/>
              <a:gd name="connsiteY5" fmla="*/ 189750 h 56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22" h="563545">
                <a:moveTo>
                  <a:pt x="0" y="294681"/>
                </a:moveTo>
                <a:cubicBezTo>
                  <a:pt x="57462" y="407107"/>
                  <a:pt x="114925" y="519534"/>
                  <a:pt x="179882" y="549514"/>
                </a:cubicBezTo>
                <a:cubicBezTo>
                  <a:pt x="244839" y="579494"/>
                  <a:pt x="344774" y="564504"/>
                  <a:pt x="389744" y="474563"/>
                </a:cubicBezTo>
                <a:cubicBezTo>
                  <a:pt x="434714" y="384622"/>
                  <a:pt x="389744" y="62334"/>
                  <a:pt x="449705" y="9868"/>
                </a:cubicBezTo>
                <a:cubicBezTo>
                  <a:pt x="509666" y="-42598"/>
                  <a:pt x="697043" y="129789"/>
                  <a:pt x="749508" y="159769"/>
                </a:cubicBezTo>
                <a:cubicBezTo>
                  <a:pt x="801973" y="189749"/>
                  <a:pt x="783235" y="189749"/>
                  <a:pt x="764498" y="1897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1" name="Group 130"/>
          <p:cNvGrpSpPr/>
          <p:nvPr/>
        </p:nvGrpSpPr>
        <p:grpSpPr>
          <a:xfrm>
            <a:off x="7254803" y="727078"/>
            <a:ext cx="751678" cy="1035900"/>
            <a:chOff x="11214431" y="2843485"/>
            <a:chExt cx="250331" cy="360515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7257663" y="1113749"/>
            <a:ext cx="764498" cy="577369"/>
          </a:xfrm>
          <a:custGeom>
            <a:avLst/>
            <a:gdLst>
              <a:gd name="connsiteX0" fmla="*/ 0 w 764498"/>
              <a:gd name="connsiteY0" fmla="*/ 227854 h 577369"/>
              <a:gd name="connsiteX1" fmla="*/ 209862 w 764498"/>
              <a:gd name="connsiteY1" fmla="*/ 572628 h 577369"/>
              <a:gd name="connsiteX2" fmla="*/ 464695 w 764498"/>
              <a:gd name="connsiteY2" fmla="*/ 3001 h 577369"/>
              <a:gd name="connsiteX3" fmla="*/ 599606 w 764498"/>
              <a:gd name="connsiteY3" fmla="*/ 347775 h 577369"/>
              <a:gd name="connsiteX4" fmla="*/ 764498 w 764498"/>
              <a:gd name="connsiteY4" fmla="*/ 347775 h 577369"/>
              <a:gd name="connsiteX5" fmla="*/ 764498 w 764498"/>
              <a:gd name="connsiteY5" fmla="*/ 347775 h 57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498" h="577369">
                <a:moveTo>
                  <a:pt x="0" y="227854"/>
                </a:moveTo>
                <a:cubicBezTo>
                  <a:pt x="66206" y="418978"/>
                  <a:pt x="132413" y="610103"/>
                  <a:pt x="209862" y="572628"/>
                </a:cubicBezTo>
                <a:cubicBezTo>
                  <a:pt x="287311" y="535153"/>
                  <a:pt x="399738" y="40476"/>
                  <a:pt x="464695" y="3001"/>
                </a:cubicBezTo>
                <a:cubicBezTo>
                  <a:pt x="529652" y="-34474"/>
                  <a:pt x="549639" y="290313"/>
                  <a:pt x="599606" y="347775"/>
                </a:cubicBezTo>
                <a:cubicBezTo>
                  <a:pt x="649573" y="405237"/>
                  <a:pt x="764498" y="347775"/>
                  <a:pt x="764498" y="347775"/>
                </a:cubicBezTo>
                <a:lnTo>
                  <a:pt x="764498" y="34777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6" name="Group 135"/>
          <p:cNvGrpSpPr/>
          <p:nvPr/>
        </p:nvGrpSpPr>
        <p:grpSpPr>
          <a:xfrm>
            <a:off x="2776276" y="979487"/>
            <a:ext cx="751678" cy="1035900"/>
            <a:chOff x="11214431" y="2843485"/>
            <a:chExt cx="250331" cy="360515"/>
          </a:xfrm>
        </p:grpSpPr>
        <p:cxnSp>
          <p:nvCxnSpPr>
            <p:cNvPr id="137" name="Straight Connector 136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22"/>
          <p:cNvSpPr/>
          <p:nvPr/>
        </p:nvSpPr>
        <p:spPr>
          <a:xfrm>
            <a:off x="2773397" y="1647601"/>
            <a:ext cx="764498" cy="195082"/>
          </a:xfrm>
          <a:custGeom>
            <a:avLst/>
            <a:gdLst>
              <a:gd name="connsiteX0" fmla="*/ 0 w 764498"/>
              <a:gd name="connsiteY0" fmla="*/ 195082 h 195082"/>
              <a:gd name="connsiteX1" fmla="*/ 419724 w 764498"/>
              <a:gd name="connsiteY1" fmla="*/ 210 h 195082"/>
              <a:gd name="connsiteX2" fmla="*/ 764498 w 764498"/>
              <a:gd name="connsiteY2" fmla="*/ 165101 h 19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498" h="195082">
                <a:moveTo>
                  <a:pt x="0" y="195082"/>
                </a:moveTo>
                <a:cubicBezTo>
                  <a:pt x="146154" y="100144"/>
                  <a:pt x="292308" y="5207"/>
                  <a:pt x="419724" y="210"/>
                </a:cubicBezTo>
                <a:cubicBezTo>
                  <a:pt x="547140" y="-4787"/>
                  <a:pt x="655819" y="80157"/>
                  <a:pt x="764498" y="1651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1" name="Group 140"/>
          <p:cNvGrpSpPr/>
          <p:nvPr/>
        </p:nvGrpSpPr>
        <p:grpSpPr>
          <a:xfrm>
            <a:off x="9140780" y="1952553"/>
            <a:ext cx="751678" cy="1035900"/>
            <a:chOff x="11214431" y="2843485"/>
            <a:chExt cx="250331" cy="360515"/>
          </a:xfrm>
        </p:grpSpPr>
        <p:cxnSp>
          <p:nvCxnSpPr>
            <p:cNvPr id="142" name="Straight Connector 141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9144000" y="2053656"/>
            <a:ext cx="779489" cy="903827"/>
          </a:xfrm>
          <a:custGeom>
            <a:avLst/>
            <a:gdLst>
              <a:gd name="connsiteX0" fmla="*/ 0 w 779489"/>
              <a:gd name="connsiteY0" fmla="*/ 524656 h 903827"/>
              <a:gd name="connsiteX1" fmla="*/ 374754 w 779489"/>
              <a:gd name="connsiteY1" fmla="*/ 884420 h 903827"/>
              <a:gd name="connsiteX2" fmla="*/ 779489 w 779489"/>
              <a:gd name="connsiteY2" fmla="*/ 0 h 9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489" h="903827">
                <a:moveTo>
                  <a:pt x="0" y="524656"/>
                </a:moveTo>
                <a:cubicBezTo>
                  <a:pt x="122419" y="748259"/>
                  <a:pt x="244839" y="971863"/>
                  <a:pt x="374754" y="884420"/>
                </a:cubicBezTo>
                <a:cubicBezTo>
                  <a:pt x="504669" y="796977"/>
                  <a:pt x="642079" y="398488"/>
                  <a:pt x="77948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10446619" y="1317720"/>
                <a:ext cx="1694246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619" y="1317720"/>
                <a:ext cx="1694246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8337021" y="1208935"/>
            <a:ext cx="751678" cy="1035900"/>
            <a:chOff x="11214431" y="2843485"/>
            <a:chExt cx="250331" cy="360515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reeform 76"/>
          <p:cNvSpPr/>
          <p:nvPr/>
        </p:nvSpPr>
        <p:spPr>
          <a:xfrm>
            <a:off x="8356433" y="1787641"/>
            <a:ext cx="732265" cy="217692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2838091" y="4978016"/>
            <a:ext cx="789253" cy="5408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 noChangeAspect="1"/>
          </p:cNvCxnSpPr>
          <p:nvPr/>
        </p:nvCxnSpPr>
        <p:spPr>
          <a:xfrm flipV="1">
            <a:off x="3685375" y="4726586"/>
            <a:ext cx="949686" cy="22118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2083633" y="5571282"/>
            <a:ext cx="682763" cy="6625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687952" y="4604733"/>
            <a:ext cx="1068271" cy="10756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835901" y="4594999"/>
            <a:ext cx="1119535" cy="10231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30387" y="4726033"/>
            <a:ext cx="959371" cy="3713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043073" y="5132274"/>
            <a:ext cx="727809" cy="4390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822390" y="5630899"/>
            <a:ext cx="538623" cy="69377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794061" y="4535382"/>
            <a:ext cx="751678" cy="1035900"/>
            <a:chOff x="11214431" y="2843485"/>
            <a:chExt cx="250331" cy="360515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Freeform 95"/>
          <p:cNvSpPr/>
          <p:nvPr/>
        </p:nvSpPr>
        <p:spPr>
          <a:xfrm>
            <a:off x="1813473" y="4871787"/>
            <a:ext cx="746551" cy="459993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7" name="Group 96"/>
          <p:cNvGrpSpPr/>
          <p:nvPr/>
        </p:nvGrpSpPr>
        <p:grpSpPr>
          <a:xfrm>
            <a:off x="2725433" y="3867802"/>
            <a:ext cx="751678" cy="1035900"/>
            <a:chOff x="11214431" y="2843485"/>
            <a:chExt cx="250331" cy="360515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Freeform 101"/>
          <p:cNvSpPr/>
          <p:nvPr/>
        </p:nvSpPr>
        <p:spPr>
          <a:xfrm>
            <a:off x="2728210" y="4040123"/>
            <a:ext cx="764498" cy="762308"/>
          </a:xfrm>
          <a:custGeom>
            <a:avLst/>
            <a:gdLst>
              <a:gd name="connsiteX0" fmla="*/ 0 w 764498"/>
              <a:gd name="connsiteY0" fmla="*/ 681775 h 762308"/>
              <a:gd name="connsiteX1" fmla="*/ 149901 w 764498"/>
              <a:gd name="connsiteY1" fmla="*/ 396962 h 762308"/>
              <a:gd name="connsiteX2" fmla="*/ 419724 w 764498"/>
              <a:gd name="connsiteY2" fmla="*/ 756725 h 762308"/>
              <a:gd name="connsiteX3" fmla="*/ 629587 w 764498"/>
              <a:gd name="connsiteY3" fmla="*/ 52188 h 762308"/>
              <a:gd name="connsiteX4" fmla="*/ 764498 w 764498"/>
              <a:gd name="connsiteY4" fmla="*/ 52188 h 762308"/>
              <a:gd name="connsiteX5" fmla="*/ 764498 w 764498"/>
              <a:gd name="connsiteY5" fmla="*/ 52188 h 762308"/>
              <a:gd name="connsiteX6" fmla="*/ 749508 w 764498"/>
              <a:gd name="connsiteY6" fmla="*/ 52188 h 7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498" h="762308">
                <a:moveTo>
                  <a:pt x="0" y="681775"/>
                </a:moveTo>
                <a:cubicBezTo>
                  <a:pt x="39973" y="533122"/>
                  <a:pt x="79947" y="384470"/>
                  <a:pt x="149901" y="396962"/>
                </a:cubicBezTo>
                <a:cubicBezTo>
                  <a:pt x="219855" y="409454"/>
                  <a:pt x="339777" y="814187"/>
                  <a:pt x="419724" y="756725"/>
                </a:cubicBezTo>
                <a:cubicBezTo>
                  <a:pt x="499671" y="699263"/>
                  <a:pt x="572125" y="169611"/>
                  <a:pt x="629587" y="52188"/>
                </a:cubicBezTo>
                <a:cubicBezTo>
                  <a:pt x="687049" y="-65235"/>
                  <a:pt x="764498" y="52188"/>
                  <a:pt x="764498" y="52188"/>
                </a:cubicBezTo>
                <a:lnTo>
                  <a:pt x="764498" y="52188"/>
                </a:lnTo>
                <a:lnTo>
                  <a:pt x="749508" y="52188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3" name="Group 102"/>
          <p:cNvGrpSpPr/>
          <p:nvPr/>
        </p:nvGrpSpPr>
        <p:grpSpPr>
          <a:xfrm>
            <a:off x="3751025" y="3559099"/>
            <a:ext cx="751678" cy="1035900"/>
            <a:chOff x="11214431" y="2843485"/>
            <a:chExt cx="250331" cy="360515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4859130" y="3461417"/>
            <a:ext cx="751678" cy="1035900"/>
            <a:chOff x="11214431" y="2843485"/>
            <a:chExt cx="250331" cy="360515"/>
          </a:xfrm>
        </p:grpSpPr>
        <p:cxnSp>
          <p:nvCxnSpPr>
            <p:cNvPr id="109" name="Straight Connector 108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Freeform 117"/>
          <p:cNvSpPr/>
          <p:nvPr/>
        </p:nvSpPr>
        <p:spPr>
          <a:xfrm>
            <a:off x="4878542" y="4040123"/>
            <a:ext cx="732265" cy="217692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9" name="Group 118"/>
          <p:cNvGrpSpPr/>
          <p:nvPr/>
        </p:nvGrpSpPr>
        <p:grpSpPr>
          <a:xfrm>
            <a:off x="6053519" y="3451683"/>
            <a:ext cx="751678" cy="1035900"/>
            <a:chOff x="11214431" y="2843485"/>
            <a:chExt cx="250331" cy="360515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Freeform 123"/>
          <p:cNvSpPr/>
          <p:nvPr/>
        </p:nvSpPr>
        <p:spPr>
          <a:xfrm>
            <a:off x="6072931" y="3672586"/>
            <a:ext cx="756354" cy="713906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7" name="Freeform 146"/>
          <p:cNvSpPr/>
          <p:nvPr/>
        </p:nvSpPr>
        <p:spPr>
          <a:xfrm>
            <a:off x="3747541" y="3902561"/>
            <a:ext cx="783722" cy="563545"/>
          </a:xfrm>
          <a:custGeom>
            <a:avLst/>
            <a:gdLst>
              <a:gd name="connsiteX0" fmla="*/ 0 w 783722"/>
              <a:gd name="connsiteY0" fmla="*/ 294681 h 563545"/>
              <a:gd name="connsiteX1" fmla="*/ 179882 w 783722"/>
              <a:gd name="connsiteY1" fmla="*/ 549514 h 563545"/>
              <a:gd name="connsiteX2" fmla="*/ 389744 w 783722"/>
              <a:gd name="connsiteY2" fmla="*/ 474563 h 563545"/>
              <a:gd name="connsiteX3" fmla="*/ 449705 w 783722"/>
              <a:gd name="connsiteY3" fmla="*/ 9868 h 563545"/>
              <a:gd name="connsiteX4" fmla="*/ 749508 w 783722"/>
              <a:gd name="connsiteY4" fmla="*/ 159769 h 563545"/>
              <a:gd name="connsiteX5" fmla="*/ 764498 w 783722"/>
              <a:gd name="connsiteY5" fmla="*/ 189750 h 56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722" h="563545">
                <a:moveTo>
                  <a:pt x="0" y="294681"/>
                </a:moveTo>
                <a:cubicBezTo>
                  <a:pt x="57462" y="407107"/>
                  <a:pt x="114925" y="519534"/>
                  <a:pt x="179882" y="549514"/>
                </a:cubicBezTo>
                <a:cubicBezTo>
                  <a:pt x="244839" y="579494"/>
                  <a:pt x="344774" y="564504"/>
                  <a:pt x="389744" y="474563"/>
                </a:cubicBezTo>
                <a:cubicBezTo>
                  <a:pt x="434714" y="384622"/>
                  <a:pt x="389744" y="62334"/>
                  <a:pt x="449705" y="9868"/>
                </a:cubicBezTo>
                <a:cubicBezTo>
                  <a:pt x="509666" y="-42598"/>
                  <a:pt x="697043" y="129789"/>
                  <a:pt x="749508" y="159769"/>
                </a:cubicBezTo>
                <a:cubicBezTo>
                  <a:pt x="801973" y="189749"/>
                  <a:pt x="783235" y="189749"/>
                  <a:pt x="764498" y="189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8" name="Group 147"/>
          <p:cNvGrpSpPr/>
          <p:nvPr/>
        </p:nvGrpSpPr>
        <p:grpSpPr>
          <a:xfrm>
            <a:off x="7192419" y="3582717"/>
            <a:ext cx="751678" cy="1035900"/>
            <a:chOff x="11214431" y="2843485"/>
            <a:chExt cx="250331" cy="360515"/>
          </a:xfrm>
        </p:grpSpPr>
        <p:cxnSp>
          <p:nvCxnSpPr>
            <p:cNvPr id="149" name="Straight Connector 148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Freeform 152"/>
          <p:cNvSpPr/>
          <p:nvPr/>
        </p:nvSpPr>
        <p:spPr>
          <a:xfrm>
            <a:off x="7195279" y="3969388"/>
            <a:ext cx="764498" cy="577369"/>
          </a:xfrm>
          <a:custGeom>
            <a:avLst/>
            <a:gdLst>
              <a:gd name="connsiteX0" fmla="*/ 0 w 764498"/>
              <a:gd name="connsiteY0" fmla="*/ 227854 h 577369"/>
              <a:gd name="connsiteX1" fmla="*/ 209862 w 764498"/>
              <a:gd name="connsiteY1" fmla="*/ 572628 h 577369"/>
              <a:gd name="connsiteX2" fmla="*/ 464695 w 764498"/>
              <a:gd name="connsiteY2" fmla="*/ 3001 h 577369"/>
              <a:gd name="connsiteX3" fmla="*/ 599606 w 764498"/>
              <a:gd name="connsiteY3" fmla="*/ 347775 h 577369"/>
              <a:gd name="connsiteX4" fmla="*/ 764498 w 764498"/>
              <a:gd name="connsiteY4" fmla="*/ 347775 h 577369"/>
              <a:gd name="connsiteX5" fmla="*/ 764498 w 764498"/>
              <a:gd name="connsiteY5" fmla="*/ 347775 h 57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498" h="577369">
                <a:moveTo>
                  <a:pt x="0" y="227854"/>
                </a:moveTo>
                <a:cubicBezTo>
                  <a:pt x="66206" y="418978"/>
                  <a:pt x="132413" y="610103"/>
                  <a:pt x="209862" y="572628"/>
                </a:cubicBezTo>
                <a:cubicBezTo>
                  <a:pt x="287311" y="535153"/>
                  <a:pt x="399738" y="40476"/>
                  <a:pt x="464695" y="3001"/>
                </a:cubicBezTo>
                <a:cubicBezTo>
                  <a:pt x="529652" y="-34474"/>
                  <a:pt x="549639" y="290313"/>
                  <a:pt x="599606" y="347775"/>
                </a:cubicBezTo>
                <a:cubicBezTo>
                  <a:pt x="649573" y="405237"/>
                  <a:pt x="764498" y="347775"/>
                  <a:pt x="764498" y="347775"/>
                </a:cubicBezTo>
                <a:lnTo>
                  <a:pt x="764498" y="347775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54" name="Group 153"/>
          <p:cNvGrpSpPr/>
          <p:nvPr/>
        </p:nvGrpSpPr>
        <p:grpSpPr>
          <a:xfrm>
            <a:off x="8217489" y="3963633"/>
            <a:ext cx="751678" cy="1035900"/>
            <a:chOff x="11214431" y="2843485"/>
            <a:chExt cx="250331" cy="360515"/>
          </a:xfrm>
        </p:grpSpPr>
        <p:cxnSp>
          <p:nvCxnSpPr>
            <p:cNvPr id="155" name="Straight Connector 154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Freeform 158"/>
          <p:cNvSpPr/>
          <p:nvPr/>
        </p:nvSpPr>
        <p:spPr>
          <a:xfrm>
            <a:off x="8214610" y="4631747"/>
            <a:ext cx="764498" cy="195082"/>
          </a:xfrm>
          <a:custGeom>
            <a:avLst/>
            <a:gdLst>
              <a:gd name="connsiteX0" fmla="*/ 0 w 764498"/>
              <a:gd name="connsiteY0" fmla="*/ 195082 h 195082"/>
              <a:gd name="connsiteX1" fmla="*/ 419724 w 764498"/>
              <a:gd name="connsiteY1" fmla="*/ 210 h 195082"/>
              <a:gd name="connsiteX2" fmla="*/ 764498 w 764498"/>
              <a:gd name="connsiteY2" fmla="*/ 165101 h 19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498" h="195082">
                <a:moveTo>
                  <a:pt x="0" y="195082"/>
                </a:moveTo>
                <a:cubicBezTo>
                  <a:pt x="146154" y="100144"/>
                  <a:pt x="292308" y="5207"/>
                  <a:pt x="419724" y="210"/>
                </a:cubicBezTo>
                <a:cubicBezTo>
                  <a:pt x="547140" y="-4787"/>
                  <a:pt x="655819" y="80157"/>
                  <a:pt x="764498" y="16510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0" name="Group 159"/>
          <p:cNvGrpSpPr/>
          <p:nvPr/>
        </p:nvGrpSpPr>
        <p:grpSpPr>
          <a:xfrm>
            <a:off x="9140780" y="4875627"/>
            <a:ext cx="751678" cy="1035900"/>
            <a:chOff x="11214431" y="2843485"/>
            <a:chExt cx="250331" cy="360515"/>
          </a:xfrm>
        </p:grpSpPr>
        <p:cxnSp>
          <p:nvCxnSpPr>
            <p:cNvPr id="161" name="Straight Connector 160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Freeform 164"/>
          <p:cNvSpPr/>
          <p:nvPr/>
        </p:nvSpPr>
        <p:spPr>
          <a:xfrm>
            <a:off x="9144000" y="4976730"/>
            <a:ext cx="779489" cy="903827"/>
          </a:xfrm>
          <a:custGeom>
            <a:avLst/>
            <a:gdLst>
              <a:gd name="connsiteX0" fmla="*/ 0 w 779489"/>
              <a:gd name="connsiteY0" fmla="*/ 524656 h 903827"/>
              <a:gd name="connsiteX1" fmla="*/ 374754 w 779489"/>
              <a:gd name="connsiteY1" fmla="*/ 884420 h 903827"/>
              <a:gd name="connsiteX2" fmla="*/ 779489 w 779489"/>
              <a:gd name="connsiteY2" fmla="*/ 0 h 9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489" h="903827">
                <a:moveTo>
                  <a:pt x="0" y="524656"/>
                </a:moveTo>
                <a:cubicBezTo>
                  <a:pt x="122419" y="748259"/>
                  <a:pt x="244839" y="971863"/>
                  <a:pt x="374754" y="884420"/>
                </a:cubicBezTo>
                <a:cubicBezTo>
                  <a:pt x="504669" y="796977"/>
                  <a:pt x="642079" y="398488"/>
                  <a:pt x="779489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165"/>
              <p:cNvSpPr/>
              <p:nvPr/>
            </p:nvSpPr>
            <p:spPr>
              <a:xfrm>
                <a:off x="10611411" y="3646650"/>
                <a:ext cx="1329082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Rectangle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411" y="3646650"/>
                <a:ext cx="1329082" cy="542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/>
              <p:cNvSpPr/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 intervals</a:t>
                </a:r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7" name="Rectangle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  <a:blipFill>
                <a:blip r:embed="rId12"/>
                <a:stretch>
                  <a:fillRect t="-11628" r="-3403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4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9668" y="788276"/>
            <a:ext cx="8182304" cy="544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9" y="0"/>
            <a:ext cx="953580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2276" y="2774731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5061" y="10615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1696" y="1655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1807" y="4703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5338" y="54811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9326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20000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ea typeface="Cambria Math" panose="02040503050406030204" pitchFamily="18" charset="0"/>
              </a:rPr>
              <a:t>Cost of Path</a:t>
            </a:r>
            <a:endParaRPr lang="en-IN" sz="2800" dirty="0">
              <a:ea typeface="Cambria Math" panose="020405030504060302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4687952" y="1681659"/>
            <a:ext cx="1068271" cy="10756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4876098" y="493430"/>
            <a:ext cx="751678" cy="1035900"/>
            <a:chOff x="11214431" y="2843485"/>
            <a:chExt cx="250331" cy="360515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 148"/>
          <p:cNvSpPr/>
          <p:nvPr/>
        </p:nvSpPr>
        <p:spPr>
          <a:xfrm>
            <a:off x="4878875" y="665751"/>
            <a:ext cx="764498" cy="762308"/>
          </a:xfrm>
          <a:custGeom>
            <a:avLst/>
            <a:gdLst>
              <a:gd name="connsiteX0" fmla="*/ 0 w 764498"/>
              <a:gd name="connsiteY0" fmla="*/ 681775 h 762308"/>
              <a:gd name="connsiteX1" fmla="*/ 149901 w 764498"/>
              <a:gd name="connsiteY1" fmla="*/ 396962 h 762308"/>
              <a:gd name="connsiteX2" fmla="*/ 419724 w 764498"/>
              <a:gd name="connsiteY2" fmla="*/ 756725 h 762308"/>
              <a:gd name="connsiteX3" fmla="*/ 629587 w 764498"/>
              <a:gd name="connsiteY3" fmla="*/ 52188 h 762308"/>
              <a:gd name="connsiteX4" fmla="*/ 764498 w 764498"/>
              <a:gd name="connsiteY4" fmla="*/ 52188 h 762308"/>
              <a:gd name="connsiteX5" fmla="*/ 764498 w 764498"/>
              <a:gd name="connsiteY5" fmla="*/ 52188 h 762308"/>
              <a:gd name="connsiteX6" fmla="*/ 749508 w 764498"/>
              <a:gd name="connsiteY6" fmla="*/ 52188 h 7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498" h="762308">
                <a:moveTo>
                  <a:pt x="0" y="681775"/>
                </a:moveTo>
                <a:cubicBezTo>
                  <a:pt x="39973" y="533122"/>
                  <a:pt x="79947" y="384470"/>
                  <a:pt x="149901" y="396962"/>
                </a:cubicBezTo>
                <a:cubicBezTo>
                  <a:pt x="219855" y="409454"/>
                  <a:pt x="339777" y="814187"/>
                  <a:pt x="419724" y="756725"/>
                </a:cubicBezTo>
                <a:cubicBezTo>
                  <a:pt x="499671" y="699263"/>
                  <a:pt x="572125" y="169611"/>
                  <a:pt x="629587" y="52188"/>
                </a:cubicBezTo>
                <a:cubicBezTo>
                  <a:pt x="687049" y="-65235"/>
                  <a:pt x="764498" y="52188"/>
                  <a:pt x="764498" y="52188"/>
                </a:cubicBezTo>
                <a:lnTo>
                  <a:pt x="764498" y="52188"/>
                </a:lnTo>
                <a:lnTo>
                  <a:pt x="749508" y="5218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7" name="Straight Connector 156"/>
          <p:cNvCxnSpPr/>
          <p:nvPr/>
        </p:nvCxnSpPr>
        <p:spPr>
          <a:xfrm flipV="1">
            <a:off x="4687952" y="4604733"/>
            <a:ext cx="1068271" cy="10756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4859130" y="3461417"/>
            <a:ext cx="751678" cy="1035900"/>
            <a:chOff x="11214431" y="2843485"/>
            <a:chExt cx="250331" cy="360515"/>
          </a:xfrm>
        </p:grpSpPr>
        <p:cxnSp>
          <p:nvCxnSpPr>
            <p:cNvPr id="159" name="Straight Connector 158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Freeform 162"/>
          <p:cNvSpPr/>
          <p:nvPr/>
        </p:nvSpPr>
        <p:spPr>
          <a:xfrm>
            <a:off x="4878542" y="4040123"/>
            <a:ext cx="732265" cy="217692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>
              <a:xfrm>
                <a:off x="10446619" y="1317720"/>
                <a:ext cx="1694246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619" y="1317720"/>
                <a:ext cx="1694246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164"/>
              <p:cNvSpPr/>
              <p:nvPr/>
            </p:nvSpPr>
            <p:spPr>
              <a:xfrm>
                <a:off x="10611411" y="3646650"/>
                <a:ext cx="1329082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5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411" y="3646650"/>
                <a:ext cx="1329082" cy="542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165"/>
              <p:cNvSpPr/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 intervals</a:t>
                </a:r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Rectangle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98" y="2480189"/>
                <a:ext cx="2328266" cy="523220"/>
              </a:xfrm>
              <a:prstGeom prst="rect">
                <a:avLst/>
              </a:prstGeom>
              <a:blipFill>
                <a:blip r:embed="rId12"/>
                <a:stretch>
                  <a:fillRect t="-11628" r="-3403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4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9668" y="788276"/>
            <a:ext cx="8182304" cy="5444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9" y="0"/>
            <a:ext cx="953580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2276" y="2774731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5061" y="10615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1696" y="1655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1807" y="4703379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5338" y="5481145"/>
            <a:ext cx="378373" cy="37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9326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𝜆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80" y="6232634"/>
                <a:ext cx="36539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20000" y="161383"/>
            <a:ext cx="2182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ea typeface="Cambria Math" panose="02040503050406030204" pitchFamily="18" charset="0"/>
              </a:rPr>
              <a:t>Cost of Path</a:t>
            </a:r>
            <a:endParaRPr lang="en-IN" sz="2800" dirty="0">
              <a:ea typeface="Cambria Math" panose="02040503050406030204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4687952" y="2664070"/>
            <a:ext cx="157015" cy="436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900271" y="2624300"/>
            <a:ext cx="185978" cy="272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145080" y="2628831"/>
            <a:ext cx="207487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399557" y="2625123"/>
            <a:ext cx="210398" cy="239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656887" y="2657603"/>
            <a:ext cx="190581" cy="631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4687952" y="1681659"/>
            <a:ext cx="1068271" cy="10756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4876098" y="493430"/>
            <a:ext cx="751678" cy="1035900"/>
            <a:chOff x="11214431" y="2843485"/>
            <a:chExt cx="250331" cy="360515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 148"/>
          <p:cNvSpPr/>
          <p:nvPr/>
        </p:nvSpPr>
        <p:spPr>
          <a:xfrm>
            <a:off x="4878875" y="665751"/>
            <a:ext cx="764498" cy="762308"/>
          </a:xfrm>
          <a:custGeom>
            <a:avLst/>
            <a:gdLst>
              <a:gd name="connsiteX0" fmla="*/ 0 w 764498"/>
              <a:gd name="connsiteY0" fmla="*/ 681775 h 762308"/>
              <a:gd name="connsiteX1" fmla="*/ 149901 w 764498"/>
              <a:gd name="connsiteY1" fmla="*/ 396962 h 762308"/>
              <a:gd name="connsiteX2" fmla="*/ 419724 w 764498"/>
              <a:gd name="connsiteY2" fmla="*/ 756725 h 762308"/>
              <a:gd name="connsiteX3" fmla="*/ 629587 w 764498"/>
              <a:gd name="connsiteY3" fmla="*/ 52188 h 762308"/>
              <a:gd name="connsiteX4" fmla="*/ 764498 w 764498"/>
              <a:gd name="connsiteY4" fmla="*/ 52188 h 762308"/>
              <a:gd name="connsiteX5" fmla="*/ 764498 w 764498"/>
              <a:gd name="connsiteY5" fmla="*/ 52188 h 762308"/>
              <a:gd name="connsiteX6" fmla="*/ 749508 w 764498"/>
              <a:gd name="connsiteY6" fmla="*/ 52188 h 7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498" h="762308">
                <a:moveTo>
                  <a:pt x="0" y="681775"/>
                </a:moveTo>
                <a:cubicBezTo>
                  <a:pt x="39973" y="533122"/>
                  <a:pt x="79947" y="384470"/>
                  <a:pt x="149901" y="396962"/>
                </a:cubicBezTo>
                <a:cubicBezTo>
                  <a:pt x="219855" y="409454"/>
                  <a:pt x="339777" y="814187"/>
                  <a:pt x="419724" y="756725"/>
                </a:cubicBezTo>
                <a:cubicBezTo>
                  <a:pt x="499671" y="699263"/>
                  <a:pt x="572125" y="169611"/>
                  <a:pt x="629587" y="52188"/>
                </a:cubicBezTo>
                <a:cubicBezTo>
                  <a:pt x="687049" y="-65235"/>
                  <a:pt x="764498" y="52188"/>
                  <a:pt x="764498" y="52188"/>
                </a:cubicBezTo>
                <a:lnTo>
                  <a:pt x="764498" y="52188"/>
                </a:lnTo>
                <a:lnTo>
                  <a:pt x="749508" y="5218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7" name="Straight Connector 156"/>
          <p:cNvCxnSpPr/>
          <p:nvPr/>
        </p:nvCxnSpPr>
        <p:spPr>
          <a:xfrm flipV="1">
            <a:off x="4687952" y="4604733"/>
            <a:ext cx="1068271" cy="10756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4859130" y="3461417"/>
            <a:ext cx="751678" cy="1035900"/>
            <a:chOff x="11214431" y="2843485"/>
            <a:chExt cx="250331" cy="360515"/>
          </a:xfrm>
        </p:grpSpPr>
        <p:cxnSp>
          <p:nvCxnSpPr>
            <p:cNvPr id="159" name="Straight Connector 158"/>
            <p:cNvCxnSpPr/>
            <p:nvPr/>
          </p:nvCxnSpPr>
          <p:spPr>
            <a:xfrm flipV="1">
              <a:off x="11214431" y="3024000"/>
              <a:ext cx="0" cy="1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11464762" y="2844000"/>
              <a:ext cx="0" cy="36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1214431" y="3201912"/>
              <a:ext cx="2503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1214431" y="2843485"/>
              <a:ext cx="250331" cy="180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Freeform 162"/>
          <p:cNvSpPr/>
          <p:nvPr/>
        </p:nvSpPr>
        <p:spPr>
          <a:xfrm>
            <a:off x="4878542" y="4040123"/>
            <a:ext cx="732265" cy="217692"/>
          </a:xfrm>
          <a:custGeom>
            <a:avLst/>
            <a:gdLst>
              <a:gd name="connsiteX0" fmla="*/ 0 w 3028013"/>
              <a:gd name="connsiteY0" fmla="*/ 949070 h 1736404"/>
              <a:gd name="connsiteX1" fmla="*/ 1214204 w 3028013"/>
              <a:gd name="connsiteY1" fmla="*/ 1713569 h 1736404"/>
              <a:gd name="connsiteX2" fmla="*/ 2293495 w 3028013"/>
              <a:gd name="connsiteY2" fmla="*/ 169582 h 1736404"/>
              <a:gd name="connsiteX3" fmla="*/ 3028013 w 3028013"/>
              <a:gd name="connsiteY3" fmla="*/ 109621 h 17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013" h="1736404">
                <a:moveTo>
                  <a:pt x="0" y="949070"/>
                </a:moveTo>
                <a:cubicBezTo>
                  <a:pt x="415977" y="1396277"/>
                  <a:pt x="831955" y="1843484"/>
                  <a:pt x="1214204" y="1713569"/>
                </a:cubicBezTo>
                <a:cubicBezTo>
                  <a:pt x="1596453" y="1583654"/>
                  <a:pt x="1991194" y="436907"/>
                  <a:pt x="2293495" y="169582"/>
                </a:cubicBezTo>
                <a:cubicBezTo>
                  <a:pt x="2595797" y="-97743"/>
                  <a:pt x="2811905" y="5939"/>
                  <a:pt x="3028013" y="1096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446619" y="1317720"/>
                <a:ext cx="1694246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619" y="1317720"/>
                <a:ext cx="1694246" cy="542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611411" y="3646650"/>
                <a:ext cx="1329082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411" y="3646650"/>
                <a:ext cx="1329082" cy="542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312150" y="2482185"/>
            <a:ext cx="183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sz="2800" dirty="0" smtClean="0">
                <a:ea typeface="Cambria Math" panose="02040503050406030204" pitchFamily="18" charset="0"/>
              </a:rPr>
              <a:t>Link gadget</a:t>
            </a:r>
            <a:endParaRPr lang="en-IN" sz="28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174326" y="2482185"/>
                <a:ext cx="1985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 intervals</a:t>
                </a:r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326" y="2482185"/>
                <a:ext cx="1985223" cy="523220"/>
              </a:xfrm>
              <a:prstGeom prst="rect">
                <a:avLst/>
              </a:prstGeom>
              <a:blipFill>
                <a:blip r:embed="rId12"/>
                <a:stretch>
                  <a:fillRect t="-10465" r="-4615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6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80000" y="2520000"/>
            <a:ext cx="3024000" cy="3329277"/>
            <a:chOff x="2160000" y="2160000"/>
            <a:chExt cx="3024000" cy="3329277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23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3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67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23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67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23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67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67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511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511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67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223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16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216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216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360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504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04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360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360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04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26972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Parametric Shortest Paths</a:t>
            </a:r>
            <a:endParaRPr lang="en-IN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400000" y="3240000"/>
            <a:ext cx="1008000" cy="1008000"/>
            <a:chOff x="5888400" y="3902069"/>
            <a:chExt cx="1008000" cy="10080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91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1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39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12400" y="440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92400" y="4406069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12400" y="4886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92400" y="488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39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87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872400" y="3926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392400" y="4406069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91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88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88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88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36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4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84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36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6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4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00000" y="1440000"/>
            <a:ext cx="1008000" cy="1008000"/>
            <a:chOff x="5912400" y="1952400"/>
            <a:chExt cx="1008000" cy="10080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3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93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1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3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1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3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1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41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896400" y="245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896400" y="197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41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93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91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91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91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39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87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87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39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639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87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400000" y="5040000"/>
            <a:ext cx="1008000" cy="1008000"/>
            <a:chOff x="6176400" y="5525917"/>
            <a:chExt cx="1008000" cy="10080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0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0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68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200400" y="6029917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680400" y="6029917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20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668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16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160400" y="554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668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6200400" y="602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17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17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17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65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713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13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65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65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713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560000" y="1440000"/>
            <a:ext cx="1008000" cy="1008000"/>
            <a:chOff x="8279504" y="1918045"/>
            <a:chExt cx="1008000" cy="10080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8303504" y="194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830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783504" y="194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30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78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303504" y="290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783504" y="290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8783504" y="1942045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926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926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8783504" y="2422045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830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827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27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827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875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923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923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875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875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923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560000" y="3240000"/>
            <a:ext cx="1008000" cy="1008000"/>
            <a:chOff x="8063504" y="3926069"/>
            <a:chExt cx="1008000" cy="10080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8087504" y="395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808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8567504" y="395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8087504" y="443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8567504" y="443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808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856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8567504" y="395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904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904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856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8087504" y="443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806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806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806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854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902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902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854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854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902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560000" y="5040000"/>
            <a:ext cx="1008000" cy="1008000"/>
            <a:chOff x="8495504" y="5517641"/>
            <a:chExt cx="1008000" cy="1008000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851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8519504" y="554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99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851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899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851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899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899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947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947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899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8519504" y="602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849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849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849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897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945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945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897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897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945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9565" r="-86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9" name="Picture 20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8" y="1725617"/>
            <a:ext cx="457143" cy="855873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6" y="5471999"/>
            <a:ext cx="481330" cy="596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=−10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9469821" y="1320996"/>
                <a:ext cx="2708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𝑆𝑃</m:t>
                      </m:r>
                      <m:d>
                        <m:dPr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???! ! !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821" y="1320996"/>
                <a:ext cx="2708180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Induction Hypothesis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1" name="Content Placeholder 2"/>
              <p:cNvSpPr txBox="1">
                <a:spLocks/>
              </p:cNvSpPr>
              <p:nvPr/>
            </p:nvSpPr>
            <p:spPr>
              <a:xfrm>
                <a:off x="487018" y="1653162"/>
                <a:ext cx="11350486" cy="52048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IN" dirty="0" smtClean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0,1,…,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be an input vertex and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𝑗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∈{0,1,…,</m:t>
                    </m:r>
                    <m:sSup>
                      <m:sSup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</m:sSup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−1}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be an</a:t>
                </a:r>
                <a:r>
                  <a:rPr kumimoji="0" lang="en-IN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interval.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I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𝑏𝑗</m:t>
                        </m:r>
                      </m:sub>
                    </m:sSub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is</a:t>
                </a:r>
                <a:r>
                  <a:rPr kumimoji="0" lang="en-IN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the unique shortest path from the vertex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in the interval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𝑗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such</a:t>
                </a:r>
                <a:r>
                  <a:rPr kumimoji="0" lang="en-IN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that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514350" marR="0" lvl="0" indent="-514350" algn="just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𝐶𝑜𝑠𝑡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𝐶𝑜𝑠𝑡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𝑏𝑗</m:t>
                            </m:r>
                          </m:sub>
                        </m:sSub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𝐶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 for</a:t>
                </a:r>
                <a:r>
                  <a:rPr kumimoji="0" lang="en-IN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any other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IN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originating at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.</a:t>
                </a:r>
              </a:p>
              <a:p>
                <a:pPr marL="514350" marR="0" lvl="0" indent="-514350" algn="just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IN" dirty="0" smtClean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,</a:t>
                </a:r>
                <a:r>
                  <a:rPr kumimoji="0" lang="en-IN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𝐶𝑜𝑠𝑡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𝑏𝑗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</m:e>
                    </m:d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𝑏𝐷</m:t>
                    </m:r>
                    <m:sSub>
                      <m:sSubPr>
                        <m:ctrlPr>
                          <a:rPr lang="en-I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.</a:t>
                </a:r>
              </a:p>
              <a:p>
                <a:pPr marL="514350" marR="0" lvl="0" indent="-514350" algn="just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IN" dirty="0" smtClean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, the paths in the list </a:t>
                </a:r>
                <a14:m>
                  <m:oMath xmlns:m="http://schemas.openxmlformats.org/officeDocument/2006/math">
                    <m:r>
                      <a:rPr kumimoji="0" lang="en-I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𝑏𝑗</m:t>
                        </m:r>
                      </m:sub>
                    </m:sSub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: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=0,1,…, 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𝐵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−1)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are vertex-disjoint.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IN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F</a:t>
                </a:r>
                <a:r>
                  <a:rPr lang="en-I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or all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en-I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paths in the list </a:t>
                </a:r>
                <a14:m>
                  <m:oMath xmlns:m="http://schemas.openxmlformats.org/officeDocument/2006/math">
                    <m:r>
                      <a:rPr lang="en-IN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𝑏𝑗</m:t>
                        </m:r>
                      </m:sub>
                    </m:sSub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=0,1,…, </m:t>
                    </m:r>
                    <m:sSup>
                      <m:sSupPr>
                        <m:ctrlPr>
                          <a:rPr lang="en-I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I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are </a:t>
                </a:r>
                <a:r>
                  <a:rPr lang="en-IN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distinct.</a:t>
                </a:r>
                <a:endParaRPr lang="en-IN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8" y="1653162"/>
                <a:ext cx="11350486" cy="5204838"/>
              </a:xfrm>
              <a:prstGeom prst="rect">
                <a:avLst/>
              </a:prstGeom>
              <a:blipFill>
                <a:blip r:embed="rId2"/>
                <a:stretch>
                  <a:fillRect l="-1128" t="-1874" r="-10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26972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IN" b="1" dirty="0" smtClean="0">
                    <a:solidFill>
                      <a:schemeClr val="tx2"/>
                    </a:solidFill>
                  </a:rPr>
                  <a:t>What about degree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IN" b="1" dirty="0" smtClean="0">
                    <a:solidFill>
                      <a:schemeClr val="tx2"/>
                    </a:solidFill>
                  </a:rPr>
                  <a:t> polynomials in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IN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6972" y="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1066" y="1209404"/>
                <a:ext cx="10631281" cy="4361078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IN" dirty="0" smtClean="0"/>
              </a:p>
              <a:p>
                <a:pPr algn="just"/>
                <a:r>
                  <a:rPr lang="en-IN" dirty="0" smtClean="0"/>
                  <a:t>Given a graph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dirty="0" smtClean="0"/>
                  <a:t> and edge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IN" dirty="0" smtClean="0"/>
                  <a:t> that are univariate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 smtClean="0"/>
                  <a:t> polynomials,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 smtClean="0"/>
                  <a:t> is the number of break points in the cost of its shortest path.</a:t>
                </a:r>
              </a:p>
              <a:p>
                <a:pPr marL="0" indent="0" algn="just">
                  <a:buNone/>
                </a:pPr>
                <a:endParaRPr lang="en-IN" dirty="0" smtClean="0"/>
              </a:p>
              <a:p>
                <a:pPr algn="just"/>
                <a:r>
                  <a:rPr lang="en-IN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 smtClean="0"/>
                  <a:t> be the maximum number of break points in the cost of the shortest path for an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 smtClean="0"/>
                  <a:t>-vertex graph.</a:t>
                </a:r>
              </a:p>
              <a:p>
                <a:pPr marL="0" indent="0" algn="just">
                  <a:buNone/>
                </a:pPr>
                <a:endParaRPr lang="en-IN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lim>
                      </m:limLow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066" y="1209404"/>
                <a:ext cx="10631281" cy="4361078"/>
              </a:xfrm>
              <a:blipFill rotWithShape="0">
                <a:blip r:embed="rId3"/>
                <a:stretch>
                  <a:fillRect l="-1032" r="-12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7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26972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IN" b="1" dirty="0" smtClean="0">
                    <a:solidFill>
                      <a:schemeClr val="tx2"/>
                    </a:solidFill>
                  </a:rPr>
                  <a:t>What about degree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IN" b="1" dirty="0" smtClean="0">
                    <a:solidFill>
                      <a:schemeClr val="tx2"/>
                    </a:solidFill>
                  </a:rPr>
                  <a:t> polynomials in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IN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IN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6972" y="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6971" y="1738609"/>
                <a:ext cx="10663271" cy="2855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N" sz="2800" u="sng" dirty="0" smtClean="0">
                    <a:solidFill>
                      <a:schemeClr val="tx2"/>
                    </a:solidFill>
                  </a:rPr>
                  <a:t>Theorem</a:t>
                </a:r>
                <a:r>
                  <a:rPr lang="en-IN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IN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IN" sz="2800" dirty="0">
                    <a:ea typeface="Cambria Math" panose="02040503050406030204" pitchFamily="18" charset="0"/>
                  </a:rPr>
                  <a:t>[</a:t>
                </a:r>
                <a:r>
                  <a:rPr lang="en-IN" sz="2800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Gusfield</a:t>
                </a:r>
                <a:r>
                  <a:rPr lang="en-IN" sz="2800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, 1980</a:t>
                </a:r>
                <a:r>
                  <a:rPr lang="en-IN" sz="2800" dirty="0" smtClean="0">
                    <a:ea typeface="Cambria Math" panose="02040503050406030204" pitchFamily="18" charset="0"/>
                  </a:rPr>
                  <a:t>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sz="2800" dirty="0" smtClean="0">
                  <a:ea typeface="Cambria Math" panose="02040503050406030204" pitchFamily="18" charset="0"/>
                </a:endParaRPr>
              </a:p>
              <a:p>
                <a:endParaRPr lang="en-IN" sz="1400" u="sng" dirty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N" sz="2800" u="sng" dirty="0">
                    <a:solidFill>
                      <a:schemeClr val="tx2"/>
                    </a:solidFill>
                  </a:rPr>
                  <a:t>Theorem</a:t>
                </a:r>
                <a:r>
                  <a:rPr lang="en-IN" sz="2800" dirty="0">
                    <a:ea typeface="Cambria Math" panose="02040503050406030204" pitchFamily="18" charset="0"/>
                  </a:rPr>
                  <a:t> [</a:t>
                </a:r>
                <a:r>
                  <a:rPr lang="en-IN" sz="2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G</a:t>
                </a:r>
                <a:r>
                  <a:rPr lang="en-IN" sz="2800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en-IN" sz="2800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Radhakrishnan</a:t>
                </a:r>
                <a:r>
                  <a:rPr lang="en-IN" sz="2800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2019</a:t>
                </a:r>
                <a:r>
                  <a:rPr lang="en-IN" sz="2800" dirty="0" smtClean="0">
                    <a:ea typeface="Cambria Math" panose="02040503050406030204" pitchFamily="18" charset="0"/>
                  </a:rPr>
                  <a:t>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sz="2800" b="0" dirty="0" smtClean="0">
                  <a:ea typeface="Cambria Math" panose="02040503050406030204" pitchFamily="18" charset="0"/>
                </a:endParaRPr>
              </a:p>
              <a:p>
                <a:endParaRPr lang="en-IN" sz="1400" b="0" dirty="0" smtClean="0">
                  <a:ea typeface="Cambria Math" panose="02040503050406030204" pitchFamily="18" charset="0"/>
                </a:endParaRPr>
              </a:p>
              <a:p>
                <a:r>
                  <a:rPr lang="en-IN" sz="2800" dirty="0" smtClean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 is the extremely slow growing Inverse Ackermann function.</a:t>
                </a:r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71" y="1738609"/>
                <a:ext cx="10663271" cy="2855782"/>
              </a:xfrm>
              <a:prstGeom prst="rect">
                <a:avLst/>
              </a:prstGeom>
              <a:blipFill>
                <a:blip r:embed="rId3"/>
                <a:stretch>
                  <a:fillRect l="-1144" t="-1919" b="-51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2914" y="4734082"/>
                <a:ext cx="9571383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800" u="sng" dirty="0" smtClean="0">
                    <a:solidFill>
                      <a:schemeClr val="tx2"/>
                    </a:solidFill>
                  </a:rPr>
                  <a:t>Proof</a:t>
                </a:r>
                <a:endParaRPr lang="en-IN" sz="280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2800" dirty="0" err="1" smtClean="0">
                    <a:ea typeface="Cambria Math" panose="02040503050406030204" pitchFamily="18" charset="0"/>
                  </a:rPr>
                  <a:t>Gusfield’s</a:t>
                </a:r>
                <a:r>
                  <a:rPr lang="en-IN" sz="2800" dirty="0" smtClean="0">
                    <a:ea typeface="Cambria Math" panose="02040503050406030204" pitchFamily="18" charset="0"/>
                  </a:rPr>
                  <a:t> ideas.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2800" dirty="0" smtClean="0">
                    <a:ea typeface="Cambria Math" panose="02040503050406030204" pitchFamily="18" charset="0"/>
                  </a:rPr>
                  <a:t>Two degree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 polynomials can intersect in at most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 points.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2800" dirty="0">
                    <a:ea typeface="Cambria Math" panose="02040503050406030204" pitchFamily="18" charset="0"/>
                  </a:rPr>
                  <a:t>Davenport-</a:t>
                </a:r>
                <a:r>
                  <a:rPr lang="en-IN" sz="2800" dirty="0" err="1">
                    <a:ea typeface="Cambria Math" panose="02040503050406030204" pitchFamily="18" charset="0"/>
                  </a:rPr>
                  <a:t>Schinzel</a:t>
                </a:r>
                <a:r>
                  <a:rPr lang="en-IN" sz="2800" dirty="0">
                    <a:ea typeface="Cambria Math" panose="02040503050406030204" pitchFamily="18" charset="0"/>
                  </a:rPr>
                  <a:t> sequences of order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IN" sz="2800" dirty="0" smtClean="0">
                    <a:ea typeface="Cambria Math" panose="02040503050406030204" pitchFamily="18" charset="0"/>
                  </a:rPr>
                  <a:t>.</a:t>
                </a:r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14" y="4734082"/>
                <a:ext cx="9571383" cy="1815882"/>
              </a:xfrm>
              <a:prstGeom prst="rect">
                <a:avLst/>
              </a:prstGeom>
              <a:blipFill>
                <a:blip r:embed="rId4"/>
                <a:stretch>
                  <a:fillRect l="-1338" t="-3367" b="-90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IN" sz="8000" b="1" dirty="0" smtClean="0">
                <a:solidFill>
                  <a:schemeClr val="tx2"/>
                </a:solidFill>
              </a:rPr>
              <a:t>Thank you!</a:t>
            </a:r>
            <a:endParaRPr lang="en-IN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30" y="4335013"/>
            <a:ext cx="1464140" cy="17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80000" y="2520000"/>
            <a:ext cx="3024000" cy="3329277"/>
            <a:chOff x="2160000" y="2160000"/>
            <a:chExt cx="3024000" cy="3329277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23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3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67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23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67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23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67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67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511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511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67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223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16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216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216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360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504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04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360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360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04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26972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Parametric Shortest Paths</a:t>
            </a:r>
            <a:endParaRPr lang="en-IN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400000" y="3240000"/>
            <a:ext cx="1008000" cy="1008000"/>
            <a:chOff x="5888400" y="3902069"/>
            <a:chExt cx="1008000" cy="10080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91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1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39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12400" y="440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92400" y="4406069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12400" y="4886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92400" y="488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39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87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872400" y="3926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392400" y="4406069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91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88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88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88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36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4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84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36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6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4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00000" y="1440000"/>
            <a:ext cx="1008000" cy="1008000"/>
            <a:chOff x="5912400" y="1952400"/>
            <a:chExt cx="1008000" cy="10080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3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93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1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3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1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3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1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41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896400" y="245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896400" y="197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41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93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91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91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91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39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87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87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39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639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87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400000" y="5040000"/>
            <a:ext cx="1008000" cy="1008000"/>
            <a:chOff x="6176400" y="5525917"/>
            <a:chExt cx="1008000" cy="10080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0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0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68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200400" y="6029917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680400" y="6029917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20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668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16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160400" y="554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668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6200400" y="602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17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17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17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65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713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13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65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65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713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560000" y="1440000"/>
            <a:ext cx="1008000" cy="1008000"/>
            <a:chOff x="8279504" y="1918045"/>
            <a:chExt cx="1008000" cy="10080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8303504" y="194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830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783504" y="194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30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78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303504" y="290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783504" y="290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8783504" y="1942045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926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926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8783504" y="2422045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830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827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27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827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875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923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923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875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875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923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560000" y="3240000"/>
            <a:ext cx="1008000" cy="1008000"/>
            <a:chOff x="8063504" y="3926069"/>
            <a:chExt cx="1008000" cy="10080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8087504" y="395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808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8567504" y="395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8087504" y="443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8567504" y="443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808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856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8567504" y="395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904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904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856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8087504" y="443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806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806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806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854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902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902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854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854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902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560000" y="5040000"/>
            <a:ext cx="1008000" cy="1008000"/>
            <a:chOff x="8495504" y="5517641"/>
            <a:chExt cx="1008000" cy="1008000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851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8519504" y="554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99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851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899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851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899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899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947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947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899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8519504" y="602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849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849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849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897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945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945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897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897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945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9565" r="-86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9" name="Picture 20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8" y="1725617"/>
            <a:ext cx="457143" cy="855873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6" y="5471999"/>
            <a:ext cx="481330" cy="596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=−10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9469821" y="1320996"/>
                <a:ext cx="270818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821" y="1320996"/>
                <a:ext cx="2708180" cy="57868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7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80000" y="2520000"/>
            <a:ext cx="3024000" cy="3329277"/>
            <a:chOff x="2160000" y="2160000"/>
            <a:chExt cx="3024000" cy="3329277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23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3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67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23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67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23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67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67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511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511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67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223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16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216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216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360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504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04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360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360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04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26972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Parametric Shortest Paths</a:t>
            </a:r>
            <a:endParaRPr lang="en-IN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400000" y="3240000"/>
            <a:ext cx="1008000" cy="1008000"/>
            <a:chOff x="5888400" y="3902069"/>
            <a:chExt cx="1008000" cy="10080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91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1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39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12400" y="440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92400" y="4406069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12400" y="4886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92400" y="488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39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87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872400" y="3926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392400" y="4406069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91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88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88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88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36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4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84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36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6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4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00000" y="1440000"/>
            <a:ext cx="1008000" cy="1008000"/>
            <a:chOff x="5912400" y="1952400"/>
            <a:chExt cx="1008000" cy="10080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3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93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1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3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1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3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1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41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896400" y="245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896400" y="197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41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93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91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91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91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39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87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87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39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639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87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400000" y="5040000"/>
            <a:ext cx="1008000" cy="1008000"/>
            <a:chOff x="6176400" y="5525917"/>
            <a:chExt cx="1008000" cy="10080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0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0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68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200400" y="6029917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680400" y="6029917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20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668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16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160400" y="554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668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6200400" y="602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17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17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17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65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713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13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65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65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713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560000" y="1440000"/>
            <a:ext cx="1008000" cy="1008000"/>
            <a:chOff x="8279504" y="1918045"/>
            <a:chExt cx="1008000" cy="10080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8303504" y="194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830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783504" y="194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30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78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303504" y="290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783504" y="290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8783504" y="1942045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926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926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8783504" y="2422045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830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827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27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827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875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923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923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875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875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923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560000" y="3240000"/>
            <a:ext cx="1008000" cy="1008000"/>
            <a:chOff x="8063504" y="3926069"/>
            <a:chExt cx="1008000" cy="10080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8087504" y="395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808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8567504" y="395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8087504" y="443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8567504" y="443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808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856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8567504" y="395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904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904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856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8087504" y="443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806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806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806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854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902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902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854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854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902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560000" y="5040000"/>
            <a:ext cx="1008000" cy="1008000"/>
            <a:chOff x="8495504" y="5517641"/>
            <a:chExt cx="1008000" cy="1008000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851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8519504" y="554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99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851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899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851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899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899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947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947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899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8519504" y="602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849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849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849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897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945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945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897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897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945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9565" r="-86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9" name="Picture 20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8" y="1725617"/>
            <a:ext cx="457143" cy="855873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6" y="5471999"/>
            <a:ext cx="481330" cy="596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=−10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9469821" y="1320996"/>
                <a:ext cx="270818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821" y="1320996"/>
                <a:ext cx="2708180" cy="57868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3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563" y="2217596"/>
                <a:ext cx="89396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37" y="2209773"/>
                <a:ext cx="76572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0354" y="3153897"/>
                <a:ext cx="89396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9179" y="4540770"/>
                <a:ext cx="8939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80000" y="2520000"/>
            <a:ext cx="3024000" cy="3329277"/>
            <a:chOff x="2160000" y="2160000"/>
            <a:chExt cx="3024000" cy="3329277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23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3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672000" y="223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23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672000" y="367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23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672000" y="5112000"/>
              <a:ext cx="1440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67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511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5112000" y="223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67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2232000" y="3672000"/>
              <a:ext cx="0" cy="144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16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216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216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360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5040000" y="216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04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3600000" y="360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360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040000" y="5040000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029843" y="2651723"/>
                  <a:ext cx="89396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104473" y="4211307"/>
                  <a:ext cx="76572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47401" y="2678288"/>
                  <a:ext cx="93884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393790" y="4211307"/>
                  <a:ext cx="106708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246" y="5119945"/>
                  <a:ext cx="106708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3563" y="5108451"/>
                  <a:ext cx="106708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534" y="3300877"/>
                  <a:ext cx="53893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5542" y="3308700"/>
                  <a:ext cx="490006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26972" y="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2"/>
                </a:solidFill>
              </a:rPr>
              <a:t>Parametric Shortest Paths</a:t>
            </a:r>
            <a:endParaRPr lang="en-IN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6" y="1320996"/>
                <a:ext cx="365392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400000" y="3240000"/>
            <a:ext cx="1008000" cy="1008000"/>
            <a:chOff x="5888400" y="3902069"/>
            <a:chExt cx="1008000" cy="10080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91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1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392400" y="392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12400" y="440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92400" y="4406069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12400" y="4886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92400" y="4886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392400" y="392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87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872400" y="3926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392400" y="4406069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912400" y="4406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88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88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88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36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848400" y="390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84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368400" y="438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6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848400" y="4862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00000" y="1440000"/>
            <a:ext cx="1008000" cy="1008000"/>
            <a:chOff x="5912400" y="1952400"/>
            <a:chExt cx="1008000" cy="10080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3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93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16400" y="197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3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16400" y="2456400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3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16400" y="2936400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416400" y="197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896400" y="245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896400" y="1976400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41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936400" y="2456400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91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91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91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39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872400" y="195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87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392400" y="243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639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872400" y="2912400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400000" y="5040000"/>
            <a:ext cx="1008000" cy="1008000"/>
            <a:chOff x="6176400" y="5525917"/>
            <a:chExt cx="1008000" cy="10080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0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0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680400" y="554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200400" y="6029917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680400" y="6029917"/>
              <a:ext cx="480000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20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0400" y="6509917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6680400" y="554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16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160400" y="554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6680400" y="6029917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6200400" y="6029917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17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17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17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65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7136400" y="552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13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656400" y="600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65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7136400" y="6485917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560000" y="1440000"/>
            <a:ext cx="1008000" cy="1008000"/>
            <a:chOff x="8279504" y="1918045"/>
            <a:chExt cx="1008000" cy="10080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8303504" y="194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830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783504" y="194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30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783504" y="242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8303504" y="2902045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783504" y="2902045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8783504" y="1942045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926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9263504" y="194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8783504" y="2422045"/>
              <a:ext cx="0" cy="48000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8303504" y="2422045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827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27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827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875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9239504" y="191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923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8759504" y="239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875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9239504" y="2878045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560000" y="3240000"/>
            <a:ext cx="1008000" cy="1008000"/>
            <a:chOff x="8063504" y="3926069"/>
            <a:chExt cx="1008000" cy="10080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8087504" y="395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808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8567504" y="395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8087504" y="4430069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8567504" y="443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808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8567504" y="4910069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8567504" y="395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904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9047504" y="395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8567504" y="4430069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8087504" y="4430069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806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806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806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854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9023504" y="392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902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8543504" y="440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854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9023504" y="4886069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560000" y="5040000"/>
            <a:ext cx="1008000" cy="1008000"/>
            <a:chOff x="8495504" y="5517641"/>
            <a:chExt cx="1008000" cy="1008000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851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8519504" y="554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999504" y="5541641"/>
              <a:ext cx="48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851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8999504" y="602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851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8999504" y="6501641"/>
              <a:ext cx="48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899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947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9479504" y="554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8999504" y="6021641"/>
              <a:ext cx="0" cy="480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8519504" y="6021641"/>
              <a:ext cx="0" cy="48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849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849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849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897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9455504" y="551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945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8975504" y="599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897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9455504" y="6477641"/>
              <a:ext cx="48000" cy="4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520000"/>
                <a:ext cx="27276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6120000"/>
                <a:ext cx="27808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9565" r="-8696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4320000"/>
                <a:ext cx="27808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9565" r="-86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2520000"/>
                <a:ext cx="268215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0455" r="-9091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6120000"/>
                <a:ext cx="278088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278088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9" name="Picture 20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8" y="1725617"/>
            <a:ext cx="457143" cy="855873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6" y="5471999"/>
            <a:ext cx="481330" cy="596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=−10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IN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46283" y="2911301"/>
                <a:ext cx="2242181" cy="3088699"/>
              </a:xfr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9469821" y="1320996"/>
                <a:ext cx="270818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821" y="1320996"/>
                <a:ext cx="2708180" cy="57868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4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26992</TotalTime>
  <Words>1101</Words>
  <Application>Microsoft Office PowerPoint</Application>
  <PresentationFormat>Widescreen</PresentationFormat>
  <Paragraphs>732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Verdana</vt:lpstr>
      <vt:lpstr>Wingdings</vt:lpstr>
      <vt:lpstr>Office Theme</vt:lpstr>
      <vt:lpstr>Parametric Shortest Paths in Planar Graphs</vt:lpstr>
      <vt:lpstr>Shortest Paths</vt:lpstr>
      <vt:lpstr>Shortest Paths</vt:lpstr>
      <vt:lpstr>Shortest Paths</vt:lpstr>
      <vt:lpstr>Parametric Shortest Paths</vt:lpstr>
      <vt:lpstr>Parametric Shortest Paths</vt:lpstr>
      <vt:lpstr>Parametric Shortest Paths</vt:lpstr>
      <vt:lpstr>Parametric Shortest Paths</vt:lpstr>
      <vt:lpstr>Parametric Shortest Paths</vt:lpstr>
      <vt:lpstr>Parametric Shortest Paths</vt:lpstr>
      <vt:lpstr>PowerPoint Presentation</vt:lpstr>
      <vt:lpstr>Definition</vt:lpstr>
      <vt:lpstr>PowerPoint Presentation</vt:lpstr>
      <vt:lpstr>An Upper Bound for Φ(n)</vt:lpstr>
      <vt:lpstr>Alternation-free Sequences of Paths</vt:lpstr>
      <vt:lpstr>Alternation-free Sequences of Paths</vt:lpstr>
      <vt:lpstr>Alternation-free Sequences of Paths</vt:lpstr>
      <vt:lpstr>Alternation-free Sequences of Paths</vt:lpstr>
      <vt:lpstr>An Upper Bound for Φ(n)</vt:lpstr>
      <vt:lpstr>A Lower Bound for Φ(n)</vt:lpstr>
      <vt:lpstr>Planar Graphs</vt:lpstr>
      <vt:lpstr>Planar Graphs</vt:lpstr>
      <vt:lpstr>Planar Graphs</vt:lpstr>
      <vt:lpstr>Planar Graphs</vt:lpstr>
      <vt:lpstr>The Layered Graph on a Cylinder</vt:lpstr>
      <vt:lpstr>The Layered Graph on a Cylinder</vt:lpstr>
      <vt:lpstr>The Layered Graph on a Cylinder</vt:lpstr>
      <vt:lpstr>The Layered Graph on a Cylinder</vt:lpstr>
      <vt:lpstr>The Layered Graph on a Cylinder</vt:lpstr>
      <vt:lpstr>Paths on a Cylinder</vt:lpstr>
      <vt:lpstr>Alternation-free Sequences of Paths in Planar Graphs</vt:lpstr>
      <vt:lpstr>Alternation-free Sequences of Paths in Planar Graphs</vt:lpstr>
      <vt:lpstr>Alternation-free Sequences of Paths in Planar Graphs</vt:lpstr>
      <vt:lpstr>Alternation-free Sequences of Paths in Planar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Carstensen and Mulmuley-Shah framework</vt:lpstr>
      <vt:lpstr>The decomposition of G_(m,B)</vt:lpstr>
      <vt:lpstr>PowerPoint Presentation</vt:lpstr>
      <vt:lpstr>      The Link Gadget</vt:lpstr>
      <vt:lpstr>      The Link Gadget</vt:lpstr>
      <vt:lpstr>Properties of the Link Gadget</vt:lpstr>
      <vt:lpstr>Properties of the Link Gadget</vt:lpstr>
      <vt:lpstr>The decomposition of G_(m,B)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Induction Hypothesis</vt:lpstr>
      <vt:lpstr>What about degree d polynomials in λ ?</vt:lpstr>
      <vt:lpstr>What about degree d polynomials in λ 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2</dc:title>
  <dc:creator>Kshitij Gajjar</dc:creator>
  <cp:lastModifiedBy>Kshitij Gajjar</cp:lastModifiedBy>
  <cp:revision>827</cp:revision>
  <dcterms:created xsi:type="dcterms:W3CDTF">2016-10-03T17:37:52Z</dcterms:created>
  <dcterms:modified xsi:type="dcterms:W3CDTF">2019-02-08T11:04:50Z</dcterms:modified>
</cp:coreProperties>
</file>