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1" r:id="rId1"/>
  </p:sldMasterIdLst>
  <p:notesMasterIdLst>
    <p:notesMasterId r:id="rId49"/>
  </p:notesMasterIdLst>
  <p:sldIdLst>
    <p:sldId id="257" r:id="rId2"/>
    <p:sldId id="340" r:id="rId3"/>
    <p:sldId id="344" r:id="rId4"/>
    <p:sldId id="341" r:id="rId5"/>
    <p:sldId id="343" r:id="rId6"/>
    <p:sldId id="299" r:id="rId7"/>
    <p:sldId id="276" r:id="rId8"/>
    <p:sldId id="274" r:id="rId9"/>
    <p:sldId id="277" r:id="rId10"/>
    <p:sldId id="278" r:id="rId11"/>
    <p:sldId id="280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345" r:id="rId21"/>
    <p:sldId id="293" r:id="rId22"/>
    <p:sldId id="346" r:id="rId23"/>
    <p:sldId id="384" r:id="rId24"/>
    <p:sldId id="347" r:id="rId25"/>
    <p:sldId id="268" r:id="rId26"/>
    <p:sldId id="348" r:id="rId27"/>
    <p:sldId id="350" r:id="rId28"/>
    <p:sldId id="275" r:id="rId29"/>
    <p:sldId id="368" r:id="rId30"/>
    <p:sldId id="291" r:id="rId31"/>
    <p:sldId id="369" r:id="rId32"/>
    <p:sldId id="370" r:id="rId33"/>
    <p:sldId id="371" r:id="rId34"/>
    <p:sldId id="383" r:id="rId35"/>
    <p:sldId id="353" r:id="rId36"/>
    <p:sldId id="372" r:id="rId37"/>
    <p:sldId id="373" r:id="rId38"/>
    <p:sldId id="374" r:id="rId39"/>
    <p:sldId id="375" r:id="rId40"/>
    <p:sldId id="358" r:id="rId41"/>
    <p:sldId id="349" r:id="rId42"/>
    <p:sldId id="377" r:id="rId43"/>
    <p:sldId id="381" r:id="rId44"/>
    <p:sldId id="385" r:id="rId45"/>
    <p:sldId id="367" r:id="rId46"/>
    <p:sldId id="380" r:id="rId47"/>
    <p:sldId id="38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2894AC-88A8-F143-9B0F-F8A41D254C93}">
          <p14:sldIdLst>
            <p14:sldId id="257"/>
            <p14:sldId id="340"/>
            <p14:sldId id="344"/>
            <p14:sldId id="341"/>
            <p14:sldId id="343"/>
            <p14:sldId id="299"/>
            <p14:sldId id="276"/>
            <p14:sldId id="274"/>
            <p14:sldId id="277"/>
            <p14:sldId id="278"/>
            <p14:sldId id="280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345"/>
            <p14:sldId id="293"/>
            <p14:sldId id="346"/>
            <p14:sldId id="384"/>
            <p14:sldId id="347"/>
            <p14:sldId id="268"/>
            <p14:sldId id="348"/>
            <p14:sldId id="350"/>
            <p14:sldId id="275"/>
            <p14:sldId id="368"/>
            <p14:sldId id="291"/>
            <p14:sldId id="369"/>
            <p14:sldId id="370"/>
            <p14:sldId id="371"/>
            <p14:sldId id="383"/>
            <p14:sldId id="353"/>
            <p14:sldId id="372"/>
            <p14:sldId id="373"/>
            <p14:sldId id="374"/>
            <p14:sldId id="375"/>
            <p14:sldId id="358"/>
            <p14:sldId id="349"/>
            <p14:sldId id="377"/>
            <p14:sldId id="381"/>
            <p14:sldId id="385"/>
          </p14:sldIdLst>
        </p14:section>
        <p14:section name="Untitled Section" id="{47C8A177-D2AD-6140-915F-A55736A42BB1}">
          <p14:sldIdLst>
            <p14:sldId id="367"/>
            <p14:sldId id="380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kit Garg" initials="AG" lastIdx="1" clrIdx="0">
    <p:extLst>
      <p:ext uri="{19B8F6BF-5375-455C-9EA6-DF929625EA0E}">
        <p15:presenceInfo xmlns:p15="http://schemas.microsoft.com/office/powerpoint/2012/main" userId="S-1-5-21-124525095-708259637-1543119021-1635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10"/>
    <a:srgbClr val="283FE2"/>
    <a:srgbClr val="2336C0"/>
    <a:srgbClr val="55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1"/>
    <p:restoredTop sz="82900"/>
  </p:normalViewPr>
  <p:slideViewPr>
    <p:cSldViewPr snapToGrid="0" snapToObjects="1">
      <p:cViewPr varScale="1">
        <p:scale>
          <a:sx n="53" d="100"/>
          <a:sy n="53" d="100"/>
        </p:scale>
        <p:origin x="1521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EB611-F7FD-B547-ACE1-B6A60547664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B8E0-0487-004E-9929-B2596F8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77BEFEE-16B6-1A4D-9CBA-4A3E68D80DBC}" type="slidenum">
              <a:rPr lang="en-US" altLang="en-US" sz="1200" b="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63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4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algorithms known.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3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5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algorithm for bipartite matching albeit slower. And does not even find the perfect matching.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not – seems bizarre to ask such a question. Gurvits asked this question and went on this quest in 2004.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connection of this weird analytic question to Edmonds’ problem? Why to even expect such a connection? Just because matrix scaling solves a special case of Edmonds’ problem and operator scaling is a generalization with the same input type as the general case of the Edmonds’ problem. Gurvits made this amazing leap of faith.</a:t>
            </a:r>
          </a:p>
          <a:p>
            <a:endParaRPr lang="en-US" dirty="0"/>
          </a:p>
          <a:p>
            <a:r>
              <a:rPr lang="en-US" dirty="0"/>
              <a:t>Have to give it to Gurvits for trying this radical approach to PIT. Of course, I haven’t even talked his proof of the Van Der </a:t>
            </a:r>
            <a:r>
              <a:rPr lang="en-US" dirty="0" err="1"/>
              <a:t>Waerden</a:t>
            </a:r>
            <a:r>
              <a:rPr lang="en-US" dirty="0"/>
              <a:t> conjecture using these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look at the analysis and see what niceness properties we need.</a:t>
            </a:r>
          </a:p>
          <a:p>
            <a:r>
              <a:rPr lang="en-US" dirty="0"/>
              <a:t>Cheating: not mentioning the decrease in the first normalization step.</a:t>
            </a:r>
          </a:p>
          <a:p>
            <a:r>
              <a:rPr lang="en-US" dirty="0"/>
              <a:t>Gives convergence in n^2 log(n) iterations. Sorry was hiding log factors </a:t>
            </a:r>
            <a:r>
              <a:rPr lang="en-US"/>
              <a:t>all along.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you are wondering about this shady patchwork – I stole this image from Michael’s thesis and had to patch it up to convert from quantum to classical language.</a:t>
            </a:r>
          </a:p>
          <a:p>
            <a:endParaRPr lang="en-US" dirty="0"/>
          </a:p>
          <a:p>
            <a:r>
              <a:rPr lang="en-US" dirty="0"/>
              <a:t>The optimization problem is non-convex in the Euclidean space but satisfies a different notion of convexity called geodesic convexity. More in Michael’s talk and Rafael’s talk in the afternoon.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1AF800-BED9-4447-B276-F602563A832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9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48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7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8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7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3.png"/><Relationship Id="rId4" Type="http://schemas.openxmlformats.org/officeDocument/2006/relationships/image" Target="../media/image48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8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4.png"/><Relationship Id="rId10" Type="http://schemas.openxmlformats.org/officeDocument/2006/relationships/image" Target="../media/image81.png"/><Relationship Id="rId4" Type="http://schemas.openxmlformats.org/officeDocument/2006/relationships/image" Target="../media/image48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7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8.png"/><Relationship Id="rId4" Type="http://schemas.openxmlformats.org/officeDocument/2006/relationships/image" Target="../media/image48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48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9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93.png"/><Relationship Id="rId10" Type="http://schemas.openxmlformats.org/officeDocument/2006/relationships/image" Target="../media/image95.png"/><Relationship Id="rId4" Type="http://schemas.openxmlformats.org/officeDocument/2006/relationships/image" Target="../media/image48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48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9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93.png"/><Relationship Id="rId10" Type="http://schemas.openxmlformats.org/officeDocument/2006/relationships/image" Target="../media/image95.png"/><Relationship Id="rId4" Type="http://schemas.openxmlformats.org/officeDocument/2006/relationships/image" Target="../media/image48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97.png"/><Relationship Id="rId5" Type="http://schemas.openxmlformats.org/officeDocument/2006/relationships/image" Target="../media/image43.png"/><Relationship Id="rId15" Type="http://schemas.openxmlformats.org/officeDocument/2006/relationships/image" Target="../media/image6.jpg"/><Relationship Id="rId10" Type="http://schemas.openxmlformats.org/officeDocument/2006/relationships/image" Target="../media/image9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9.png"/><Relationship Id="rId7" Type="http://schemas.openxmlformats.org/officeDocument/2006/relationships/image" Target="../media/image45.png"/><Relationship Id="rId12" Type="http://schemas.openxmlformats.org/officeDocument/2006/relationships/image" Target="../media/image9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97.png"/><Relationship Id="rId5" Type="http://schemas.openxmlformats.org/officeDocument/2006/relationships/image" Target="../media/image43.png"/><Relationship Id="rId10" Type="http://schemas.openxmlformats.org/officeDocument/2006/relationships/image" Target="../media/image96.png"/><Relationship Id="rId9" Type="http://schemas.openxmlformats.org/officeDocument/2006/relationships/image" Target="../media/image47.png"/><Relationship Id="rId1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0.pn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g"/><Relationship Id="rId3" Type="http://schemas.openxmlformats.org/officeDocument/2006/relationships/image" Target="../media/image117.png"/><Relationship Id="rId7" Type="http://schemas.openxmlformats.org/officeDocument/2006/relationships/image" Target="../media/image1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ationalcomplexity.org/Archive/2017/tutorial.php" TargetMode="External"/><Relationship Id="rId2" Type="http://schemas.openxmlformats.org/officeDocument/2006/relationships/hyperlink" Target="https://www.math.ias.edu/ocit20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2686090"/>
            <a:ext cx="8305800" cy="3810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0" cap="none" dirty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Ankit Garg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0" cap="none" dirty="0">
                <a:solidFill>
                  <a:srgbClr val="117810"/>
                </a:solidFill>
                <a:latin typeface="Calisto MT" charset="0"/>
                <a:ea typeface="Calisto MT" charset="0"/>
                <a:cs typeface="Calisto MT" charset="0"/>
              </a:rPr>
              <a:t>Microsoft Research India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0" cap="none" dirty="0">
                <a:solidFill>
                  <a:srgbClr val="7030A0"/>
                </a:solidFill>
                <a:ea typeface="Calisto MT" charset="0"/>
                <a:cs typeface="Calisto MT" charset="0"/>
              </a:rPr>
              <a:t>Recent trends in algorithms, </a:t>
            </a:r>
            <a:r>
              <a:rPr lang="en-US" sz="2400" b="0" cap="none" dirty="0">
                <a:solidFill>
                  <a:schemeClr val="tx1"/>
                </a:solidFill>
                <a:ea typeface="Calisto MT" charset="0"/>
                <a:cs typeface="Calisto MT" charset="0"/>
              </a:rPr>
              <a:t>February 7, 2019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500" b="0" dirty="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>
                <a:solidFill>
                  <a:srgbClr val="283FE2"/>
                </a:solidFill>
                <a:ea typeface="ＭＳ Ｐゴシック" charset="-128"/>
              </a:rPr>
              <a:t>Panorama of scaling problems and algorithms</a:t>
            </a:r>
            <a:endParaRPr lang="en-US" altLang="en-US" sz="3200" dirty="0">
              <a:solidFill>
                <a:srgbClr val="283FE2"/>
              </a:solidFill>
              <a:ea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CFCE6-4ECF-4456-B83E-7D6FB8D8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167" y="4540764"/>
            <a:ext cx="5229666" cy="12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5724265-C633-4773-8EA5-4D046D9F72A3}"/>
              </a:ext>
            </a:extLst>
          </p:cNvPr>
          <p:cNvSpPr/>
          <p:nvPr/>
        </p:nvSpPr>
        <p:spPr>
          <a:xfrm>
            <a:off x="7283631" y="157378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95AE73-6C98-4345-9C36-04BC7FD05198}"/>
              </a:ext>
            </a:extLst>
          </p:cNvPr>
          <p:cNvSpPr/>
          <p:nvPr/>
        </p:nvSpPr>
        <p:spPr>
          <a:xfrm>
            <a:off x="7297491" y="203789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489D37-80B1-4644-A2D7-CD435692939A}"/>
              </a:ext>
            </a:extLst>
          </p:cNvPr>
          <p:cNvSpPr/>
          <p:nvPr/>
        </p:nvSpPr>
        <p:spPr>
          <a:xfrm>
            <a:off x="7311351" y="250547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7BD85-B707-476D-B749-51531AC766C4}"/>
              </a:ext>
            </a:extLst>
          </p:cNvPr>
          <p:cNvSpPr/>
          <p:nvPr/>
        </p:nvSpPr>
        <p:spPr>
          <a:xfrm>
            <a:off x="7978646" y="156455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5BF2F6-95DD-4A65-9055-EA319BAA3CE0}"/>
              </a:ext>
            </a:extLst>
          </p:cNvPr>
          <p:cNvSpPr/>
          <p:nvPr/>
        </p:nvSpPr>
        <p:spPr>
          <a:xfrm>
            <a:off x="7992506" y="202866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0C5DDC-3E57-4693-A5A6-E7E8BA41A8E1}"/>
              </a:ext>
            </a:extLst>
          </p:cNvPr>
          <p:cNvCxnSpPr>
            <a:endCxn id="10" idx="1"/>
          </p:cNvCxnSpPr>
          <p:nvPr/>
        </p:nvCxnSpPr>
        <p:spPr>
          <a:xfrm>
            <a:off x="7410630" y="1666115"/>
            <a:ext cx="626170" cy="8656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337D8C9-C04B-41A4-B94C-CC4C886BA2BE}"/>
              </a:ext>
            </a:extLst>
          </p:cNvPr>
          <p:cNvSpPr/>
          <p:nvPr/>
        </p:nvSpPr>
        <p:spPr>
          <a:xfrm>
            <a:off x="8006366" y="249624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8A82B9-B863-49F7-A9D7-5CDF23392607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7491449" y="1695007"/>
            <a:ext cx="501057" cy="45488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1C4106-AFA1-43E6-BD5C-CD594E602CEC}"/>
              </a:ext>
            </a:extLst>
          </p:cNvPr>
          <p:cNvCxnSpPr>
            <a:stCxn id="4" idx="6"/>
            <a:endCxn id="7" idx="2"/>
          </p:cNvCxnSpPr>
          <p:nvPr/>
        </p:nvCxnSpPr>
        <p:spPr>
          <a:xfrm flipV="1">
            <a:off x="7491449" y="1685777"/>
            <a:ext cx="487197" cy="92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4F9C1-8180-4CBA-9EC2-8C3B6C814A52}"/>
              </a:ext>
            </a:extLst>
          </p:cNvPr>
          <p:cNvCxnSpPr>
            <a:stCxn id="5" idx="6"/>
          </p:cNvCxnSpPr>
          <p:nvPr/>
        </p:nvCxnSpPr>
        <p:spPr>
          <a:xfrm flipV="1">
            <a:off x="7505309" y="1712298"/>
            <a:ext cx="533353" cy="4468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07D723-E527-4CB9-859F-EBB92AF76F27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7488735" y="1771497"/>
            <a:ext cx="520345" cy="76948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FB28AD-3A6A-4334-80EB-87E0737D9E52}"/>
              </a:ext>
            </a:extLst>
          </p:cNvPr>
          <p:cNvCxnSpPr>
            <a:cxnSpLocks/>
          </p:cNvCxnSpPr>
          <p:nvPr/>
        </p:nvCxnSpPr>
        <p:spPr>
          <a:xfrm>
            <a:off x="7519169" y="2636120"/>
            <a:ext cx="560021" cy="45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0EA18F-D2D1-49EE-AC25-8F066FEDBC3C}"/>
              </a:ext>
            </a:extLst>
          </p:cNvPr>
          <p:cNvGrpSpPr/>
          <p:nvPr/>
        </p:nvGrpSpPr>
        <p:grpSpPr>
          <a:xfrm>
            <a:off x="6014779" y="3306070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𝟖𝟕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𝟖𝟕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𝟖𝟕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973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5724265-C633-4773-8EA5-4D046D9F72A3}"/>
              </a:ext>
            </a:extLst>
          </p:cNvPr>
          <p:cNvSpPr/>
          <p:nvPr/>
        </p:nvSpPr>
        <p:spPr>
          <a:xfrm>
            <a:off x="7283631" y="157378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95AE73-6C98-4345-9C36-04BC7FD05198}"/>
              </a:ext>
            </a:extLst>
          </p:cNvPr>
          <p:cNvSpPr/>
          <p:nvPr/>
        </p:nvSpPr>
        <p:spPr>
          <a:xfrm>
            <a:off x="7297491" y="203789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489D37-80B1-4644-A2D7-CD435692939A}"/>
              </a:ext>
            </a:extLst>
          </p:cNvPr>
          <p:cNvSpPr/>
          <p:nvPr/>
        </p:nvSpPr>
        <p:spPr>
          <a:xfrm>
            <a:off x="7311351" y="250547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7BD85-B707-476D-B749-51531AC766C4}"/>
              </a:ext>
            </a:extLst>
          </p:cNvPr>
          <p:cNvSpPr/>
          <p:nvPr/>
        </p:nvSpPr>
        <p:spPr>
          <a:xfrm>
            <a:off x="7978646" y="156455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5BF2F6-95DD-4A65-9055-EA319BAA3CE0}"/>
              </a:ext>
            </a:extLst>
          </p:cNvPr>
          <p:cNvSpPr/>
          <p:nvPr/>
        </p:nvSpPr>
        <p:spPr>
          <a:xfrm>
            <a:off x="7992506" y="202866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0C5DDC-3E57-4693-A5A6-E7E8BA41A8E1}"/>
              </a:ext>
            </a:extLst>
          </p:cNvPr>
          <p:cNvCxnSpPr>
            <a:endCxn id="10" idx="1"/>
          </p:cNvCxnSpPr>
          <p:nvPr/>
        </p:nvCxnSpPr>
        <p:spPr>
          <a:xfrm>
            <a:off x="7410630" y="1666115"/>
            <a:ext cx="626170" cy="8656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337D8C9-C04B-41A4-B94C-CC4C886BA2BE}"/>
              </a:ext>
            </a:extLst>
          </p:cNvPr>
          <p:cNvSpPr/>
          <p:nvPr/>
        </p:nvSpPr>
        <p:spPr>
          <a:xfrm>
            <a:off x="8006366" y="249624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8A82B9-B863-49F7-A9D7-5CDF23392607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7491449" y="1695007"/>
            <a:ext cx="501057" cy="45488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1C4106-AFA1-43E6-BD5C-CD594E602CEC}"/>
              </a:ext>
            </a:extLst>
          </p:cNvPr>
          <p:cNvCxnSpPr>
            <a:stCxn id="4" idx="6"/>
            <a:endCxn id="7" idx="2"/>
          </p:cNvCxnSpPr>
          <p:nvPr/>
        </p:nvCxnSpPr>
        <p:spPr>
          <a:xfrm flipV="1">
            <a:off x="7491449" y="1685777"/>
            <a:ext cx="487197" cy="92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4F9C1-8180-4CBA-9EC2-8C3B6C814A52}"/>
              </a:ext>
            </a:extLst>
          </p:cNvPr>
          <p:cNvCxnSpPr>
            <a:stCxn id="5" idx="6"/>
          </p:cNvCxnSpPr>
          <p:nvPr/>
        </p:nvCxnSpPr>
        <p:spPr>
          <a:xfrm flipV="1">
            <a:off x="7505309" y="1712298"/>
            <a:ext cx="533353" cy="4468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07D723-E527-4CB9-859F-EBB92AF76F27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7488735" y="1771497"/>
            <a:ext cx="520345" cy="76948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FB28AD-3A6A-4334-80EB-87E0737D9E52}"/>
              </a:ext>
            </a:extLst>
          </p:cNvPr>
          <p:cNvCxnSpPr>
            <a:cxnSpLocks/>
          </p:cNvCxnSpPr>
          <p:nvPr/>
        </p:nvCxnSpPr>
        <p:spPr>
          <a:xfrm>
            <a:off x="7519169" y="2636120"/>
            <a:ext cx="560021" cy="45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0EA18F-D2D1-49EE-AC25-8F066FEDBC3C}"/>
              </a:ext>
            </a:extLst>
          </p:cNvPr>
          <p:cNvGrpSpPr/>
          <p:nvPr/>
        </p:nvGrpSpPr>
        <p:grpSpPr>
          <a:xfrm>
            <a:off x="6014779" y="3306070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728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2110C-2563-4796-9826-5A3C98BBB243}"/>
              </a:ext>
            </a:extLst>
          </p:cNvPr>
          <p:cNvGrpSpPr/>
          <p:nvPr/>
        </p:nvGrpSpPr>
        <p:grpSpPr>
          <a:xfrm>
            <a:off x="7271911" y="1636016"/>
            <a:ext cx="930553" cy="1183374"/>
            <a:chOff x="2655473" y="2946393"/>
            <a:chExt cx="930553" cy="11833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883BE0-289C-406C-BC07-73307C3FB76D}"/>
                </a:ext>
              </a:extLst>
            </p:cNvPr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064EDF-62AF-481C-8F68-249CB51B4BBC}"/>
                </a:ext>
              </a:extLst>
            </p:cNvPr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1DD486-5D63-496A-B912-1F3BDE164D42}"/>
                </a:ext>
              </a:extLst>
            </p:cNvPr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E9FDF0-EC2A-4895-A2F7-5AB61493E554}"/>
                </a:ext>
              </a:extLst>
            </p:cNvPr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A90BDA-448A-4E2E-A2CC-9F825C079C38}"/>
                </a:ext>
              </a:extLst>
            </p:cNvPr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60AD14-FF86-40D4-8437-E797E6B932AC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6410FF-2F88-4EB3-97E3-F8DCF4E2F628}"/>
                </a:ext>
              </a:extLst>
            </p:cNvPr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2DFC7A-13A8-4EC3-A57B-1538D862DA14}"/>
                </a:ext>
              </a:extLst>
            </p:cNvPr>
            <p:cNvCxnSpPr>
              <a:stCxn id="32" idx="6"/>
              <a:endCxn id="36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5A3137-51BB-42FE-87C3-DCCE3EF0DEA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816AD-B8E0-4152-A551-03DB40313C8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8F2BAF-4CDD-49D9-BA5D-B1F9CA00BEBB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62DA1-2EAF-4C6A-B92C-E20C4D4FD1F1}"/>
              </a:ext>
            </a:extLst>
          </p:cNvPr>
          <p:cNvGrpSpPr/>
          <p:nvPr/>
        </p:nvGrpSpPr>
        <p:grpSpPr>
          <a:xfrm>
            <a:off x="6092536" y="3355848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291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2110C-2563-4796-9826-5A3C98BBB243}"/>
              </a:ext>
            </a:extLst>
          </p:cNvPr>
          <p:cNvGrpSpPr/>
          <p:nvPr/>
        </p:nvGrpSpPr>
        <p:grpSpPr>
          <a:xfrm>
            <a:off x="7271911" y="1636016"/>
            <a:ext cx="930553" cy="1183374"/>
            <a:chOff x="2655473" y="2946393"/>
            <a:chExt cx="930553" cy="11833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883BE0-289C-406C-BC07-73307C3FB76D}"/>
                </a:ext>
              </a:extLst>
            </p:cNvPr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064EDF-62AF-481C-8F68-249CB51B4BBC}"/>
                </a:ext>
              </a:extLst>
            </p:cNvPr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1DD486-5D63-496A-B912-1F3BDE164D42}"/>
                </a:ext>
              </a:extLst>
            </p:cNvPr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E9FDF0-EC2A-4895-A2F7-5AB61493E554}"/>
                </a:ext>
              </a:extLst>
            </p:cNvPr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A90BDA-448A-4E2E-A2CC-9F825C079C38}"/>
                </a:ext>
              </a:extLst>
            </p:cNvPr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60AD14-FF86-40D4-8437-E797E6B932AC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6410FF-2F88-4EB3-97E3-F8DCF4E2F628}"/>
                </a:ext>
              </a:extLst>
            </p:cNvPr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2DFC7A-13A8-4EC3-A57B-1538D862DA14}"/>
                </a:ext>
              </a:extLst>
            </p:cNvPr>
            <p:cNvCxnSpPr>
              <a:stCxn id="32" idx="6"/>
              <a:endCxn id="36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5A3137-51BB-42FE-87C3-DCCE3EF0DEA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816AD-B8E0-4152-A551-03DB40313C8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8F2BAF-4CDD-49D9-BA5D-B1F9CA00BEBB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62DA1-2EAF-4C6A-B92C-E20C4D4FD1F1}"/>
              </a:ext>
            </a:extLst>
          </p:cNvPr>
          <p:cNvGrpSpPr/>
          <p:nvPr/>
        </p:nvGrpSpPr>
        <p:grpSpPr>
          <a:xfrm>
            <a:off x="6092536" y="3355848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864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2110C-2563-4796-9826-5A3C98BBB243}"/>
              </a:ext>
            </a:extLst>
          </p:cNvPr>
          <p:cNvGrpSpPr/>
          <p:nvPr/>
        </p:nvGrpSpPr>
        <p:grpSpPr>
          <a:xfrm>
            <a:off x="7271911" y="1636016"/>
            <a:ext cx="930553" cy="1183374"/>
            <a:chOff x="2655473" y="2946393"/>
            <a:chExt cx="930553" cy="11833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883BE0-289C-406C-BC07-73307C3FB76D}"/>
                </a:ext>
              </a:extLst>
            </p:cNvPr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064EDF-62AF-481C-8F68-249CB51B4BBC}"/>
                </a:ext>
              </a:extLst>
            </p:cNvPr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1DD486-5D63-496A-B912-1F3BDE164D42}"/>
                </a:ext>
              </a:extLst>
            </p:cNvPr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E9FDF0-EC2A-4895-A2F7-5AB61493E554}"/>
                </a:ext>
              </a:extLst>
            </p:cNvPr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A90BDA-448A-4E2E-A2CC-9F825C079C38}"/>
                </a:ext>
              </a:extLst>
            </p:cNvPr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60AD14-FF86-40D4-8437-E797E6B932AC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6410FF-2F88-4EB3-97E3-F8DCF4E2F628}"/>
                </a:ext>
              </a:extLst>
            </p:cNvPr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2DFC7A-13A8-4EC3-A57B-1538D862DA14}"/>
                </a:ext>
              </a:extLst>
            </p:cNvPr>
            <p:cNvCxnSpPr>
              <a:stCxn id="32" idx="6"/>
              <a:endCxn id="36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5A3137-51BB-42FE-87C3-DCCE3EF0DEA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816AD-B8E0-4152-A551-03DB40313C8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8F2BAF-4CDD-49D9-BA5D-B1F9CA00BEBB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62DA1-2EAF-4C6A-B92C-E20C4D4FD1F1}"/>
              </a:ext>
            </a:extLst>
          </p:cNvPr>
          <p:cNvGrpSpPr/>
          <p:nvPr/>
        </p:nvGrpSpPr>
        <p:grpSpPr>
          <a:xfrm>
            <a:off x="6092536" y="3355848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8467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2110C-2563-4796-9826-5A3C98BBB243}"/>
              </a:ext>
            </a:extLst>
          </p:cNvPr>
          <p:cNvGrpSpPr/>
          <p:nvPr/>
        </p:nvGrpSpPr>
        <p:grpSpPr>
          <a:xfrm>
            <a:off x="7271911" y="1636016"/>
            <a:ext cx="930553" cy="1183374"/>
            <a:chOff x="2655473" y="2946393"/>
            <a:chExt cx="930553" cy="11833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883BE0-289C-406C-BC07-73307C3FB76D}"/>
                </a:ext>
              </a:extLst>
            </p:cNvPr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064EDF-62AF-481C-8F68-249CB51B4BBC}"/>
                </a:ext>
              </a:extLst>
            </p:cNvPr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1DD486-5D63-496A-B912-1F3BDE164D42}"/>
                </a:ext>
              </a:extLst>
            </p:cNvPr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E9FDF0-EC2A-4895-A2F7-5AB61493E554}"/>
                </a:ext>
              </a:extLst>
            </p:cNvPr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A90BDA-448A-4E2E-A2CC-9F825C079C38}"/>
                </a:ext>
              </a:extLst>
            </p:cNvPr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60AD14-FF86-40D4-8437-E797E6B932AC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6410FF-2F88-4EB3-97E3-F8DCF4E2F628}"/>
                </a:ext>
              </a:extLst>
            </p:cNvPr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2DFC7A-13A8-4EC3-A57B-1538D862DA14}"/>
                </a:ext>
              </a:extLst>
            </p:cNvPr>
            <p:cNvCxnSpPr>
              <a:stCxn id="32" idx="6"/>
              <a:endCxn id="36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5A3137-51BB-42FE-87C3-DCCE3EF0DEA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816AD-B8E0-4152-A551-03DB40313C8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8F2BAF-4CDD-49D9-BA5D-B1F9CA00BEBB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62DA1-2EAF-4C6A-B92C-E20C4D4FD1F1}"/>
              </a:ext>
            </a:extLst>
          </p:cNvPr>
          <p:cNvGrpSpPr/>
          <p:nvPr/>
        </p:nvGrpSpPr>
        <p:grpSpPr>
          <a:xfrm>
            <a:off x="6092536" y="3355848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855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2110C-2563-4796-9826-5A3C98BBB243}"/>
              </a:ext>
            </a:extLst>
          </p:cNvPr>
          <p:cNvGrpSpPr/>
          <p:nvPr/>
        </p:nvGrpSpPr>
        <p:grpSpPr>
          <a:xfrm>
            <a:off x="7271911" y="1636016"/>
            <a:ext cx="930553" cy="1183374"/>
            <a:chOff x="2655473" y="2946393"/>
            <a:chExt cx="930553" cy="11833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883BE0-289C-406C-BC07-73307C3FB76D}"/>
                </a:ext>
              </a:extLst>
            </p:cNvPr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064EDF-62AF-481C-8F68-249CB51B4BBC}"/>
                </a:ext>
              </a:extLst>
            </p:cNvPr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1DD486-5D63-496A-B912-1F3BDE164D42}"/>
                </a:ext>
              </a:extLst>
            </p:cNvPr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E9FDF0-EC2A-4895-A2F7-5AB61493E554}"/>
                </a:ext>
              </a:extLst>
            </p:cNvPr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A90BDA-448A-4E2E-A2CC-9F825C079C38}"/>
                </a:ext>
              </a:extLst>
            </p:cNvPr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60AD14-FF86-40D4-8437-E797E6B932AC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6410FF-2F88-4EB3-97E3-F8DCF4E2F628}"/>
                </a:ext>
              </a:extLst>
            </p:cNvPr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2DFC7A-13A8-4EC3-A57B-1538D862DA14}"/>
                </a:ext>
              </a:extLst>
            </p:cNvPr>
            <p:cNvCxnSpPr>
              <a:stCxn id="32" idx="6"/>
              <a:endCxn id="36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5A3137-51BB-42FE-87C3-DCCE3EF0DEA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816AD-B8E0-4152-A551-03DB40313C8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8F2BAF-4CDD-49D9-BA5D-B1F9CA00BEBB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62DA1-2EAF-4C6A-B92C-E20C4D4FD1F1}"/>
              </a:ext>
            </a:extLst>
          </p:cNvPr>
          <p:cNvGrpSpPr/>
          <p:nvPr/>
        </p:nvGrpSpPr>
        <p:grpSpPr>
          <a:xfrm>
            <a:off x="6092536" y="3355848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992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2110C-2563-4796-9826-5A3C98BBB243}"/>
              </a:ext>
            </a:extLst>
          </p:cNvPr>
          <p:cNvGrpSpPr/>
          <p:nvPr/>
        </p:nvGrpSpPr>
        <p:grpSpPr>
          <a:xfrm>
            <a:off x="7271911" y="1636016"/>
            <a:ext cx="930553" cy="1183374"/>
            <a:chOff x="2655473" y="2946393"/>
            <a:chExt cx="930553" cy="11833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883BE0-289C-406C-BC07-73307C3FB76D}"/>
                </a:ext>
              </a:extLst>
            </p:cNvPr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064EDF-62AF-481C-8F68-249CB51B4BBC}"/>
                </a:ext>
              </a:extLst>
            </p:cNvPr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1DD486-5D63-496A-B912-1F3BDE164D42}"/>
                </a:ext>
              </a:extLst>
            </p:cNvPr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E9FDF0-EC2A-4895-A2F7-5AB61493E554}"/>
                </a:ext>
              </a:extLst>
            </p:cNvPr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A90BDA-448A-4E2E-A2CC-9F825C079C38}"/>
                </a:ext>
              </a:extLst>
            </p:cNvPr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60AD14-FF86-40D4-8437-E797E6B932AC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6410FF-2F88-4EB3-97E3-F8DCF4E2F628}"/>
                </a:ext>
              </a:extLst>
            </p:cNvPr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2DFC7A-13A8-4EC3-A57B-1538D862DA14}"/>
                </a:ext>
              </a:extLst>
            </p:cNvPr>
            <p:cNvCxnSpPr>
              <a:stCxn id="32" idx="6"/>
              <a:endCxn id="36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5A3137-51BB-42FE-87C3-DCCE3EF0DEA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816AD-B8E0-4152-A551-03DB40313C8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8F2BAF-4CDD-49D9-BA5D-B1F9CA00BEBB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62DA1-2EAF-4C6A-B92C-E20C4D4FD1F1}"/>
              </a:ext>
            </a:extLst>
          </p:cNvPr>
          <p:cNvGrpSpPr/>
          <p:nvPr/>
        </p:nvGrpSpPr>
        <p:grpSpPr>
          <a:xfrm>
            <a:off x="6092536" y="3355848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080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2110C-2563-4796-9826-5A3C98BBB243}"/>
              </a:ext>
            </a:extLst>
          </p:cNvPr>
          <p:cNvGrpSpPr/>
          <p:nvPr/>
        </p:nvGrpSpPr>
        <p:grpSpPr>
          <a:xfrm>
            <a:off x="7271911" y="1636016"/>
            <a:ext cx="930553" cy="1183374"/>
            <a:chOff x="2655473" y="2946393"/>
            <a:chExt cx="930553" cy="11833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883BE0-289C-406C-BC07-73307C3FB76D}"/>
                </a:ext>
              </a:extLst>
            </p:cNvPr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064EDF-62AF-481C-8F68-249CB51B4BBC}"/>
                </a:ext>
              </a:extLst>
            </p:cNvPr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1DD486-5D63-496A-B912-1F3BDE164D42}"/>
                </a:ext>
              </a:extLst>
            </p:cNvPr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E9FDF0-EC2A-4895-A2F7-5AB61493E554}"/>
                </a:ext>
              </a:extLst>
            </p:cNvPr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A90BDA-448A-4E2E-A2CC-9F825C079C38}"/>
                </a:ext>
              </a:extLst>
            </p:cNvPr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60AD14-FF86-40D4-8437-E797E6B932AC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6410FF-2F88-4EB3-97E3-F8DCF4E2F628}"/>
                </a:ext>
              </a:extLst>
            </p:cNvPr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2DFC7A-13A8-4EC3-A57B-1538D862DA14}"/>
                </a:ext>
              </a:extLst>
            </p:cNvPr>
            <p:cNvCxnSpPr>
              <a:stCxn id="32" idx="6"/>
              <a:endCxn id="36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5A3137-51BB-42FE-87C3-DCCE3EF0DEA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816AD-B8E0-4152-A551-03DB40313C8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8F2BAF-4CDD-49D9-BA5D-B1F9CA00BEBB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62DA1-2EAF-4C6A-B92C-E20C4D4FD1F1}"/>
              </a:ext>
            </a:extLst>
          </p:cNvPr>
          <p:cNvGrpSpPr/>
          <p:nvPr/>
        </p:nvGrpSpPr>
        <p:grpSpPr>
          <a:xfrm>
            <a:off x="6092536" y="3355848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671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2110C-2563-4796-9826-5A3C98BBB243}"/>
              </a:ext>
            </a:extLst>
          </p:cNvPr>
          <p:cNvGrpSpPr/>
          <p:nvPr/>
        </p:nvGrpSpPr>
        <p:grpSpPr>
          <a:xfrm>
            <a:off x="7271911" y="1636016"/>
            <a:ext cx="930553" cy="1183374"/>
            <a:chOff x="2655473" y="2946393"/>
            <a:chExt cx="930553" cy="11833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883BE0-289C-406C-BC07-73307C3FB76D}"/>
                </a:ext>
              </a:extLst>
            </p:cNvPr>
            <p:cNvSpPr/>
            <p:nvPr/>
          </p:nvSpPr>
          <p:spPr>
            <a:xfrm>
              <a:off x="2655473" y="295562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064EDF-62AF-481C-8F68-249CB51B4BBC}"/>
                </a:ext>
              </a:extLst>
            </p:cNvPr>
            <p:cNvSpPr/>
            <p:nvPr/>
          </p:nvSpPr>
          <p:spPr>
            <a:xfrm>
              <a:off x="2669333" y="341973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1DD486-5D63-496A-B912-1F3BDE164D42}"/>
                </a:ext>
              </a:extLst>
            </p:cNvPr>
            <p:cNvSpPr/>
            <p:nvPr/>
          </p:nvSpPr>
          <p:spPr>
            <a:xfrm>
              <a:off x="2683193" y="388731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E9FDF0-EC2A-4895-A2F7-5AB61493E554}"/>
                </a:ext>
              </a:extLst>
            </p:cNvPr>
            <p:cNvSpPr/>
            <p:nvPr/>
          </p:nvSpPr>
          <p:spPr>
            <a:xfrm>
              <a:off x="3350488" y="294639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A90BDA-448A-4E2E-A2CC-9F825C079C38}"/>
                </a:ext>
              </a:extLst>
            </p:cNvPr>
            <p:cNvSpPr/>
            <p:nvPr/>
          </p:nvSpPr>
          <p:spPr>
            <a:xfrm>
              <a:off x="3364348" y="3410508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60AD14-FF86-40D4-8437-E797E6B932AC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2782472" y="3047958"/>
              <a:ext cx="626170" cy="86563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6410FF-2F88-4EB3-97E3-F8DCF4E2F628}"/>
                </a:ext>
              </a:extLst>
            </p:cNvPr>
            <p:cNvSpPr/>
            <p:nvPr/>
          </p:nvSpPr>
          <p:spPr>
            <a:xfrm>
              <a:off x="3378208" y="3878083"/>
              <a:ext cx="207818" cy="2424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2DFC7A-13A8-4EC3-A57B-1538D862DA14}"/>
                </a:ext>
              </a:extLst>
            </p:cNvPr>
            <p:cNvCxnSpPr>
              <a:stCxn id="32" idx="6"/>
              <a:endCxn id="36" idx="2"/>
            </p:cNvCxnSpPr>
            <p:nvPr/>
          </p:nvCxnSpPr>
          <p:spPr>
            <a:xfrm>
              <a:off x="2863291" y="3076850"/>
              <a:ext cx="501057" cy="4548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5A3137-51BB-42FE-87C3-DCCE3EF0DEA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 flipV="1">
              <a:off x="2863291" y="3067620"/>
              <a:ext cx="487197" cy="92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816AD-B8E0-4152-A551-03DB40313C8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2877151" y="3094141"/>
              <a:ext cx="533353" cy="4468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8F2BAF-4CDD-49D9-BA5D-B1F9CA00BEBB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860577" y="3153340"/>
              <a:ext cx="520345" cy="7694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62DA1-2EAF-4C6A-B92C-E20C4D4FD1F1}"/>
              </a:ext>
            </a:extLst>
          </p:cNvPr>
          <p:cNvGrpSpPr/>
          <p:nvPr/>
        </p:nvGrpSpPr>
        <p:grpSpPr>
          <a:xfrm>
            <a:off x="6092536" y="3355848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60A334B-33E9-4483-8E51-022F6203A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6FFED75-1D6C-4D90-ADCE-057FABF04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FC2974-FE14-4CC4-ACFB-FFD09620D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7AA853-E1AD-4F46-875A-2EB66FED1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592ED8-D625-411E-AF03-2229B7ED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47DC23-7FE0-4B96-9A82-A7D58976A7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5F4F7B-5FA0-4AB0-80BA-B54CC919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56B41B-BA74-4DA5-9A75-99BD09E6E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8723A68-3602-487D-AF8D-B910810F46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21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95C9-09F8-4EF9-A985-6C835A04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A53A2-1AE0-472A-BDBB-EFEEC661BD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dirty="0"/>
                  <a:t> initiated study of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117810"/>
                    </a:solidFill>
                  </a:rPr>
                  <a:t>   matrix scaling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1964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rgbClr val="117810"/>
                  </a:solidFill>
                </a:endParaRPr>
              </a:p>
              <a:p>
                <a:r>
                  <a:rPr lang="en-US" i="1" dirty="0">
                    <a:solidFill>
                      <a:srgbClr val="117810"/>
                    </a:solidFill>
                  </a:rPr>
                  <a:t>Numerous applications </a:t>
                </a:r>
                <a:r>
                  <a:rPr lang="en-US" dirty="0"/>
                  <a:t>in </a:t>
                </a:r>
              </a:p>
              <a:p>
                <a:pPr marL="0" indent="0">
                  <a:buNone/>
                </a:pPr>
                <a:r>
                  <a:rPr lang="en-US" dirty="0"/>
                  <a:t>   statistics, numerical </a:t>
                </a:r>
              </a:p>
              <a:p>
                <a:pPr marL="0" indent="0">
                  <a:buNone/>
                </a:pPr>
                <a:r>
                  <a:rPr lang="en-US" dirty="0"/>
                  <a:t>   computing, theoretical </a:t>
                </a:r>
              </a:p>
              <a:p>
                <a:pPr marL="0" indent="0">
                  <a:buNone/>
                </a:pPr>
                <a:r>
                  <a:rPr lang="en-US" dirty="0"/>
                  <a:t>   computer science and even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rgbClr val="FF0000"/>
                    </a:solidFill>
                  </a:rPr>
                  <a:t>Sudoku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A53A2-1AE0-472A-BDBB-EFEEC661B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676BE08-A932-48BF-BE51-DDD4BA079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803" y="1538719"/>
            <a:ext cx="3751349" cy="1890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2CAEF-FE04-430A-9CB9-98E89FA16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347" y="3914031"/>
            <a:ext cx="3749805" cy="16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C617-B1D1-4532-ADC6-897F957B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C55CE-5785-4B09-B27F-FF85B32280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>
                  <a:solidFill>
                    <a:srgbClr val="117810"/>
                  </a:solidFill>
                </a:endParaRPr>
              </a:p>
              <a:p>
                <a:endParaRPr lang="en-US" dirty="0">
                  <a:solidFill>
                    <a:srgbClr val="117810"/>
                  </a:solidFill>
                </a:endParaRPr>
              </a:p>
              <a:p>
                <a:endParaRPr lang="en-US" dirty="0">
                  <a:solidFill>
                    <a:srgbClr val="117810"/>
                  </a:solidFill>
                </a:endParaRPr>
              </a:p>
              <a:p>
                <a:endParaRPr lang="en-US" sz="2400" dirty="0">
                  <a:solidFill>
                    <a:srgbClr val="117810"/>
                  </a:solidFill>
                </a:endParaRPr>
              </a:p>
              <a:p>
                <a:endParaRPr lang="en-US" sz="2400" dirty="0">
                  <a:solidFill>
                    <a:srgbClr val="117810"/>
                  </a:solidFill>
                </a:endParaRP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Theorem</a:t>
                </a:r>
                <a:r>
                  <a:rPr lang="en-US" sz="2400" dirty="0"/>
                  <a:t> [</a:t>
                </a:r>
                <a:r>
                  <a:rPr lang="en-US" sz="2400" dirty="0">
                    <a:solidFill>
                      <a:srgbClr val="283FE2"/>
                    </a:solidFill>
                  </a:rPr>
                  <a:t>Linial</a:t>
                </a:r>
                <a:r>
                  <a:rPr lang="en-US" sz="2400" dirty="0"/>
                  <a:t>, 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Samorodnitsky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Wigderson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400" dirty="0"/>
                  <a:t>]: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“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-close to being DS” (if scalable).</a:t>
                </a:r>
              </a:p>
              <a:p>
                <a:r>
                  <a:rPr lang="en-US" sz="2400" dirty="0"/>
                  <a:t>Initial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integer entries with bit complexity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row and column sums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7810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11781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C55CE-5785-4B09-B27F-FF85B322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96C725-98FB-4EAC-B9A2-BD7C058FD646}"/>
                  </a:ext>
                </a:extLst>
              </p:cNvPr>
              <p:cNvSpPr txBox="1"/>
              <p:nvPr/>
            </p:nvSpPr>
            <p:spPr>
              <a:xfrm>
                <a:off x="1740588" y="1619237"/>
                <a:ext cx="5656727" cy="2011000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117810"/>
                    </a:solidFill>
                  </a:rPr>
                  <a:t>Algorithm 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Input:</a:t>
                </a:r>
                <a:r>
                  <a:rPr lang="en-US" sz="20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Repeat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steps: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Normalize rows;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Normalize columns;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Output: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96C725-98FB-4EAC-B9A2-BD7C058FD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88" y="1619237"/>
                <a:ext cx="5656727" cy="2011000"/>
              </a:xfrm>
              <a:prstGeom prst="rect">
                <a:avLst/>
              </a:prstGeom>
              <a:blipFill>
                <a:blip r:embed="rId3"/>
                <a:stretch>
                  <a:fillRect l="-858" t="-1791" b="-3284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B87D-1A03-4765-B250-6500ADD0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BF85D-D809-4022-AADF-12D27A377E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487375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Need a potential function. 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/>
                  <a:t>, 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Knopp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scalable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admits a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perfect matching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Potential function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perm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scalable and integer entries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perm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After first normalization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perm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BF85D-D809-4022-AADF-12D27A377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4873753"/>
              </a:xfrm>
              <a:blipFill>
                <a:blip r:embed="rId3"/>
                <a:stretch>
                  <a:fillRect l="-57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8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203731-49B4-4DDD-B1BF-A45462C2A2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-step analysis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203731-49B4-4DDD-B1BF-A45462C2A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45244-97E0-4C72-852B-3BC183043E2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Therefore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-close to DS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steps.</a:t>
                </a:r>
              </a:p>
              <a:p>
                <a:r>
                  <a:rPr lang="en-US" sz="2400" dirty="0"/>
                  <a:t>Crucial property of permanent: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perm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perm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diagonal). Permanent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invariant</a:t>
                </a:r>
                <a:r>
                  <a:rPr lang="en-US" sz="2400" dirty="0"/>
                  <a:t> under action of diagonal matrices (with determinant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45244-97E0-4C72-852B-3BC183043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48340D-FA81-4827-B80A-D0122C933FAE}"/>
                  </a:ext>
                </a:extLst>
              </p:cNvPr>
              <p:cNvSpPr txBox="1"/>
              <p:nvPr/>
            </p:nvSpPr>
            <p:spPr>
              <a:xfrm>
                <a:off x="492990" y="1624505"/>
                <a:ext cx="8343162" cy="1682897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117810"/>
                    </a:solidFill>
                  </a:rPr>
                  <a:t>Analysis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rgbClr val="283FE2"/>
                    </a:solidFill>
                  </a:rPr>
                  <a:t>Lower bound</a:t>
                </a:r>
                <a:r>
                  <a:rPr lang="en-US" sz="2000" dirty="0"/>
                  <a:t>]: Initially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perm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rgbClr val="283FE2"/>
                    </a:solidFill>
                  </a:rPr>
                  <a:t>Progress per step</a:t>
                </a:r>
                <a:r>
                  <a:rPr lang="en-US" sz="2000" dirty="0"/>
                  <a:t>]: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-far from DS, normalization increases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perm</m:t>
                    </m:r>
                  </m:oMath>
                </a14:m>
                <a:r>
                  <a:rPr lang="en-US" sz="2000" dirty="0"/>
                  <a:t> by a factor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/6)</m:t>
                    </m:r>
                  </m:oMath>
                </a14:m>
                <a:r>
                  <a:rPr lang="en-US" sz="2000" dirty="0"/>
                  <a:t>. Consequence of a robust </a:t>
                </a:r>
                <a:r>
                  <a:rPr lang="en-US" sz="2000" i="1" dirty="0">
                    <a:solidFill>
                      <a:srgbClr val="117810"/>
                    </a:solidFill>
                  </a:rPr>
                  <a:t>AM-GM</a:t>
                </a:r>
                <a:r>
                  <a:rPr lang="en-US" sz="2000" dirty="0"/>
                  <a:t> inequality.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rgbClr val="283FE2"/>
                    </a:solidFill>
                  </a:rPr>
                  <a:t>Upper bound</a:t>
                </a:r>
                <a:r>
                  <a:rPr lang="en-US" sz="2000" dirty="0"/>
                  <a:t>]: If row or column normalized,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perm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48340D-FA81-4827-B80A-D0122C933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90" y="1624505"/>
                <a:ext cx="8343162" cy="1682897"/>
              </a:xfrm>
              <a:prstGeom prst="rect">
                <a:avLst/>
              </a:prstGeom>
              <a:blipFill>
                <a:blip r:embed="rId4"/>
                <a:stretch>
                  <a:fillRect l="-509" t="-1418" r="-728" b="-3901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7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479E-FD88-482F-AD58-7AB6B711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Much faster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B9AB3-3A75-480F-8D28-771B94A00B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[</a:t>
            </a:r>
            <a:r>
              <a:rPr lang="en-US" sz="2400" dirty="0">
                <a:solidFill>
                  <a:srgbClr val="283FE2"/>
                </a:solidFill>
              </a:rPr>
              <a:t>Allen-Zhu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283FE2"/>
                </a:solidFill>
              </a:rPr>
              <a:t>Li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283FE2"/>
                </a:solidFill>
              </a:rPr>
              <a:t>Oliveira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283FE2"/>
                </a:solidFill>
              </a:rPr>
              <a:t>Wigderson</a:t>
            </a:r>
            <a:r>
              <a:rPr lang="en-US" sz="2400" dirty="0">
                <a:solidFill>
                  <a:srgbClr val="283FE2"/>
                </a:solidFill>
              </a:rPr>
              <a:t> 17</a:t>
            </a:r>
            <a:r>
              <a:rPr lang="en-US" sz="2400" dirty="0"/>
              <a:t>]; [</a:t>
            </a:r>
            <a:r>
              <a:rPr lang="en-US" sz="2400" dirty="0">
                <a:solidFill>
                  <a:srgbClr val="283FE2"/>
                </a:solidFill>
              </a:rPr>
              <a:t>Cohen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283FE2"/>
                </a:solidFill>
              </a:rPr>
              <a:t>Madry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283FE2"/>
                </a:solidFill>
              </a:rPr>
              <a:t>Tsipras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283FE2"/>
                </a:solidFill>
              </a:rPr>
              <a:t>Vladu</a:t>
            </a:r>
            <a:r>
              <a:rPr lang="en-US" sz="2400" dirty="0">
                <a:solidFill>
                  <a:srgbClr val="283FE2"/>
                </a:solidFill>
              </a:rPr>
              <a:t> 17</a:t>
            </a:r>
            <a:r>
              <a:rPr lang="en-US" sz="2400" dirty="0"/>
              <a:t>]: Near linear time matrix scaling.</a:t>
            </a:r>
          </a:p>
          <a:p>
            <a:r>
              <a:rPr lang="en-US" sz="2400" dirty="0"/>
              <a:t>Box constrained </a:t>
            </a:r>
            <a:r>
              <a:rPr lang="en-US" sz="2400" i="1" dirty="0">
                <a:solidFill>
                  <a:srgbClr val="117810"/>
                </a:solidFill>
              </a:rPr>
              <a:t>Newton’s</a:t>
            </a:r>
            <a:r>
              <a:rPr lang="en-US" sz="2400" dirty="0"/>
              <a:t> method.</a:t>
            </a:r>
          </a:p>
          <a:p>
            <a:r>
              <a:rPr lang="en-US" sz="2400" i="1" dirty="0">
                <a:solidFill>
                  <a:srgbClr val="117810"/>
                </a:solidFill>
              </a:rPr>
              <a:t>Laplacian</a:t>
            </a:r>
            <a:r>
              <a:rPr lang="en-US" sz="2400" dirty="0"/>
              <a:t> linear system solvers.</a:t>
            </a:r>
          </a:p>
        </p:txBody>
      </p:sp>
    </p:spTree>
    <p:extLst>
      <p:ext uri="{BB962C8B-B14F-4D97-AF65-F5344CB8AC3E}">
        <p14:creationId xmlns:p14="http://schemas.microsoft.com/office/powerpoint/2010/main" val="3560670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5833-D478-4B6C-8522-00DF3D56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Application: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00C4F-E303-4837-9F50-986EC615076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/>
                  <a:t>, 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Knopp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400" dirty="0"/>
                  <a:t>]: Iterative algorithm converges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admits a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perfect matching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283FE2"/>
                    </a:solidFill>
                  </a:rPr>
                  <a:t>Linial</a:t>
                </a:r>
                <a:r>
                  <a:rPr lang="en-US" sz="2400" dirty="0"/>
                  <a:t>, 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Samorodnitsky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Wigderson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400" dirty="0"/>
                  <a:t>]: Only need to check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close to DS.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00C4F-E303-4837-9F50-986EC61507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8CF8CA-D2E9-43E1-8114-6F11DAA5DE9C}"/>
                  </a:ext>
                </a:extLst>
              </p:cNvPr>
              <p:cNvSpPr txBox="1"/>
              <p:nvPr/>
            </p:nvSpPr>
            <p:spPr>
              <a:xfrm>
                <a:off x="1560709" y="3162575"/>
                <a:ext cx="5656727" cy="3225242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117810"/>
                    </a:solidFill>
                  </a:rPr>
                  <a:t>Algorithm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Input</a:t>
                </a:r>
                <a:r>
                  <a:rPr lang="en-US" sz="2200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Repeat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steps: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200" dirty="0"/>
                  <a:t>Normalize rows;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200" dirty="0"/>
                  <a:t>Normalize columns;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Test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&lt;1/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,</a:t>
                </a:r>
              </a:p>
              <a:p>
                <a:r>
                  <a:rPr lang="en-US" sz="2200" dirty="0"/>
                  <a:t>      </a:t>
                </a:r>
                <a:r>
                  <a:rPr lang="en-US" sz="2200" dirty="0">
                    <a:solidFill>
                      <a:srgbClr val="7030A0"/>
                    </a:solidFill>
                  </a:rPr>
                  <a:t>Yes</a:t>
                </a:r>
                <a:r>
                  <a:rPr lang="en-US" sz="2200" dirty="0"/>
                  <a:t>: </a:t>
                </a:r>
                <a:r>
                  <a:rPr lang="en-US" sz="2200" dirty="0">
                    <a:solidFill>
                      <a:srgbClr val="117810"/>
                    </a:solidFill>
                  </a:rPr>
                  <a:t>PM</a:t>
                </a:r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      </a:t>
                </a:r>
                <a:r>
                  <a:rPr lang="en-US" sz="2200" dirty="0">
                    <a:solidFill>
                      <a:srgbClr val="7030A0"/>
                    </a:solidFill>
                  </a:rPr>
                  <a:t>No</a:t>
                </a:r>
                <a:r>
                  <a:rPr lang="en-US" sz="2200" dirty="0"/>
                  <a:t>: No </a:t>
                </a:r>
                <a:r>
                  <a:rPr lang="en-US" sz="2200" dirty="0">
                    <a:solidFill>
                      <a:srgbClr val="117810"/>
                    </a:solidFill>
                  </a:rPr>
                  <a:t>PM</a:t>
                </a:r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8CF8CA-D2E9-43E1-8114-6F11DAA5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709" y="3162575"/>
                <a:ext cx="5656727" cy="3225242"/>
              </a:xfrm>
              <a:prstGeom prst="rect">
                <a:avLst/>
              </a:prstGeom>
              <a:blipFill>
                <a:blip r:embed="rId4"/>
                <a:stretch>
                  <a:fillRect l="-965" t="-1124" b="-2247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5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AE22-E9C7-4D56-AE76-94E4B276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Another algorithm: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53B78-790B-48CA-B990-A505A993F3E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48442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a perfect matching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Plug in random values and check non-</a:t>
                </a:r>
                <a:r>
                  <a:rPr lang="en-US" sz="2400" dirty="0" err="1"/>
                  <a:t>zeroness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Fast parallel algorithm.</a:t>
                </a:r>
              </a:p>
              <a:p>
                <a:r>
                  <a:rPr lang="en-US" sz="2400" dirty="0"/>
                  <a:t>The algorithm generalizes to a “much harder” problem.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53B78-790B-48CA-B990-A505A993F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4844256"/>
              </a:xfrm>
              <a:blipFill>
                <a:blip r:embed="rId2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84A1D4F-851D-46CB-BD27-3E82B8288C3E}"/>
              </a:ext>
            </a:extLst>
          </p:cNvPr>
          <p:cNvSpPr/>
          <p:nvPr/>
        </p:nvSpPr>
        <p:spPr>
          <a:xfrm>
            <a:off x="7283631" y="157378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CA764-62B6-4773-A1A6-8DE7C3062831}"/>
              </a:ext>
            </a:extLst>
          </p:cNvPr>
          <p:cNvSpPr/>
          <p:nvPr/>
        </p:nvSpPr>
        <p:spPr>
          <a:xfrm>
            <a:off x="7297491" y="203789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2EE44D-D1CE-40E7-8D7B-D36D17B8F613}"/>
              </a:ext>
            </a:extLst>
          </p:cNvPr>
          <p:cNvSpPr/>
          <p:nvPr/>
        </p:nvSpPr>
        <p:spPr>
          <a:xfrm>
            <a:off x="7311351" y="250547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F43FC2-6F28-4E20-9C06-34743B79CEB2}"/>
              </a:ext>
            </a:extLst>
          </p:cNvPr>
          <p:cNvSpPr/>
          <p:nvPr/>
        </p:nvSpPr>
        <p:spPr>
          <a:xfrm>
            <a:off x="7978646" y="156455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76D872-F1D9-4033-B0B4-C5EAC46D504F}"/>
              </a:ext>
            </a:extLst>
          </p:cNvPr>
          <p:cNvSpPr/>
          <p:nvPr/>
        </p:nvSpPr>
        <p:spPr>
          <a:xfrm>
            <a:off x="7992506" y="202866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BD45D0-5508-44DF-8C65-00811245325A}"/>
              </a:ext>
            </a:extLst>
          </p:cNvPr>
          <p:cNvCxnSpPr>
            <a:endCxn id="10" idx="1"/>
          </p:cNvCxnSpPr>
          <p:nvPr/>
        </p:nvCxnSpPr>
        <p:spPr>
          <a:xfrm>
            <a:off x="7410630" y="1666115"/>
            <a:ext cx="626170" cy="8656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562901E-913F-4960-A220-44C8BFAEDE27}"/>
              </a:ext>
            </a:extLst>
          </p:cNvPr>
          <p:cNvSpPr/>
          <p:nvPr/>
        </p:nvSpPr>
        <p:spPr>
          <a:xfrm>
            <a:off x="8006366" y="249624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6D4E69-4C1C-41D9-9B8E-63315C9DCA10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7491449" y="1695007"/>
            <a:ext cx="501057" cy="45488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D5DEB8-3A52-4329-8ABC-B513F585A1DD}"/>
              </a:ext>
            </a:extLst>
          </p:cNvPr>
          <p:cNvCxnSpPr>
            <a:stCxn id="4" idx="6"/>
            <a:endCxn id="7" idx="2"/>
          </p:cNvCxnSpPr>
          <p:nvPr/>
        </p:nvCxnSpPr>
        <p:spPr>
          <a:xfrm flipV="1">
            <a:off x="7491449" y="1685777"/>
            <a:ext cx="487197" cy="92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8A8C97-87FF-4778-9BEF-6773CA7BE58E}"/>
              </a:ext>
            </a:extLst>
          </p:cNvPr>
          <p:cNvCxnSpPr>
            <a:stCxn id="5" idx="6"/>
          </p:cNvCxnSpPr>
          <p:nvPr/>
        </p:nvCxnSpPr>
        <p:spPr>
          <a:xfrm flipV="1">
            <a:off x="7505309" y="1712298"/>
            <a:ext cx="533353" cy="4468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06D304-176C-48E4-B535-326F4E103612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7488735" y="1771497"/>
            <a:ext cx="520345" cy="76948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250CF2-4E1C-4753-8DB8-4012C2FD6F5E}"/>
              </a:ext>
            </a:extLst>
          </p:cNvPr>
          <p:cNvCxnSpPr>
            <a:cxnSpLocks/>
          </p:cNvCxnSpPr>
          <p:nvPr/>
        </p:nvCxnSpPr>
        <p:spPr>
          <a:xfrm>
            <a:off x="7519169" y="2636120"/>
            <a:ext cx="560021" cy="45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3ADD74-5D2E-4CA7-A5FF-3D1ED91730BD}"/>
              </a:ext>
            </a:extLst>
          </p:cNvPr>
          <p:cNvGrpSpPr/>
          <p:nvPr/>
        </p:nvGrpSpPr>
        <p:grpSpPr>
          <a:xfrm>
            <a:off x="1880960" y="1809817"/>
            <a:ext cx="1652970" cy="1696191"/>
            <a:chOff x="5606467" y="1671760"/>
            <a:chExt cx="2740897" cy="3725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60A697-D106-4079-A592-1C926722D2E7}"/>
                    </a:ext>
                  </a:extLst>
                </p:cNvPr>
                <p:cNvSpPr/>
                <p:nvPr/>
              </p:nvSpPr>
              <p:spPr>
                <a:xfrm>
                  <a:off x="5611091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60A697-D106-4079-A592-1C926722D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500560"/>
                  <a:ext cx="914400" cy="914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B2F3125-462A-4E93-BB3F-EA688ECCDEA4}"/>
                    </a:ext>
                  </a:extLst>
                </p:cNvPr>
                <p:cNvSpPr/>
                <p:nvPr/>
              </p:nvSpPr>
              <p:spPr>
                <a:xfrm>
                  <a:off x="6518564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B2F3125-462A-4E93-BB3F-EA688ECCDE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500560"/>
                  <a:ext cx="914400" cy="914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62E870A-3BF4-47C4-BDFA-95FEDEB3EC51}"/>
                    </a:ext>
                  </a:extLst>
                </p:cNvPr>
                <p:cNvSpPr/>
                <p:nvPr/>
              </p:nvSpPr>
              <p:spPr>
                <a:xfrm>
                  <a:off x="7432964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62E870A-3BF4-47C4-BDFA-95FEDEB3EC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500560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5237730-9DCE-426E-B903-88B92C62BBA7}"/>
                    </a:ext>
                  </a:extLst>
                </p:cNvPr>
                <p:cNvSpPr/>
                <p:nvPr/>
              </p:nvSpPr>
              <p:spPr>
                <a:xfrm>
                  <a:off x="5606467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5237730-9DCE-426E-B903-88B92C62BB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586160"/>
                  <a:ext cx="914400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7CA5FE7-4B82-4CC8-8118-F464BD48F53C}"/>
                    </a:ext>
                  </a:extLst>
                </p:cNvPr>
                <p:cNvSpPr/>
                <p:nvPr/>
              </p:nvSpPr>
              <p:spPr>
                <a:xfrm>
                  <a:off x="6513940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7CA5FE7-4B82-4CC8-8118-F464BD48F5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586160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F6A5DE8-555A-430C-B8B8-6FCE444A39CE}"/>
                    </a:ext>
                  </a:extLst>
                </p:cNvPr>
                <p:cNvSpPr/>
                <p:nvPr/>
              </p:nvSpPr>
              <p:spPr>
                <a:xfrm>
                  <a:off x="7428340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F6A5DE8-555A-430C-B8B8-6FCE444A39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586160"/>
                  <a:ext cx="914400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4F5C6AD-3CA0-49E1-9A3E-CD65DF1F57E5}"/>
                    </a:ext>
                  </a:extLst>
                </p:cNvPr>
                <p:cNvSpPr/>
                <p:nvPr/>
              </p:nvSpPr>
              <p:spPr>
                <a:xfrm>
                  <a:off x="5606467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4F5C6AD-3CA0-49E1-9A3E-CD65DF1F5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671760"/>
                  <a:ext cx="914400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CA056AF-6194-4EA8-B588-318D13B4815D}"/>
                    </a:ext>
                  </a:extLst>
                </p:cNvPr>
                <p:cNvSpPr/>
                <p:nvPr/>
              </p:nvSpPr>
              <p:spPr>
                <a:xfrm>
                  <a:off x="6513940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CA056AF-6194-4EA8-B588-318D13B481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671760"/>
                  <a:ext cx="914400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6BA5665-2672-4B7B-B70C-8A1DDE1FDAC5}"/>
                    </a:ext>
                  </a:extLst>
                </p:cNvPr>
                <p:cNvSpPr/>
                <p:nvPr/>
              </p:nvSpPr>
              <p:spPr>
                <a:xfrm>
                  <a:off x="7428340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6BA5665-2672-4B7B-B70C-8A1DDE1FDA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671760"/>
                  <a:ext cx="914400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07A05A-0E07-4C70-A26B-E6A645232C02}"/>
                    </a:ext>
                  </a:extLst>
                </p:cNvPr>
                <p:cNvSpPr txBox="1"/>
                <p:nvPr/>
              </p:nvSpPr>
              <p:spPr>
                <a:xfrm>
                  <a:off x="6825690" y="4509431"/>
                  <a:ext cx="895153" cy="887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𝐴</m:t>
                        </m:r>
                        <m:r>
                          <a:rPr lang="en-US" sz="2800" b="0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𝐺</m:t>
                        </m:r>
                      </m:oMath>
                    </m:oMathPara>
                  </a14:m>
                  <a:endParaRPr lang="en-US" sz="2800" baseline="-25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07A05A-0E07-4C70-A26B-E6A645232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690" y="4509431"/>
                  <a:ext cx="895153" cy="887529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9EA317-AC74-4510-AC4B-92590B269117}"/>
              </a:ext>
            </a:extLst>
          </p:cNvPr>
          <p:cNvGrpSpPr/>
          <p:nvPr/>
        </p:nvGrpSpPr>
        <p:grpSpPr>
          <a:xfrm>
            <a:off x="4046774" y="1809817"/>
            <a:ext cx="1527198" cy="1696191"/>
            <a:chOff x="5606467" y="1671760"/>
            <a:chExt cx="2740897" cy="3725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9493CEC-E013-41BC-A836-F65A71D5CFFF}"/>
                    </a:ext>
                  </a:extLst>
                </p:cNvPr>
                <p:cNvSpPr/>
                <p:nvPr/>
              </p:nvSpPr>
              <p:spPr>
                <a:xfrm>
                  <a:off x="5611091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9493CEC-E013-41BC-A836-F65A71D5C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500560"/>
                  <a:ext cx="914400" cy="914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A5AA00F-13B3-4F1F-A676-A93BD194122E}"/>
                    </a:ext>
                  </a:extLst>
                </p:cNvPr>
                <p:cNvSpPr/>
                <p:nvPr/>
              </p:nvSpPr>
              <p:spPr>
                <a:xfrm>
                  <a:off x="6518564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A5AA00F-13B3-4F1F-A676-A93BD1941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500560"/>
                  <a:ext cx="914400" cy="9144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EEAAE71-C3C2-4D83-B860-E023381FCFB6}"/>
                    </a:ext>
                  </a:extLst>
                </p:cNvPr>
                <p:cNvSpPr/>
                <p:nvPr/>
              </p:nvSpPr>
              <p:spPr>
                <a:xfrm>
                  <a:off x="7432964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EEAAE71-C3C2-4D83-B860-E023381FCF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500560"/>
                  <a:ext cx="914400" cy="9144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22244D8-4F36-492E-824D-A0EF5B68168B}"/>
                    </a:ext>
                  </a:extLst>
                </p:cNvPr>
                <p:cNvSpPr/>
                <p:nvPr/>
              </p:nvSpPr>
              <p:spPr>
                <a:xfrm>
                  <a:off x="5606467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22244D8-4F36-492E-824D-A0EF5B6816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586160"/>
                  <a:ext cx="914400" cy="9144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3AC2848-C62C-4926-823E-9AB620CB32B2}"/>
                    </a:ext>
                  </a:extLst>
                </p:cNvPr>
                <p:cNvSpPr/>
                <p:nvPr/>
              </p:nvSpPr>
              <p:spPr>
                <a:xfrm>
                  <a:off x="6513940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3AC2848-C62C-4926-823E-9AB620CB3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586160"/>
                  <a:ext cx="914400" cy="9144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FC57112-BDF8-4A8D-88A0-A5F412881000}"/>
                    </a:ext>
                  </a:extLst>
                </p:cNvPr>
                <p:cNvSpPr/>
                <p:nvPr/>
              </p:nvSpPr>
              <p:spPr>
                <a:xfrm>
                  <a:off x="7428340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FC57112-BDF8-4A8D-88A0-A5F4128810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586160"/>
                  <a:ext cx="914400" cy="91440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AB2D6D1-46BA-4D5D-BCBC-55A4594EA142}"/>
                    </a:ext>
                  </a:extLst>
                </p:cNvPr>
                <p:cNvSpPr/>
                <p:nvPr/>
              </p:nvSpPr>
              <p:spPr>
                <a:xfrm>
                  <a:off x="5606467" y="1671760"/>
                  <a:ext cx="914399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AB2D6D1-46BA-4D5D-BCBC-55A4594EA1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671760"/>
                  <a:ext cx="914399" cy="9144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CDCDB25-06E1-47BD-8E94-DA5CAB9B374D}"/>
                    </a:ext>
                  </a:extLst>
                </p:cNvPr>
                <p:cNvSpPr/>
                <p:nvPr/>
              </p:nvSpPr>
              <p:spPr>
                <a:xfrm>
                  <a:off x="6513940" y="1671760"/>
                  <a:ext cx="914399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CDCDB25-06E1-47BD-8E94-DA5CAB9B3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671760"/>
                  <a:ext cx="914399" cy="91440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C543585-AFF8-4F46-AABF-1EDD26DCDDD4}"/>
                    </a:ext>
                  </a:extLst>
                </p:cNvPr>
                <p:cNvSpPr/>
                <p:nvPr/>
              </p:nvSpPr>
              <p:spPr>
                <a:xfrm>
                  <a:off x="7428339" y="1671760"/>
                  <a:ext cx="914399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C543585-AFF8-4F46-AABF-1EDD26DCD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39" y="1671760"/>
                  <a:ext cx="914399" cy="91440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24AC332-1829-4CDC-A430-AC5B00429042}"/>
                    </a:ext>
                  </a:extLst>
                </p:cNvPr>
                <p:cNvSpPr txBox="1"/>
                <p:nvPr/>
              </p:nvSpPr>
              <p:spPr>
                <a:xfrm>
                  <a:off x="6214675" y="4509431"/>
                  <a:ext cx="1670865" cy="887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𝐴</m:t>
                        </m:r>
                        <m:r>
                          <a:rPr lang="en-US" sz="2800" b="0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𝐺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omic Sans MS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24AC332-1829-4CDC-A430-AC5B00429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4675" y="4509431"/>
                  <a:ext cx="1670865" cy="887529"/>
                </a:xfrm>
                <a:prstGeom prst="rect">
                  <a:avLst/>
                </a:prstGeom>
                <a:blipFill>
                  <a:blip r:embed="rId22"/>
                  <a:stretch>
                    <a:fillRect r="-5882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5816B1-7441-4CD3-A885-97138B047B84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5816B1-7441-4CD3-A885-97138B04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0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4858A-2AF1-4A8D-8961-928B97E70E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Edmonds’ problem 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1967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4858A-2AF1-4A8D-8961-928B97E70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F70D7-7F71-49DE-96B3-F949B9B74D3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entries linear forms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Edmonds’ problem</a:t>
                </a:r>
                <a:r>
                  <a:rPr lang="en-US" sz="2400" dirty="0"/>
                  <a:t>: Test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283FE2"/>
                    </a:solidFill>
                  </a:rPr>
                  <a:t>Valiant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79</m:t>
                    </m:r>
                  </m:oMath>
                </a14:m>
                <a:r>
                  <a:rPr lang="en-US" sz="2400" dirty="0"/>
                  <a:t>]: Captures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PIT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Easy randomized algorithm.</a:t>
                </a:r>
              </a:p>
              <a:p>
                <a:r>
                  <a:rPr lang="en-US" sz="2400" dirty="0"/>
                  <a:t>Deterministic algorithm major open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challenge.</a:t>
                </a:r>
              </a:p>
              <a:p>
                <a:r>
                  <a:rPr lang="en-US" sz="2400" dirty="0"/>
                  <a:t>Is there a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scaling approach </a:t>
                </a:r>
                <a:r>
                  <a:rPr lang="en-US" sz="2400" dirty="0"/>
                  <a:t>to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Edmonds’ problem?</a:t>
                </a:r>
              </a:p>
              <a:p>
                <a:r>
                  <a:rPr lang="en-US" sz="2400" dirty="0"/>
                  <a:t>Gurvits went on this quest.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F70D7-7F71-49DE-96B3-F949B9B74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E6D35DC-6284-445F-851F-14FEE84FE306}"/>
              </a:ext>
            </a:extLst>
          </p:cNvPr>
          <p:cNvGrpSpPr/>
          <p:nvPr/>
        </p:nvGrpSpPr>
        <p:grpSpPr>
          <a:xfrm>
            <a:off x="6587231" y="1446713"/>
            <a:ext cx="2346996" cy="2601505"/>
            <a:chOff x="5606467" y="1671760"/>
            <a:chExt cx="2740897" cy="3360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B22EF-F87B-458C-96F7-726BC29B269B}"/>
                    </a:ext>
                  </a:extLst>
                </p:cNvPr>
                <p:cNvSpPr/>
                <p:nvPr/>
              </p:nvSpPr>
              <p:spPr>
                <a:xfrm>
                  <a:off x="5611091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B22EF-F87B-458C-96F7-726BC29B26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500560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C7A94AB-C35D-4F86-BFB2-D6CCCA40A6AB}"/>
                    </a:ext>
                  </a:extLst>
                </p:cNvPr>
                <p:cNvSpPr/>
                <p:nvPr/>
              </p:nvSpPr>
              <p:spPr>
                <a:xfrm>
                  <a:off x="6518564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C7A94AB-C35D-4F86-BFB2-D6CCCA40A6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500560"/>
                  <a:ext cx="914400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1E1EF4E-55BC-4297-960F-162C32337323}"/>
                    </a:ext>
                  </a:extLst>
                </p:cNvPr>
                <p:cNvSpPr/>
                <p:nvPr/>
              </p:nvSpPr>
              <p:spPr>
                <a:xfrm>
                  <a:off x="7432964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1E1EF4E-55BC-4297-960F-162C323373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500560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D1CB213-B770-4ED9-925D-C16D879CC517}"/>
                    </a:ext>
                  </a:extLst>
                </p:cNvPr>
                <p:cNvSpPr/>
                <p:nvPr/>
              </p:nvSpPr>
              <p:spPr>
                <a:xfrm>
                  <a:off x="5606467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D1CB213-B770-4ED9-925D-C16D879CC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586160"/>
                  <a:ext cx="914400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4D1FB79-D5DC-4A21-BEB7-889F6009DA33}"/>
                    </a:ext>
                  </a:extLst>
                </p:cNvPr>
                <p:cNvSpPr/>
                <p:nvPr/>
              </p:nvSpPr>
              <p:spPr>
                <a:xfrm>
                  <a:off x="6513940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4D1FB79-D5DC-4A21-BEB7-889F6009D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586160"/>
                  <a:ext cx="914400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9C5E6CB-96AF-4085-95B6-0B2888B1CF1C}"/>
                    </a:ext>
                  </a:extLst>
                </p:cNvPr>
                <p:cNvSpPr/>
                <p:nvPr/>
              </p:nvSpPr>
              <p:spPr>
                <a:xfrm>
                  <a:off x="7428340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9C5E6CB-96AF-4085-95B6-0B2888B1CF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586160"/>
                  <a:ext cx="914400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C4C07F3-C298-401D-88F0-0E22B87310D2}"/>
                    </a:ext>
                  </a:extLst>
                </p:cNvPr>
                <p:cNvSpPr/>
                <p:nvPr/>
              </p:nvSpPr>
              <p:spPr>
                <a:xfrm>
                  <a:off x="5606467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C4C07F3-C298-401D-88F0-0E22B87310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671760"/>
                  <a:ext cx="914400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61F1D6A-5BFC-42B4-847C-053DA833229D}"/>
                    </a:ext>
                  </a:extLst>
                </p:cNvPr>
                <p:cNvSpPr/>
                <p:nvPr/>
              </p:nvSpPr>
              <p:spPr>
                <a:xfrm>
                  <a:off x="6513940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61F1D6A-5BFC-42B4-847C-053DA83322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671760"/>
                  <a:ext cx="914400" cy="914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E2C76C8-A9B0-45A7-9A18-CED72FFE5145}"/>
                    </a:ext>
                  </a:extLst>
                </p:cNvPr>
                <p:cNvSpPr/>
                <p:nvPr/>
              </p:nvSpPr>
              <p:spPr>
                <a:xfrm>
                  <a:off x="7428340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E2C76C8-A9B0-45A7-9A18-CED72FFE51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671760"/>
                  <a:ext cx="914400" cy="914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47">
                  <a:extLst>
                    <a:ext uri="{FF2B5EF4-FFF2-40B4-BE49-F238E27FC236}">
                      <a16:creationId xmlns:a16="http://schemas.microsoft.com/office/drawing/2014/main" id="{83633402-E9B9-4593-B325-A938A012A962}"/>
                    </a:ext>
                  </a:extLst>
                </p:cNvPr>
                <p:cNvSpPr txBox="1"/>
                <p:nvPr/>
              </p:nvSpPr>
              <p:spPr>
                <a:xfrm>
                  <a:off x="6571700" y="4509431"/>
                  <a:ext cx="10214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𝑳</m:t>
                        </m:r>
                        <m:r>
                          <a:rPr lang="en-US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(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𝑿</m:t>
                        </m:r>
                        <m:r>
                          <a:rPr lang="en-US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47">
                  <a:extLst>
                    <a:ext uri="{FF2B5EF4-FFF2-40B4-BE49-F238E27FC236}">
                      <a16:creationId xmlns:a16="http://schemas.microsoft.com/office/drawing/2014/main" id="{83633402-E9B9-4593-B325-A938A012A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700" y="4509431"/>
                  <a:ext cx="102143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B7EF1F6-BB4D-45FE-BDB0-16A118DC6B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1506" y="4160880"/>
            <a:ext cx="2686882" cy="20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83FE2"/>
                </a:solidFill>
              </a:rPr>
              <a:t>Operator scaling: Gurvits’ algorithm and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1146848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63FF-9286-46A3-9371-F64DF3E5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83FE2"/>
                </a:solidFill>
              </a:rPr>
              <a:t>Operator scaling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776E0-AEA5-4044-A9DC-F8FA05D3EC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117810"/>
                    </a:solidFill>
                  </a:rPr>
                  <a:t>Input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complex matrices.</a:t>
                </a:r>
              </a:p>
              <a:p>
                <a:r>
                  <a:rPr lang="en-US" sz="2200" dirty="0"/>
                  <a:t>Same type as input for Edmonds’ problem.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: entries linear forms in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>
                    <a:solidFill>
                      <a:srgbClr val="117810"/>
                    </a:solidFill>
                  </a:rPr>
                  <a:t>Definition</a:t>
                </a:r>
                <a:r>
                  <a:rPr lang="en-US" sz="2200" dirty="0"/>
                  <a:t> [</a:t>
                </a:r>
                <a:r>
                  <a:rPr lang="en-US" sz="2200" dirty="0">
                    <a:solidFill>
                      <a:srgbClr val="283FE2"/>
                    </a:solidFill>
                  </a:rPr>
                  <a:t>Gurvits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sz="2200" dirty="0"/>
                  <a:t>]: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i="1" dirty="0">
                    <a:solidFill>
                      <a:srgbClr val="117810"/>
                    </a:solidFill>
                  </a:rPr>
                  <a:t>doubly stochastic </a:t>
                </a:r>
                <a:r>
                  <a:rPr lang="en-US" sz="2200" dirty="0"/>
                  <a:t>if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nary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A generalization of doubly stochastic matrices.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non-negative matrix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matrices,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,ℓ</m:t>
                            </m:r>
                          </m:sub>
                        </m:sSub>
                      </m:e>
                    </m:ra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Natural from the point of quantum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i="1" dirty="0"/>
                  <a:t>.</a:t>
                </a:r>
              </a:p>
              <a:p>
                <a:r>
                  <a:rPr lang="en-US" sz="2200" dirty="0">
                    <a:solidFill>
                      <a:srgbClr val="117810"/>
                    </a:solidFill>
                  </a:rPr>
                  <a:t>Definition</a:t>
                </a:r>
                <a:r>
                  <a:rPr lang="en-US" sz="2200" dirty="0"/>
                  <a:t> [</a:t>
                </a:r>
                <a:r>
                  <a:rPr lang="en-US" sz="2200" dirty="0">
                    <a:solidFill>
                      <a:srgbClr val="283FE2"/>
                    </a:solidFill>
                  </a:rPr>
                  <a:t>Gurvits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sz="2200" dirty="0"/>
                  <a:t>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is a scaling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 if there exist invertible matrices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s.t.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Simultaneous basis change.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776E0-AEA5-4044-A9DC-F8FA05D3E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30" t="-933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8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5C8F-EAF7-4AFB-A8C2-8D881B24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Operator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57E39-C9D5-4CCF-ABF9-A27E3BB133E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117810"/>
                    </a:solidFill>
                  </a:rPr>
                  <a:t>Question</a:t>
                </a:r>
                <a:r>
                  <a:rPr lang="en-US" sz="2400" dirty="0"/>
                  <a:t> [</a:t>
                </a:r>
                <a:r>
                  <a:rPr lang="en-US" sz="2400" dirty="0">
                    <a:solidFill>
                      <a:srgbClr val="283FE2"/>
                    </a:solidFill>
                  </a:rPr>
                  <a:t>Gurvits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sz="2400" dirty="0"/>
                  <a:t>]: When can we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to doubly stochastic?</a:t>
                </a:r>
              </a:p>
              <a:p>
                <a:r>
                  <a:rPr lang="en-US" sz="2400" dirty="0"/>
                  <a:t>Does it solve Edmonds’ problem?</a:t>
                </a:r>
              </a:p>
              <a:p>
                <a:r>
                  <a:rPr lang="en-US" sz="2400" dirty="0">
                    <a:solidFill>
                      <a:srgbClr val="283FE2"/>
                    </a:solidFill>
                  </a:rPr>
                  <a:t>Gurvits</a:t>
                </a:r>
                <a:r>
                  <a:rPr lang="en-US" sz="2400" dirty="0"/>
                  <a:t> designed a scaling algorithm.</a:t>
                </a:r>
              </a:p>
              <a:p>
                <a:r>
                  <a:rPr lang="en-US" sz="2400" dirty="0"/>
                  <a:t>Proved it converges in poly time in special cases.</a:t>
                </a:r>
              </a:p>
              <a:p>
                <a:r>
                  <a:rPr lang="en-US" sz="2400" dirty="0"/>
                  <a:t>Solves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special cases </a:t>
                </a:r>
                <a:r>
                  <a:rPr lang="en-US" sz="2400" dirty="0"/>
                  <a:t>of the Edmonds’ problem, e.g.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’s rank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283FE2"/>
                    </a:solidFill>
                  </a:rPr>
                  <a:t>G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Gurvits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Oliveira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Wigderson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400" dirty="0"/>
                  <a:t>]: Proved Gurvits’ algorithm converges in poly time, in general.</a:t>
                </a:r>
              </a:p>
              <a:p>
                <a:r>
                  <a:rPr lang="en-US" sz="2400" dirty="0"/>
                  <a:t>Solves a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close cousin </a:t>
                </a:r>
                <a:r>
                  <a:rPr lang="en-US" sz="2400" dirty="0"/>
                  <a:t>of the Edmonds’ problem (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non-commutative</a:t>
                </a:r>
                <a:r>
                  <a:rPr lang="en-US" sz="2400" dirty="0"/>
                  <a:t> version).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57E39-C9D5-4CCF-ABF9-A27E3BB13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 b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5D76BE7-3ACD-4786-978E-D7BFEC11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35" y="242005"/>
            <a:ext cx="4032107" cy="26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C44B-731F-4A58-8005-1BD80BFB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7CB0-0851-4449-B2CD-EBBFE7974F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117810"/>
                </a:solidFill>
              </a:rPr>
              <a:t>Generalized</a:t>
            </a:r>
            <a:r>
              <a:rPr lang="en-US" dirty="0"/>
              <a:t> in several unexpected directions with multiple themes.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117810"/>
                </a:solidFill>
              </a:rPr>
              <a:t>Analytic</a:t>
            </a:r>
            <a:r>
              <a:rPr lang="en-US" dirty="0"/>
              <a:t> approaches for </a:t>
            </a:r>
            <a:r>
              <a:rPr lang="en-US" i="1" dirty="0">
                <a:solidFill>
                  <a:srgbClr val="117810"/>
                </a:solidFill>
              </a:rPr>
              <a:t>algebraic</a:t>
            </a:r>
            <a:r>
              <a:rPr lang="en-US" dirty="0"/>
              <a:t> problems.</a:t>
            </a:r>
          </a:p>
          <a:p>
            <a:r>
              <a:rPr lang="en-US" dirty="0"/>
              <a:t>Special cases of polynomial identity testing (</a:t>
            </a:r>
            <a:r>
              <a:rPr lang="en-US" i="1" dirty="0">
                <a:solidFill>
                  <a:srgbClr val="117810"/>
                </a:solidFill>
              </a:rPr>
              <a:t>PIT</a:t>
            </a:r>
            <a:r>
              <a:rPr lang="en-US" dirty="0"/>
              <a:t>).</a:t>
            </a:r>
          </a:p>
          <a:p>
            <a:r>
              <a:rPr lang="en-US" i="1" dirty="0">
                <a:solidFill>
                  <a:srgbClr val="117810"/>
                </a:solidFill>
              </a:rPr>
              <a:t>Isomorphism</a:t>
            </a:r>
            <a:r>
              <a:rPr lang="en-US" dirty="0"/>
              <a:t> related problems: Null cone, orbit intersection, orbit-closure intersection.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Provable fast convergence of </a:t>
            </a:r>
            <a:r>
              <a:rPr lang="en-US" i="1" dirty="0">
                <a:solidFill>
                  <a:srgbClr val="117810"/>
                </a:solidFill>
              </a:rPr>
              <a:t>alternating minimization</a:t>
            </a:r>
            <a:r>
              <a:rPr lang="en-US" dirty="0"/>
              <a:t> algorithms in problems with </a:t>
            </a:r>
            <a:r>
              <a:rPr lang="en-US" i="1" dirty="0">
                <a:solidFill>
                  <a:srgbClr val="117810"/>
                </a:solidFill>
              </a:rPr>
              <a:t>symmetries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i="1" dirty="0">
                <a:solidFill>
                  <a:srgbClr val="117810"/>
                </a:solidFill>
              </a:rPr>
              <a:t>Tractable polytopes </a:t>
            </a:r>
            <a:r>
              <a:rPr lang="en-US" dirty="0"/>
              <a:t>with exponentially many vertices and facets. </a:t>
            </a:r>
            <a:r>
              <a:rPr lang="en-US" i="1" dirty="0" err="1">
                <a:solidFill>
                  <a:srgbClr val="117810"/>
                </a:solidFill>
              </a:rPr>
              <a:t>Brascamp-Lieb</a:t>
            </a:r>
            <a:r>
              <a:rPr lang="en-US" dirty="0"/>
              <a:t> polytopes, </a:t>
            </a:r>
            <a:r>
              <a:rPr lang="en-US" i="1" dirty="0">
                <a:solidFill>
                  <a:srgbClr val="117810"/>
                </a:solidFill>
              </a:rPr>
              <a:t>moment </a:t>
            </a:r>
            <a:r>
              <a:rPr lang="en-US" dirty="0"/>
              <a:t>polytopes etc.</a:t>
            </a:r>
          </a:p>
        </p:txBody>
      </p:sp>
    </p:spTree>
    <p:extLst>
      <p:ext uri="{BB962C8B-B14F-4D97-AF65-F5344CB8AC3E}">
        <p14:creationId xmlns:p14="http://schemas.microsoft.com/office/powerpoint/2010/main" val="32267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E62B-8C66-4884-A902-9347474A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Gurvits’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941390-1F44-4140-AF71-A92E3F768E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000" dirty="0">
                    <a:solidFill>
                      <a:srgbClr val="117810"/>
                    </a:solidFill>
                  </a:rPr>
                  <a:t>Goal</a:t>
                </a:r>
                <a:r>
                  <a:rPr lang="en-US" sz="2000" dirty="0"/>
                  <a:t>: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to satisfy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nary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>
                    <a:solidFill>
                      <a:srgbClr val="117810"/>
                    </a:solidFill>
                  </a:rPr>
                  <a:t>Left normalize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Ensures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>
                    <a:solidFill>
                      <a:srgbClr val="117810"/>
                    </a:solidFill>
                  </a:rPr>
                  <a:t>Right normalize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283F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283FE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283FE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283FE2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Ensures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941390-1F44-4140-AF71-A92E3F768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87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36276C-7777-4031-ACF8-E486819040CC}"/>
                  </a:ext>
                </a:extLst>
              </p:cNvPr>
              <p:cNvSpPr txBox="1"/>
              <p:nvPr/>
            </p:nvSpPr>
            <p:spPr>
              <a:xfrm>
                <a:off x="1296287" y="4271909"/>
                <a:ext cx="5656727" cy="1754326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17810"/>
                    </a:solidFill>
                  </a:rPr>
                  <a:t>Algorithm 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Input:</a:t>
                </a:r>
                <a:r>
                  <a:rPr lang="en-US" dirty="0">
                    <a:solidFill>
                      <a:srgbClr val="11781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>
                  <a:solidFill>
                    <a:srgbClr val="11781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Repeat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steps: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Left normalize;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Right normalize;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36276C-7777-4031-ACF8-E48681904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87" y="4271909"/>
                <a:ext cx="5656727" cy="1754326"/>
              </a:xfrm>
              <a:prstGeom prst="rect">
                <a:avLst/>
              </a:prstGeom>
              <a:blipFill>
                <a:blip r:embed="rId3"/>
                <a:stretch>
                  <a:fillRect l="-536" t="-1365" b="-3413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7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188B-6801-4F4A-B99E-EF09312A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Gurvits’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91C4D-A713-4540-9E65-F74CA69C6A4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117810"/>
                    </a:solidFill>
                  </a:rPr>
                  <a:t>Theorem</a:t>
                </a:r>
                <a:r>
                  <a:rPr lang="en-US" sz="2400" dirty="0"/>
                  <a:t> [</a:t>
                </a:r>
                <a:r>
                  <a:rPr lang="en-US" sz="2400" dirty="0">
                    <a:solidFill>
                      <a:srgbClr val="283FE2"/>
                    </a:solidFill>
                  </a:rPr>
                  <a:t>G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Gurvits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Oliveira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Wigderson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400" dirty="0"/>
                  <a:t>]: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“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-close to being DS” (if scalable).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: bit complexity of input.</a:t>
                </a:r>
              </a:p>
              <a:p>
                <a:r>
                  <a:rPr lang="en-US" sz="2400" dirty="0"/>
                  <a:t>Need the right potential function.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91C4D-A713-4540-9E65-F74CA69C6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73" t="-1067" r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328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B347-B7FC-4E8E-9889-507F81D8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Non-commutative singularity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F4EF60-0B9D-4B16-9B0A-A6E5CD0160F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Symbolic matrices: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complex matrices.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Edmonds’ problem</a:t>
                </a:r>
                <a:r>
                  <a:rPr lang="en-US" sz="2400" dirty="0"/>
                  <a:t>: Test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Or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non-singular?</a:t>
                </a:r>
              </a:p>
              <a:p>
                <a:r>
                  <a:rPr lang="en-US" sz="2400" dirty="0"/>
                  <a:t>Implicitly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s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commute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NC-SING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non-singular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non-commuting?</a:t>
                </a:r>
              </a:p>
              <a:p>
                <a:r>
                  <a:rPr lang="en-US" sz="2400" dirty="0"/>
                  <a:t>Highly non-trivial to define.</a:t>
                </a:r>
              </a:p>
              <a:p>
                <a:r>
                  <a:rPr lang="en-US" sz="2400" dirty="0"/>
                  <a:t>Work by </a:t>
                </a:r>
                <a:r>
                  <a:rPr lang="en-US" sz="2400" dirty="0">
                    <a:solidFill>
                      <a:srgbClr val="283FE2"/>
                    </a:solidFill>
                  </a:rPr>
                  <a:t>Cohn</a:t>
                </a:r>
                <a:r>
                  <a:rPr lang="en-US" sz="2400" dirty="0"/>
                  <a:t> and others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sz="2400" dirty="0"/>
                  <a:t>’s.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F4EF60-0B9D-4B16-9B0A-A6E5CD016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73" t="-1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BE64C6-BB21-4965-A512-D49D5AC7DC64}"/>
              </a:ext>
            </a:extLst>
          </p:cNvPr>
          <p:cNvGrpSpPr/>
          <p:nvPr/>
        </p:nvGrpSpPr>
        <p:grpSpPr>
          <a:xfrm>
            <a:off x="6583271" y="1527048"/>
            <a:ext cx="2346996" cy="2601505"/>
            <a:chOff x="5606467" y="1671760"/>
            <a:chExt cx="2740897" cy="3360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AB407B-B465-410F-BA37-44E5A48D7CC3}"/>
                    </a:ext>
                  </a:extLst>
                </p:cNvPr>
                <p:cNvSpPr/>
                <p:nvPr/>
              </p:nvSpPr>
              <p:spPr>
                <a:xfrm>
                  <a:off x="5611091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B22EF-F87B-458C-96F7-726BC29B26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500560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8B75E24-CC3F-4AD9-8C51-BD10AF950F96}"/>
                    </a:ext>
                  </a:extLst>
                </p:cNvPr>
                <p:cNvSpPr/>
                <p:nvPr/>
              </p:nvSpPr>
              <p:spPr>
                <a:xfrm>
                  <a:off x="6518564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C7A94AB-C35D-4F86-BFB2-D6CCCA40A6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500560"/>
                  <a:ext cx="914400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C92A359-9111-433A-9E1B-A0364700DB40}"/>
                    </a:ext>
                  </a:extLst>
                </p:cNvPr>
                <p:cNvSpPr/>
                <p:nvPr/>
              </p:nvSpPr>
              <p:spPr>
                <a:xfrm>
                  <a:off x="7432964" y="35005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1E1EF4E-55BC-4297-960F-162C323373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500560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3C5941F-F73B-4536-9915-81C4C03A691A}"/>
                    </a:ext>
                  </a:extLst>
                </p:cNvPr>
                <p:cNvSpPr/>
                <p:nvPr/>
              </p:nvSpPr>
              <p:spPr>
                <a:xfrm>
                  <a:off x="5606467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D1CB213-B770-4ED9-925D-C16D879CC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586160"/>
                  <a:ext cx="914400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7E035DD-49F6-4E41-9F08-5DFD714C8127}"/>
                    </a:ext>
                  </a:extLst>
                </p:cNvPr>
                <p:cNvSpPr/>
                <p:nvPr/>
              </p:nvSpPr>
              <p:spPr>
                <a:xfrm>
                  <a:off x="6513940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4D1FB79-D5DC-4A21-BEB7-889F6009D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586160"/>
                  <a:ext cx="914400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90299A8-C70A-4073-AE86-AE210E426084}"/>
                    </a:ext>
                  </a:extLst>
                </p:cNvPr>
                <p:cNvSpPr/>
                <p:nvPr/>
              </p:nvSpPr>
              <p:spPr>
                <a:xfrm>
                  <a:off x="7428340" y="25861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9C5E6CB-96AF-4085-95B6-0B2888B1CF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586160"/>
                  <a:ext cx="914400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251147E-1643-479E-B04D-4631CA64AB67}"/>
                    </a:ext>
                  </a:extLst>
                </p:cNvPr>
                <p:cNvSpPr/>
                <p:nvPr/>
              </p:nvSpPr>
              <p:spPr>
                <a:xfrm>
                  <a:off x="5606467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C4C07F3-C298-401D-88F0-0E22B87310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671760"/>
                  <a:ext cx="914400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946F585-E47F-43BB-B3F3-37CCC4A83B9E}"/>
                    </a:ext>
                  </a:extLst>
                </p:cNvPr>
                <p:cNvSpPr/>
                <p:nvPr/>
              </p:nvSpPr>
              <p:spPr>
                <a:xfrm>
                  <a:off x="6513940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61F1D6A-5BFC-42B4-847C-053DA83322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671760"/>
                  <a:ext cx="914400" cy="914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BF52DE4-D0CB-43BA-8CE9-3DBD6ACEB730}"/>
                    </a:ext>
                  </a:extLst>
                </p:cNvPr>
                <p:cNvSpPr/>
                <p:nvPr/>
              </p:nvSpPr>
              <p:spPr>
                <a:xfrm>
                  <a:off x="7428340" y="1671760"/>
                  <a:ext cx="914400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sz="2800" b="1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E2C76C8-A9B0-45A7-9A18-CED72FFE51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671760"/>
                  <a:ext cx="914400" cy="914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47">
                  <a:extLst>
                    <a:ext uri="{FF2B5EF4-FFF2-40B4-BE49-F238E27FC236}">
                      <a16:creationId xmlns:a16="http://schemas.microsoft.com/office/drawing/2014/main" id="{1C5E50B2-49D0-4A85-8025-58D679C0E06A}"/>
                    </a:ext>
                  </a:extLst>
                </p:cNvPr>
                <p:cNvSpPr txBox="1"/>
                <p:nvPr/>
              </p:nvSpPr>
              <p:spPr>
                <a:xfrm>
                  <a:off x="6571700" y="4509431"/>
                  <a:ext cx="10214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𝑳</m:t>
                        </m:r>
                        <m:r>
                          <a:rPr lang="en-US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(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𝑿</m:t>
                        </m:r>
                        <m:r>
                          <a:rPr lang="en-US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47">
                  <a:extLst>
                    <a:ext uri="{FF2B5EF4-FFF2-40B4-BE49-F238E27FC236}">
                      <a16:creationId xmlns:a16="http://schemas.microsoft.com/office/drawing/2014/main" id="{83633402-E9B9-4593-B325-A938A012A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700" y="4509431"/>
                  <a:ext cx="102143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882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8026-456F-4662-8775-3196B28B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Non-commutative singularity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06D29-B04C-4094-9BA7-63E8C0144E1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117810"/>
                    </a:solidFill>
                  </a:rPr>
                  <a:t>Easiest definition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117810"/>
                    </a:solidFill>
                  </a:rPr>
                  <a:t>NC-SING</a:t>
                </a:r>
                <a:r>
                  <a:rPr lang="en-US" sz="2400" dirty="0"/>
                  <a:t> if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r>
                  <a:rPr lang="en-US" sz="2400" dirty="0"/>
                  <a:t>    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are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generic matrices (entries distinct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formal commutative  variables).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Theorem</a:t>
                </a:r>
                <a:r>
                  <a:rPr lang="en-US" sz="2400" dirty="0"/>
                  <a:t> [</a:t>
                </a:r>
                <a:r>
                  <a:rPr lang="en-US" sz="2400" dirty="0">
                    <a:solidFill>
                      <a:srgbClr val="283FE2"/>
                    </a:solidFill>
                  </a:rPr>
                  <a:t>G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Gurvits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Oliveira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Wigderson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400" dirty="0"/>
                  <a:t>]: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Deterministic poly</a:t>
                </a:r>
                <a:r>
                  <a:rPr lang="en-US" sz="2400" dirty="0"/>
                  <a:t> time algorithm for </a:t>
                </a:r>
                <a:r>
                  <a:rPr lang="en-US" sz="2400" dirty="0">
                    <a:solidFill>
                      <a:srgbClr val="117810"/>
                    </a:solidFill>
                  </a:rPr>
                  <a:t>NC-SING.</a:t>
                </a:r>
              </a:p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Ivanyos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Qiao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>
                    <a:solidFill>
                      <a:srgbClr val="283FE2"/>
                    </a:solidFill>
                  </a:rPr>
                  <a:t>Subrahmanyam 16</a:t>
                </a:r>
                <a:r>
                  <a:rPr lang="en-US" sz="2400" dirty="0"/>
                  <a:t>;</a:t>
                </a:r>
                <a:r>
                  <a:rPr lang="en-US" sz="2400" dirty="0">
                    <a:solidFill>
                      <a:srgbClr val="117810"/>
                    </a:solidFill>
                  </a:rPr>
                  <a:t> </a:t>
                </a:r>
                <a:r>
                  <a:rPr lang="en-US" sz="2400" dirty="0">
                    <a:solidFill>
                      <a:srgbClr val="283FE2"/>
                    </a:solidFill>
                  </a:rPr>
                  <a:t>Derksen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Makam 16</a:t>
                </a:r>
                <a:r>
                  <a:rPr lang="en-US" sz="2400" dirty="0"/>
                  <a:t>]: Algebraic algorithms. Work over other fields.</a:t>
                </a:r>
              </a:p>
              <a:p>
                <a:r>
                  <a:rPr lang="en-US" sz="2400" dirty="0"/>
                  <a:t>Strongest PIT result in non-commutative algebraic complexity.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06D29-B04C-4094-9BA7-63E8C0144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73" t="-1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7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B87D-1A03-4765-B250-6500ADD0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BF85D-D809-4022-AADF-12D27A377E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48737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rgbClr val="117810"/>
                    </a:solidFill>
                  </a:rPr>
                  <a:t>NC-SING, </a:t>
                </a:r>
                <a:r>
                  <a:rPr lang="en-US" sz="1800" dirty="0"/>
                  <a:t>then know won’t converge. No way to transform and satisfy both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nary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1800" dirty="0"/>
                  <a:t>).</a:t>
                </a:r>
              </a:p>
              <a:p>
                <a:r>
                  <a:rPr lang="en-US" sz="1800" dirty="0">
                    <a:solidFill>
                      <a:srgbClr val="117810"/>
                    </a:solidFill>
                  </a:rPr>
                  <a:t>Goal</a:t>
                </a:r>
                <a:r>
                  <a:rPr lang="en-US" sz="1800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/>
                  <a:t> not</a:t>
                </a:r>
                <a:r>
                  <a:rPr lang="en-US" sz="1800" dirty="0">
                    <a:solidFill>
                      <a:srgbClr val="117810"/>
                    </a:solidFill>
                  </a:rPr>
                  <a:t> NC-SING</a:t>
                </a:r>
                <a:r>
                  <a:rPr lang="en-US" sz="1800" dirty="0"/>
                  <a:t>, then converge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iterations.</a:t>
                </a:r>
              </a:p>
              <a:p>
                <a:r>
                  <a:rPr lang="en-US" sz="1800" dirty="0"/>
                  <a:t>Need a potential function. </a:t>
                </a:r>
              </a:p>
              <a:p>
                <a:r>
                  <a:rPr lang="en-US" sz="1800" dirty="0">
                    <a:solidFill>
                      <a:srgbClr val="117810"/>
                    </a:solidFill>
                  </a:rPr>
                  <a:t>Know</a:t>
                </a:r>
                <a:r>
                  <a:rPr lang="en-US" sz="1800" dirty="0"/>
                  <a:t>: There exists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>
                    <a:solidFill>
                      <a:srgbClr val="117810"/>
                    </a:solidFill>
                  </a:rPr>
                  <a:t>Potential function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/>
                  <a:t> for a </a:t>
                </a:r>
                <a:r>
                  <a:rPr lang="en-US" sz="1800" i="1" dirty="0">
                    <a:solidFill>
                      <a:srgbClr val="117810"/>
                    </a:solidFill>
                  </a:rPr>
                  <a:t>nice</a:t>
                </a:r>
                <a:r>
                  <a:rPr lang="en-US" sz="1800" dirty="0"/>
                  <a:t>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Niceness conditions can be satisfied by using </a:t>
                </a:r>
                <a:r>
                  <a:rPr lang="en-US" sz="1800" dirty="0">
                    <a:solidFill>
                      <a:srgbClr val="283FE2"/>
                    </a:solidFill>
                  </a:rPr>
                  <a:t>Alon’s</a:t>
                </a:r>
                <a:r>
                  <a:rPr lang="en-US" sz="1800" dirty="0"/>
                  <a:t> </a:t>
                </a:r>
                <a:r>
                  <a:rPr lang="en-US" sz="1800" i="1" dirty="0">
                    <a:solidFill>
                      <a:srgbClr val="117810"/>
                    </a:solidFill>
                  </a:rPr>
                  <a:t>combinatorial </a:t>
                </a:r>
                <a:r>
                  <a:rPr lang="en-US" sz="1800" i="1" dirty="0" err="1">
                    <a:solidFill>
                      <a:srgbClr val="117810"/>
                    </a:solidFill>
                  </a:rPr>
                  <a:t>nullstellansatz</a:t>
                </a:r>
                <a:r>
                  <a:rPr lang="en-US" sz="1800" dirty="0"/>
                  <a:t>. Schwarz-Zippel lemma not enough.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BF85D-D809-4022-AADF-12D27A377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4873753"/>
              </a:xfrm>
              <a:blipFill>
                <a:blip r:embed="rId3"/>
                <a:stretch>
                  <a:fillRect l="-215" t="-4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1BE067-F7F1-4F61-A2D7-F49F6B86C96B}"/>
                  </a:ext>
                </a:extLst>
              </p:cNvPr>
              <p:cNvSpPr txBox="1"/>
              <p:nvPr/>
            </p:nvSpPr>
            <p:spPr>
              <a:xfrm>
                <a:off x="508230" y="3336722"/>
                <a:ext cx="8297442" cy="2415277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17810"/>
                    </a:solidFill>
                  </a:rPr>
                  <a:t>Analysis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[</a:t>
                </a:r>
                <a:r>
                  <a:rPr lang="en-US" dirty="0">
                    <a:solidFill>
                      <a:srgbClr val="283FE2"/>
                    </a:solidFill>
                  </a:rPr>
                  <a:t>Lower bound</a:t>
                </a:r>
                <a:r>
                  <a:rPr lang="en-US" dirty="0"/>
                  <a:t>]: Initially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be integer matrices.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[</a:t>
                </a:r>
                <a:r>
                  <a:rPr lang="en-US" dirty="0">
                    <a:solidFill>
                      <a:srgbClr val="283FE2"/>
                    </a:solidFill>
                  </a:rPr>
                  <a:t>Progress per step</a:t>
                </a:r>
                <a:r>
                  <a:rPr lang="en-US" dirty="0"/>
                  <a:t>]: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-far from satisfying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), normalization increases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dirty="0"/>
                  <a:t> by a factor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/12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Consequence of a robust </a:t>
                </a:r>
                <a:r>
                  <a:rPr lang="en-US" i="1" dirty="0">
                    <a:solidFill>
                      <a:srgbClr val="117810"/>
                    </a:solidFill>
                  </a:rPr>
                  <a:t>AM-GM</a:t>
                </a:r>
                <a:r>
                  <a:rPr lang="en-US" dirty="0"/>
                  <a:t> inequality. Holds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[</a:t>
                </a:r>
                <a:r>
                  <a:rPr lang="en-US" dirty="0">
                    <a:solidFill>
                      <a:srgbClr val="283FE2"/>
                    </a:solidFill>
                  </a:rPr>
                  <a:t>Upper bound</a:t>
                </a:r>
                <a:r>
                  <a:rPr lang="en-US" dirty="0"/>
                  <a:t>]: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left or right normalized,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.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/>
                  <a:t>to have </a:t>
                </a:r>
                <a:r>
                  <a:rPr lang="en-US" i="1" dirty="0">
                    <a:solidFill>
                      <a:srgbClr val="117810"/>
                    </a:solidFill>
                  </a:rPr>
                  <a:t>“small” </a:t>
                </a:r>
                <a:r>
                  <a:rPr lang="en-US" dirty="0"/>
                  <a:t>entries.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1BE067-F7F1-4F61-A2D7-F49F6B86C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30" y="3336722"/>
                <a:ext cx="8297442" cy="2415277"/>
              </a:xfrm>
              <a:prstGeom prst="rect">
                <a:avLst/>
              </a:prstGeom>
              <a:blipFill>
                <a:blip r:embed="rId4"/>
                <a:stretch>
                  <a:fillRect l="-293" t="-5473" r="-439" b="-14428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BC376-9186-4051-928D-CDDD217F9897}"/>
                  </a:ext>
                </a:extLst>
              </p:cNvPr>
              <p:cNvSpPr txBox="1"/>
              <p:nvPr/>
            </p:nvSpPr>
            <p:spPr>
              <a:xfrm>
                <a:off x="5569264" y="608076"/>
                <a:ext cx="38458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Wlog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integer matrices.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BC376-9186-4051-928D-CDDD217F9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64" y="608076"/>
                <a:ext cx="3845833" cy="646331"/>
              </a:xfrm>
              <a:prstGeom prst="rect">
                <a:avLst/>
              </a:prstGeom>
              <a:blipFill>
                <a:blip r:embed="rId5"/>
                <a:stretch>
                  <a:fillRect l="-14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6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83FE2"/>
                </a:solidFill>
              </a:rPr>
              <a:t>Analysis for algebra: source of scaling</a:t>
            </a:r>
          </a:p>
        </p:txBody>
      </p:sp>
    </p:spTree>
    <p:extLst>
      <p:ext uri="{BB962C8B-B14F-4D97-AF65-F5344CB8AC3E}">
        <p14:creationId xmlns:p14="http://schemas.microsoft.com/office/powerpoint/2010/main" val="2794794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E326-4288-4838-9BD0-8F3C65F3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Linear actions of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96CDA-8EFA-4025-BD87-2B477EE75F4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Group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acts </a:t>
                </a:r>
                <a:r>
                  <a:rPr lang="en-US" sz="2200" i="1" dirty="0">
                    <a:solidFill>
                      <a:srgbClr val="117810"/>
                    </a:solidFill>
                  </a:rPr>
                  <a:t>linearly</a:t>
                </a:r>
                <a:r>
                  <a:rPr lang="en-US" sz="2200" dirty="0"/>
                  <a:t> on vector space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𝐺𝐿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group homomorphism.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/>
                  <a:t> invertible linear map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𝑖𝑑</m:t>
                        </m:r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96CDA-8EFA-4025-BD87-2B477EE75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30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9D51CE-096B-4680-BA56-788413CC0821}"/>
                  </a:ext>
                </a:extLst>
              </p:cNvPr>
              <p:cNvSpPr txBox="1"/>
              <p:nvPr/>
            </p:nvSpPr>
            <p:spPr>
              <a:xfrm>
                <a:off x="492990" y="3358348"/>
                <a:ext cx="8121444" cy="1246752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17810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11781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acts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by </a:t>
                </a:r>
                <a:r>
                  <a:rPr lang="en-US" i="1" dirty="0">
                    <a:solidFill>
                      <a:srgbClr val="117810"/>
                    </a:solidFill>
                  </a:rPr>
                  <a:t>permuting coordinates</a:t>
                </a:r>
                <a:r>
                  <a:rPr lang="en-US" dirty="0"/>
                  <a:t>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/>
                <a:endParaRPr lang="en-US" dirty="0">
                  <a:solidFill>
                    <a:srgbClr val="11781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9D51CE-096B-4680-BA56-788413CC0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90" y="3358348"/>
                <a:ext cx="8121444" cy="1246752"/>
              </a:xfrm>
              <a:prstGeom prst="rect">
                <a:avLst/>
              </a:prstGeom>
              <a:blipFill>
                <a:blip r:embed="rId3"/>
                <a:stretch>
                  <a:fillRect l="-374" t="-1914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9766BA-76D9-48E2-BF49-CA3A1734D26C}"/>
                  </a:ext>
                </a:extLst>
              </p:cNvPr>
              <p:cNvSpPr txBox="1"/>
              <p:nvPr/>
            </p:nvSpPr>
            <p:spPr>
              <a:xfrm>
                <a:off x="508230" y="4794008"/>
                <a:ext cx="8121444" cy="1200329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17810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rgbClr val="11781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acts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by </a:t>
                </a:r>
                <a:r>
                  <a:rPr lang="en-US" i="1" dirty="0">
                    <a:solidFill>
                      <a:srgbClr val="117810"/>
                    </a:solidFill>
                  </a:rPr>
                  <a:t>conjugation</a:t>
                </a:r>
                <a:r>
                  <a:rPr lang="en-US" dirty="0"/>
                  <a:t>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algn="ctr"/>
                <a:endParaRPr lang="en-US" dirty="0">
                  <a:solidFill>
                    <a:srgbClr val="11781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9766BA-76D9-48E2-BF49-CA3A1734D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30" y="4794008"/>
                <a:ext cx="8121444" cy="1200329"/>
              </a:xfrm>
              <a:prstGeom prst="rect">
                <a:avLst/>
              </a:prstGeom>
              <a:blipFill>
                <a:blip r:embed="rId4"/>
                <a:stretch>
                  <a:fillRect l="-299" t="-1485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8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554F-02A3-4150-A348-83ED9232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Orbits and orbit-closures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47FA9-CAB9-4FCF-ACA3-2D0F008A397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Group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acts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linearly</a:t>
                </a:r>
                <a:r>
                  <a:rPr lang="en-US" sz="2400" dirty="0"/>
                  <a:t> on vector space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847FA9-CAB9-4FCF-ACA3-2D0F008A3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E80A3C-18A0-4C6F-9B90-EDDACB436C55}"/>
                  </a:ext>
                </a:extLst>
              </p:cNvPr>
              <p:cNvSpPr txBox="1"/>
              <p:nvPr/>
            </p:nvSpPr>
            <p:spPr>
              <a:xfrm>
                <a:off x="492990" y="2119193"/>
                <a:ext cx="8121444" cy="1487908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117810"/>
                    </a:solidFill>
                  </a:rPr>
                  <a:t>Objects of study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117810"/>
                    </a:solidFill>
                  </a:rPr>
                  <a:t>Orbits</a:t>
                </a:r>
                <a:r>
                  <a:rPr lang="en-US" sz="2200" dirty="0"/>
                  <a:t>: Orbit of vector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200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117810"/>
                    </a:solidFill>
                  </a:rPr>
                  <a:t>Orbit-closures</a:t>
                </a:r>
                <a:r>
                  <a:rPr lang="en-US" sz="2200" dirty="0"/>
                  <a:t>: Orbits may not be closed. Take their closures.</a:t>
                </a:r>
              </a:p>
              <a:p>
                <a:r>
                  <a:rPr lang="en-US" sz="2200" b="0" dirty="0">
                    <a:solidFill>
                      <a:srgbClr val="FF0000"/>
                    </a:solidFill>
                  </a:rPr>
                  <a:t>    </a:t>
                </a:r>
                <a:r>
                  <a:rPr lang="en-US" sz="2200" dirty="0"/>
                  <a:t>Orbit-closure of vector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cl</m:t>
                    </m:r>
                    <m:r>
                      <a:rPr lang="en-US" sz="22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E80A3C-18A0-4C6F-9B90-EDDACB43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90" y="2119193"/>
                <a:ext cx="8121444" cy="1487908"/>
              </a:xfrm>
              <a:prstGeom prst="rect">
                <a:avLst/>
              </a:prstGeom>
              <a:blipFill>
                <a:blip r:embed="rId3"/>
                <a:stretch>
                  <a:fillRect l="-748" t="-2008" b="-6024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72B0F2-BB28-4885-AA11-CBB11069F37F}"/>
                  </a:ext>
                </a:extLst>
              </p:cNvPr>
              <p:cNvSpPr txBox="1"/>
              <p:nvPr/>
            </p:nvSpPr>
            <p:spPr>
              <a:xfrm>
                <a:off x="492990" y="3650229"/>
                <a:ext cx="8121444" cy="2298450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117810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11781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acts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by permuting coordinates.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in same orbit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they are of </a:t>
                </a:r>
                <a:r>
                  <a:rPr lang="en-US" sz="2000" i="1" dirty="0">
                    <a:solidFill>
                      <a:srgbClr val="117810"/>
                    </a:solidFill>
                  </a:rPr>
                  <a:t>same type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Orbit-closures same as orbits.</a:t>
                </a:r>
              </a:p>
              <a:p>
                <a:pPr algn="ctr"/>
                <a:endParaRPr lang="en-US" sz="2000" dirty="0">
                  <a:solidFill>
                    <a:srgbClr val="11781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72B0F2-BB28-4885-AA11-CBB11069F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90" y="3650229"/>
                <a:ext cx="8121444" cy="2298450"/>
              </a:xfrm>
              <a:prstGeom prst="rect">
                <a:avLst/>
              </a:prstGeom>
              <a:blipFill>
                <a:blip r:embed="rId4"/>
                <a:stretch>
                  <a:fillRect l="-524" t="-1309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4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8E64-C40A-4F90-ABCA-69E81CEA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Orbits and orbit-closures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AE8B4-AE28-4CEC-BD0D-79C58FB8AA8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Capture several interesting problems in theoretical computer science.</a:t>
                </a:r>
              </a:p>
              <a:p>
                <a:r>
                  <a:rPr lang="en-US" sz="2000" i="1" dirty="0">
                    <a:solidFill>
                      <a:srgbClr val="117810"/>
                    </a:solidFill>
                  </a:rPr>
                  <a:t>Graph isomorphism</a:t>
                </a:r>
                <a:r>
                  <a:rPr lang="en-US" sz="2000" dirty="0"/>
                  <a:t>: Whether orbits of two graphs the same. Group action: permuting the vertices.</a:t>
                </a:r>
              </a:p>
              <a:p>
                <a:r>
                  <a:rPr lang="en-US" sz="2000" i="1" dirty="0">
                    <a:solidFill>
                      <a:srgbClr val="117810"/>
                    </a:solidFill>
                  </a:rPr>
                  <a:t>Arithmetic circuits</a:t>
                </a:r>
                <a:r>
                  <a:rPr lang="en-US" sz="2000" dirty="0"/>
                  <a:t>: The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sz="2000" dirty="0"/>
                  <a:t> vs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𝑉𝑁𝑃</m:t>
                    </m:r>
                  </m:oMath>
                </a14:m>
                <a:r>
                  <a:rPr lang="en-US" sz="2000" dirty="0"/>
                  <a:t> question. Whether permanent lies in the orbit-closure of the determinant. Group action: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𝐺𝐿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on polynomials induced by action on variables. </a:t>
                </a:r>
              </a:p>
              <a:p>
                <a:r>
                  <a:rPr lang="en-US" sz="2000" i="1" dirty="0">
                    <a:solidFill>
                      <a:srgbClr val="117810"/>
                    </a:solidFill>
                  </a:rPr>
                  <a:t>Tensor rank</a:t>
                </a:r>
                <a:r>
                  <a:rPr lang="en-US" sz="2000" dirty="0"/>
                  <a:t>: Whether a tensor lies in the orbit-closure of the diagonal unit tensor. Group action: Natural action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AE8B4-AE28-4CEC-BD0D-79C58FB8A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87" r="-573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1CEC11-E795-4FBD-974C-3A01411E6DBF}"/>
                  </a:ext>
                </a:extLst>
              </p:cNvPr>
              <p:cNvSpPr txBox="1"/>
              <p:nvPr/>
            </p:nvSpPr>
            <p:spPr>
              <a:xfrm>
                <a:off x="338328" y="1528555"/>
                <a:ext cx="8121444" cy="1938992"/>
              </a:xfrm>
              <a:prstGeom prst="rect">
                <a:avLst/>
              </a:prstGeom>
              <a:noFill/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117810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11781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>
                  <a:solidFill>
                    <a:srgbClr val="11781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acts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by conjugation.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Orbit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with same </a:t>
                </a:r>
                <a:r>
                  <a:rPr lang="en-US" sz="2000" i="1" dirty="0">
                    <a:solidFill>
                      <a:srgbClr val="117810"/>
                    </a:solidFill>
                  </a:rPr>
                  <a:t>Jordan normal form </a:t>
                </a:r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>
                    <a:solidFill>
                      <a:srgbClr val="117810"/>
                    </a:solidFill>
                  </a:rPr>
                  <a:t>not diagonalizable</a:t>
                </a:r>
                <a:r>
                  <a:rPr lang="en-US" sz="2000" dirty="0"/>
                  <a:t>, orbit and orbit-closure differ.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Orbit-closures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intersect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:r>
                  <a:rPr lang="en-US" sz="2000" i="1" dirty="0">
                    <a:solidFill>
                      <a:srgbClr val="117810"/>
                    </a:solidFill>
                  </a:rPr>
                  <a:t>same eigenvalues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1CEC11-E795-4FBD-974C-3A01411E6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1528555"/>
                <a:ext cx="8121444" cy="1938992"/>
              </a:xfrm>
              <a:prstGeom prst="rect">
                <a:avLst/>
              </a:prstGeom>
              <a:blipFill>
                <a:blip r:embed="rId3"/>
                <a:stretch>
                  <a:fillRect l="-524" t="-1548" b="-3406"/>
                </a:stretch>
              </a:blipFill>
              <a:ln w="28575">
                <a:solidFill>
                  <a:srgbClr val="841AD4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4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A352-9014-41FF-A2EE-559D2E6C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Connection to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C67DA-B48E-4E62-BEA0-09E2336F57C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117810"/>
                    </a:solidFill>
                  </a:rPr>
                  <a:t>Scaling</a:t>
                </a:r>
                <a:r>
                  <a:rPr lang="en-US" sz="2400" dirty="0"/>
                  <a:t>: finding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minimal norm </a:t>
                </a:r>
                <a:r>
                  <a:rPr lang="en-US" sz="2400" dirty="0"/>
                  <a:t>elements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in orbit-closures!</a:t>
                </a:r>
              </a:p>
              <a:p>
                <a:r>
                  <a:rPr lang="en-US" sz="2400" dirty="0"/>
                  <a:t>Group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acts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linearly</a:t>
                </a:r>
                <a:r>
                  <a:rPr lang="en-US" sz="2400" dirty="0"/>
                  <a:t> on vector space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117810"/>
                    </a:solidFill>
                  </a:rPr>
                  <a:t>Null cone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0∈</m:t>
                    </m:r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Determines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scalability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scalable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not in null cone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Null cone membership fundamental problem in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invariant theory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Scaling: natural analytic approach.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C67DA-B48E-4E62-BEA0-09E2336F57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 b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9012EB4-2B31-4D46-BE86-359443A72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472" y="1349495"/>
            <a:ext cx="2855246" cy="2146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896B7A-E8A6-41E3-B527-A7D7ED716AFF}"/>
                  </a:ext>
                </a:extLst>
              </p:cNvPr>
              <p:cNvSpPr txBox="1"/>
              <p:nvPr/>
            </p:nvSpPr>
            <p:spPr>
              <a:xfrm>
                <a:off x="7858447" y="1402761"/>
                <a:ext cx="947225" cy="462434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896B7A-E8A6-41E3-B527-A7D7ED716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47" y="1402761"/>
                <a:ext cx="947225" cy="46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3430A-0429-4736-B1A0-DE431E82E64D}"/>
                  </a:ext>
                </a:extLst>
              </p:cNvPr>
              <p:cNvSpPr txBox="1"/>
              <p:nvPr/>
            </p:nvSpPr>
            <p:spPr>
              <a:xfrm>
                <a:off x="6350722" y="2191366"/>
                <a:ext cx="947225" cy="462434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3430A-0429-4736-B1A0-DE431E82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22" y="2191366"/>
                <a:ext cx="947225" cy="462434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99D86A5-B910-4C2F-B268-12880D978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772" y="2864866"/>
            <a:ext cx="1234654" cy="189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438F4-06AF-4F3F-BAC8-907200B5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241" y="2864866"/>
            <a:ext cx="1289807" cy="18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877E-CA93-45E7-B048-77A24718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73071-FF51-4D48-B2BB-EEDF173097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Matrix scaling</a:t>
            </a:r>
          </a:p>
          <a:p>
            <a:r>
              <a:rPr lang="en-US" dirty="0"/>
              <a:t>Operator scaling</a:t>
            </a:r>
          </a:p>
          <a:p>
            <a:r>
              <a:rPr lang="en-US" i="1" dirty="0">
                <a:solidFill>
                  <a:srgbClr val="117810"/>
                </a:solidFill>
              </a:rPr>
              <a:t>Unified source</a:t>
            </a:r>
            <a:r>
              <a:rPr lang="en-US" dirty="0"/>
              <a:t> of scaling problems</a:t>
            </a:r>
          </a:p>
          <a:p>
            <a:r>
              <a:rPr lang="en-US" i="1" dirty="0">
                <a:solidFill>
                  <a:srgbClr val="117810"/>
                </a:solidFill>
              </a:rPr>
              <a:t>Even more</a:t>
            </a:r>
            <a:r>
              <a:rPr lang="en-US" dirty="0"/>
              <a:t> scaling problems</a:t>
            </a:r>
          </a:p>
        </p:txBody>
      </p:sp>
    </p:spTree>
    <p:extLst>
      <p:ext uri="{BB962C8B-B14F-4D97-AF65-F5344CB8AC3E}">
        <p14:creationId xmlns:p14="http://schemas.microsoft.com/office/powerpoint/2010/main" val="4040501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236FB5-5283-47CB-9594-E584B34F91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: Matrix scaling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236FB5-5283-47CB-9594-E584B34F9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75407-4CEB-41BB-BD58-BE4A0B1D686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Given non-negative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find non-negative diagonal matrices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𝑅𝐴𝐶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doubly stochastic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What is the group action? </a:t>
                </a:r>
              </a:p>
              <a:p>
                <a:r>
                  <a:rPr lang="en-US" sz="2400" dirty="0"/>
                  <a:t>Defined by the problem itself!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75407-4CEB-41BB-BD58-BE4A0B1D6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E3CFE69-4B5B-46B1-8E68-9D9B4D30C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790761"/>
                  </p:ext>
                </p:extLst>
              </p:nvPr>
            </p:nvGraphicFramePr>
            <p:xfrm>
              <a:off x="186431" y="3236808"/>
              <a:ext cx="8780016" cy="305014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681056">
                      <a:extLst>
                        <a:ext uri="{9D8B030D-6E8A-4147-A177-3AD203B41FA5}">
                          <a16:colId xmlns:a16="http://schemas.microsoft.com/office/drawing/2014/main" val="1145455929"/>
                        </a:ext>
                      </a:extLst>
                    </a:gridCol>
                    <a:gridCol w="6098960">
                      <a:extLst>
                        <a:ext uri="{9D8B030D-6E8A-4147-A177-3AD203B41FA5}">
                          <a16:colId xmlns:a16="http://schemas.microsoft.com/office/drawing/2014/main" val="2758112290"/>
                        </a:ext>
                      </a:extLst>
                    </a:gridCol>
                  </a:tblGrid>
                  <a:tr h="767021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117810"/>
                              </a:solidFill>
                            </a:rPr>
                            <a:t>Vector space</a:t>
                          </a:r>
                          <a:r>
                            <a:rPr lang="en-US" sz="1800" b="0" dirty="0"/>
                            <a:t>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="0" i="1" dirty="0">
                              <a:solidFill>
                                <a:srgbClr val="7030A0"/>
                              </a:solidFill>
                            </a:rPr>
                            <a:t>complex</a:t>
                          </a: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="0" dirty="0"/>
                            <a:t>matrices.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US" sz="1800" b="0" dirty="0">
                              <a:solidFill>
                                <a:srgbClr val="7030A0"/>
                              </a:solidFill>
                            </a:rPr>
                            <a:t>Minor translation</a:t>
                          </a:r>
                          <a:r>
                            <a:rPr lang="en-US" sz="1800" b="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800" b="0" dirty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966640"/>
                      </a:ext>
                    </a:extLst>
                  </a:tr>
                  <a:tr h="46163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Group action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Left-right multiplication </a:t>
                          </a:r>
                          <a:r>
                            <a:rPr lang="en-US" sz="1800" dirty="0"/>
                            <a:t>by diagonal matrices.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8218413"/>
                      </a:ext>
                    </a:extLst>
                  </a:tr>
                  <a:tr h="455371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Annoying technicality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Need </a:t>
                          </a: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determinant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dirty="0"/>
                            <a:t> constraint.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514363"/>
                      </a:ext>
                    </a:extLst>
                  </a:tr>
                  <a:tr h="4553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Why </a:t>
                          </a:r>
                          <a:r>
                            <a:rPr lang="en-US" sz="1800" i="0" dirty="0">
                              <a:solidFill>
                                <a:srgbClr val="117810"/>
                              </a:solidFill>
                            </a:rPr>
                            <a:t>doubly stochastic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Critical point </a:t>
                          </a:r>
                          <a:r>
                            <a:rPr lang="en-US" sz="1800" dirty="0"/>
                            <a:t>(KKT) condition.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664842"/>
                      </a:ext>
                    </a:extLst>
                  </a:tr>
                  <a:tr h="455371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Optimization 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Gurvits’ </a:t>
                          </a:r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capacity 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for matrices.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110074"/>
                      </a:ext>
                    </a:extLst>
                  </a:tr>
                  <a:tr h="455371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Null cone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Bipartite </a:t>
                          </a:r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matching</a:t>
                          </a:r>
                          <a:r>
                            <a:rPr lang="en-US" sz="1800" i="0" dirty="0"/>
                            <a:t>.</a:t>
                          </a:r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750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E3CFE69-4B5B-46B1-8E68-9D9B4D30C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790761"/>
                  </p:ext>
                </p:extLst>
              </p:nvPr>
            </p:nvGraphicFramePr>
            <p:xfrm>
              <a:off x="186431" y="3236808"/>
              <a:ext cx="8780016" cy="305014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681056">
                      <a:extLst>
                        <a:ext uri="{9D8B030D-6E8A-4147-A177-3AD203B41FA5}">
                          <a16:colId xmlns:a16="http://schemas.microsoft.com/office/drawing/2014/main" val="1145455929"/>
                        </a:ext>
                      </a:extLst>
                    </a:gridCol>
                    <a:gridCol w="6098960">
                      <a:extLst>
                        <a:ext uri="{9D8B030D-6E8A-4147-A177-3AD203B41FA5}">
                          <a16:colId xmlns:a16="http://schemas.microsoft.com/office/drawing/2014/main" val="2758112290"/>
                        </a:ext>
                      </a:extLst>
                    </a:gridCol>
                  </a:tblGrid>
                  <a:tr h="767021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117810"/>
                              </a:solidFill>
                            </a:rPr>
                            <a:t>Vector space</a:t>
                          </a:r>
                          <a:r>
                            <a:rPr lang="en-US" sz="1800" b="0" dirty="0"/>
                            <a:t>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056" t="-3968" r="-2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966640"/>
                      </a:ext>
                    </a:extLst>
                  </a:tr>
                  <a:tr h="46163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Group action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Left-right multiplication </a:t>
                          </a:r>
                          <a:r>
                            <a:rPr lang="en-US" sz="1800" dirty="0"/>
                            <a:t>by diagonal matrices.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8218413"/>
                      </a:ext>
                    </a:extLst>
                  </a:tr>
                  <a:tr h="455371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Annoying technicality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056" t="-276000" r="-200" b="-3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514363"/>
                      </a:ext>
                    </a:extLst>
                  </a:tr>
                  <a:tr h="4553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Why </a:t>
                          </a:r>
                          <a:r>
                            <a:rPr lang="en-US" sz="1800" i="0" dirty="0">
                              <a:solidFill>
                                <a:srgbClr val="117810"/>
                              </a:solidFill>
                            </a:rPr>
                            <a:t>doubly stochastic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Critical point </a:t>
                          </a:r>
                          <a:r>
                            <a:rPr lang="en-US" sz="1800" dirty="0"/>
                            <a:t>(KKT) condition.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664842"/>
                      </a:ext>
                    </a:extLst>
                  </a:tr>
                  <a:tr h="455371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Optimization 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Gurvits’ </a:t>
                          </a:r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capacity 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for matrices.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110074"/>
                      </a:ext>
                    </a:extLst>
                  </a:tr>
                  <a:tr h="455371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Null cone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Bipartite </a:t>
                          </a:r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matching</a:t>
                          </a:r>
                          <a:r>
                            <a:rPr lang="en-US" sz="1800" i="0" dirty="0"/>
                            <a:t>.</a:t>
                          </a:r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7502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B563F2-1C83-417B-A678-073B36F1B3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: Operator scaling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B563F2-1C83-417B-A678-073B36F1B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98543F3-55A5-40D5-BC09-2468165187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9805354"/>
                  </p:ext>
                </p:extLst>
              </p:nvPr>
            </p:nvGraphicFramePr>
            <p:xfrm>
              <a:off x="186431" y="1700970"/>
              <a:ext cx="8780016" cy="3684529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681056">
                      <a:extLst>
                        <a:ext uri="{9D8B030D-6E8A-4147-A177-3AD203B41FA5}">
                          <a16:colId xmlns:a16="http://schemas.microsoft.com/office/drawing/2014/main" val="1145455929"/>
                        </a:ext>
                      </a:extLst>
                    </a:gridCol>
                    <a:gridCol w="6098960">
                      <a:extLst>
                        <a:ext uri="{9D8B030D-6E8A-4147-A177-3AD203B41FA5}">
                          <a16:colId xmlns:a16="http://schemas.microsoft.com/office/drawing/2014/main" val="2758112290"/>
                        </a:ext>
                      </a:extLst>
                    </a:gridCol>
                  </a:tblGrid>
                  <a:tr h="678246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117810"/>
                              </a:solidFill>
                            </a:rPr>
                            <a:t>Vector space</a:t>
                          </a:r>
                          <a:r>
                            <a:rPr lang="en-US" sz="1800" b="0" dirty="0"/>
                            <a:t>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Tuple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="0" i="0" dirty="0">
                              <a:solidFill>
                                <a:schemeClr val="tx1"/>
                              </a:solidFill>
                            </a:rPr>
                            <a:t>complex</a:t>
                          </a: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="0" dirty="0"/>
                            <a:t>matrices.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966640"/>
                      </a:ext>
                    </a:extLst>
                  </a:tr>
                  <a:tr h="60785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Group action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Simultaneous</a:t>
                          </a:r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left-right multiplication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8218413"/>
                      </a:ext>
                    </a:extLst>
                  </a:tr>
                  <a:tr h="59960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Annoying technicality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Need </a:t>
                          </a: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determinant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dirty="0"/>
                            <a:t> constraint.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514363"/>
                      </a:ext>
                    </a:extLst>
                  </a:tr>
                  <a:tr h="5996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Why </a:t>
                          </a:r>
                          <a:r>
                            <a:rPr lang="en-US" sz="1800" i="0" dirty="0">
                              <a:solidFill>
                                <a:srgbClr val="117810"/>
                              </a:solidFill>
                            </a:rPr>
                            <a:t>doubly stochastic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Critical point </a:t>
                          </a:r>
                          <a:r>
                            <a:rPr lang="en-US" sz="1800" dirty="0"/>
                            <a:t>(KKT) condition.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664842"/>
                      </a:ext>
                    </a:extLst>
                  </a:tr>
                  <a:tr h="59960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Optimization 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Gurvits’ </a:t>
                          </a:r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capacity</a:t>
                          </a:r>
                          <a:r>
                            <a:rPr lang="en-US" sz="1800" i="0" u="none" dirty="0">
                              <a:solidFill>
                                <a:schemeClr val="tx1"/>
                              </a:solidFill>
                            </a:rPr>
                            <a:t> for operators.</a:t>
                          </a:r>
                          <a:endParaRPr lang="en-US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110074"/>
                      </a:ext>
                    </a:extLst>
                  </a:tr>
                  <a:tr h="59960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Null cone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Non-commutative singularity</a:t>
                          </a:r>
                          <a:r>
                            <a:rPr lang="en-US" sz="180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750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98543F3-55A5-40D5-BC09-2468165187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9805354"/>
                  </p:ext>
                </p:extLst>
              </p:nvPr>
            </p:nvGraphicFramePr>
            <p:xfrm>
              <a:off x="186431" y="1700970"/>
              <a:ext cx="8780016" cy="3684529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681056">
                      <a:extLst>
                        <a:ext uri="{9D8B030D-6E8A-4147-A177-3AD203B41FA5}">
                          <a16:colId xmlns:a16="http://schemas.microsoft.com/office/drawing/2014/main" val="1145455929"/>
                        </a:ext>
                      </a:extLst>
                    </a:gridCol>
                    <a:gridCol w="6098960">
                      <a:extLst>
                        <a:ext uri="{9D8B030D-6E8A-4147-A177-3AD203B41FA5}">
                          <a16:colId xmlns:a16="http://schemas.microsoft.com/office/drawing/2014/main" val="2758112290"/>
                        </a:ext>
                      </a:extLst>
                    </a:gridCol>
                  </a:tblGrid>
                  <a:tr h="678246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117810"/>
                              </a:solidFill>
                            </a:rPr>
                            <a:t>Vector space</a:t>
                          </a:r>
                          <a:r>
                            <a:rPr lang="en-US" sz="1800" b="0" dirty="0"/>
                            <a:t>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056" t="-4505" r="-200" b="-4468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966640"/>
                      </a:ext>
                    </a:extLst>
                  </a:tr>
                  <a:tr h="60785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Group action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Simultaneous</a:t>
                          </a:r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left-right multiplication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8218413"/>
                      </a:ext>
                    </a:extLst>
                  </a:tr>
                  <a:tr h="59960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Annoying technicality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056" t="-218182" r="-2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514363"/>
                      </a:ext>
                    </a:extLst>
                  </a:tr>
                  <a:tr h="5996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Why </a:t>
                          </a:r>
                          <a:r>
                            <a:rPr lang="en-US" sz="1800" i="0" dirty="0">
                              <a:solidFill>
                                <a:srgbClr val="117810"/>
                              </a:solidFill>
                            </a:rPr>
                            <a:t>doubly stochastic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Critical point </a:t>
                          </a:r>
                          <a:r>
                            <a:rPr lang="en-US" sz="1800" dirty="0"/>
                            <a:t>(KKT) condition.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664842"/>
                      </a:ext>
                    </a:extLst>
                  </a:tr>
                  <a:tr h="59960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Optimization 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Gurvits’ </a:t>
                          </a:r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capacity</a:t>
                          </a:r>
                          <a:r>
                            <a:rPr lang="en-US" sz="1800" i="0" u="none" dirty="0">
                              <a:solidFill>
                                <a:schemeClr val="tx1"/>
                              </a:solidFill>
                            </a:rPr>
                            <a:t> for operators.</a:t>
                          </a:r>
                          <a:endParaRPr lang="en-US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110074"/>
                      </a:ext>
                    </a:extLst>
                  </a:tr>
                  <a:tr h="59960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Null cone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Non-commutative singularity</a:t>
                          </a:r>
                          <a:r>
                            <a:rPr lang="en-US" sz="180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7502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6474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F26791-7484-4FF0-BD6A-9710E9B0B8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: Geometric programming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F26791-7484-4FF0-BD6A-9710E9B0B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626B174-9273-4A6D-A884-3FA75664D3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0055866"/>
                  </p:ext>
                </p:extLst>
              </p:nvPr>
            </p:nvGraphicFramePr>
            <p:xfrm>
              <a:off x="186431" y="1700970"/>
              <a:ext cx="8780016" cy="4526747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681056">
                      <a:extLst>
                        <a:ext uri="{9D8B030D-6E8A-4147-A177-3AD203B41FA5}">
                          <a16:colId xmlns:a16="http://schemas.microsoft.com/office/drawing/2014/main" val="1145455929"/>
                        </a:ext>
                      </a:extLst>
                    </a:gridCol>
                    <a:gridCol w="6098960">
                      <a:extLst>
                        <a:ext uri="{9D8B030D-6E8A-4147-A177-3AD203B41FA5}">
                          <a16:colId xmlns:a16="http://schemas.microsoft.com/office/drawing/2014/main" val="2758112290"/>
                        </a:ext>
                      </a:extLst>
                    </a:gridCol>
                  </a:tblGrid>
                  <a:tr h="969018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117810"/>
                              </a:solidFill>
                            </a:rPr>
                            <a:t>Vector space</a:t>
                          </a:r>
                          <a:r>
                            <a:rPr lang="en-US" sz="1800" b="0" dirty="0"/>
                            <a:t>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Polynomials in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/>
                            <a:t> variables</a:t>
                          </a:r>
                          <a:r>
                            <a:rPr lang="en-US" sz="18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966640"/>
                      </a:ext>
                    </a:extLst>
                  </a:tr>
                  <a:tr h="8684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Group action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Scaling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 of variables.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8218413"/>
                      </a:ext>
                    </a:extLst>
                  </a:tr>
                  <a:tr h="91821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Annoying technicality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Need </a:t>
                          </a: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Laurent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polynomials. Polynomials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0" dirty="0"/>
                            <a:t>. Or </a:t>
                          </a: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determinant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dirty="0"/>
                            <a:t> constraint.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514363"/>
                      </a:ext>
                    </a:extLst>
                  </a:tr>
                  <a:tr h="85666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Optimization 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Unconstrained</a:t>
                          </a: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 Geometric programming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 Or </a:t>
                          </a:r>
                          <a:r>
                            <a:rPr lang="en-US" sz="1800" dirty="0"/>
                            <a:t>Gurvits’ </a:t>
                          </a:r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capacity</a:t>
                          </a:r>
                          <a:r>
                            <a:rPr lang="en-US" sz="1800" i="0" u="none" dirty="0">
                              <a:solidFill>
                                <a:schemeClr val="tx1"/>
                              </a:solidFill>
                            </a:rPr>
                            <a:t> for polynomials.</a:t>
                          </a:r>
                          <a:endParaRPr lang="en-US" i="0" u="none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110074"/>
                      </a:ext>
                    </a:extLst>
                  </a:tr>
                  <a:tr h="85666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Null cone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Linear programming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750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626B174-9273-4A6D-A884-3FA75664D3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0055866"/>
                  </p:ext>
                </p:extLst>
              </p:nvPr>
            </p:nvGraphicFramePr>
            <p:xfrm>
              <a:off x="186431" y="1700970"/>
              <a:ext cx="8780016" cy="4526747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681056">
                      <a:extLst>
                        <a:ext uri="{9D8B030D-6E8A-4147-A177-3AD203B41FA5}">
                          <a16:colId xmlns:a16="http://schemas.microsoft.com/office/drawing/2014/main" val="1145455929"/>
                        </a:ext>
                      </a:extLst>
                    </a:gridCol>
                    <a:gridCol w="6098960">
                      <a:extLst>
                        <a:ext uri="{9D8B030D-6E8A-4147-A177-3AD203B41FA5}">
                          <a16:colId xmlns:a16="http://schemas.microsoft.com/office/drawing/2014/main" val="2758112290"/>
                        </a:ext>
                      </a:extLst>
                    </a:gridCol>
                  </a:tblGrid>
                  <a:tr h="969018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117810"/>
                              </a:solidFill>
                            </a:rPr>
                            <a:t>Vector space</a:t>
                          </a:r>
                          <a:r>
                            <a:rPr lang="en-US" sz="1800" b="0" dirty="0"/>
                            <a:t>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056" t="-3145" r="-200" b="-368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966640"/>
                      </a:ext>
                    </a:extLst>
                  </a:tr>
                  <a:tr h="86845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Group action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056" t="-114685" r="-200" b="-3097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8218413"/>
                      </a:ext>
                    </a:extLst>
                  </a:tr>
                  <a:tr h="91821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Annoying technicality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056" t="-204667" r="-200" b="-19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51436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Optimization 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Unconstrained</a:t>
                          </a:r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 Geometric programming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. Or </a:t>
                          </a:r>
                          <a:r>
                            <a:rPr lang="en-US" sz="1800" dirty="0"/>
                            <a:t>Gurvits’ </a:t>
                          </a:r>
                          <a:r>
                            <a:rPr lang="en-US" sz="1800" i="1" dirty="0">
                              <a:solidFill>
                                <a:srgbClr val="7030A0"/>
                              </a:solidFill>
                            </a:rPr>
                            <a:t>capacity</a:t>
                          </a:r>
                          <a:r>
                            <a:rPr lang="en-US" sz="1800" i="0" u="none" dirty="0">
                              <a:solidFill>
                                <a:schemeClr val="tx1"/>
                              </a:solidFill>
                            </a:rPr>
                            <a:t> for polynomials.</a:t>
                          </a:r>
                          <a:endParaRPr lang="en-US" i="0" u="none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110074"/>
                      </a:ext>
                    </a:extLst>
                  </a:tr>
                  <a:tr h="85666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117810"/>
                              </a:solidFill>
                            </a:rPr>
                            <a:t>Null cone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0" dirty="0">
                              <a:solidFill>
                                <a:srgbClr val="7030A0"/>
                              </a:solidFill>
                            </a:rPr>
                            <a:t>Linear programming</a:t>
                          </a:r>
                          <a:r>
                            <a:rPr lang="en-US" sz="1800" i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7502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86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8026-456F-4662-8775-3196B28B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Conclusion and open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06D29-B04C-4094-9BA7-63E8C0144E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Scaling problems: </a:t>
            </a:r>
            <a:r>
              <a:rPr lang="en-US" sz="2400" i="1" dirty="0">
                <a:solidFill>
                  <a:srgbClr val="117810"/>
                </a:solidFill>
              </a:rPr>
              <a:t>natural optimization </a:t>
            </a:r>
            <a:r>
              <a:rPr lang="en-US" sz="2400" dirty="0"/>
              <a:t>problems with </a:t>
            </a:r>
            <a:r>
              <a:rPr lang="en-US" sz="2400" i="1" dirty="0">
                <a:solidFill>
                  <a:srgbClr val="117810"/>
                </a:solidFill>
              </a:rPr>
              <a:t>symmetries</a:t>
            </a:r>
            <a:r>
              <a:rPr lang="en-US" sz="2400" dirty="0"/>
              <a:t>.</a:t>
            </a:r>
          </a:p>
          <a:p>
            <a:r>
              <a:rPr lang="en-US" sz="2400" i="1" dirty="0">
                <a:solidFill>
                  <a:srgbClr val="117810"/>
                </a:solidFill>
              </a:rPr>
              <a:t>Analytic</a:t>
            </a:r>
            <a:r>
              <a:rPr lang="en-US" sz="2400" dirty="0"/>
              <a:t> tools for </a:t>
            </a:r>
            <a:r>
              <a:rPr lang="en-US" sz="2400" i="1" dirty="0">
                <a:solidFill>
                  <a:srgbClr val="117810"/>
                </a:solidFill>
              </a:rPr>
              <a:t>algebraic</a:t>
            </a:r>
            <a:r>
              <a:rPr lang="en-US" sz="2400" dirty="0"/>
              <a:t> problems.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Scaling problems involving </a:t>
            </a:r>
            <a:r>
              <a:rPr lang="en-US" sz="2400" i="1" dirty="0">
                <a:solidFill>
                  <a:srgbClr val="117810"/>
                </a:solidFill>
              </a:rPr>
              <a:t>commutative groups</a:t>
            </a:r>
            <a:r>
              <a:rPr lang="en-US" sz="2400" i="1" dirty="0"/>
              <a:t>:</a:t>
            </a:r>
            <a:r>
              <a:rPr lang="en-US" sz="2400" i="1" dirty="0">
                <a:solidFill>
                  <a:srgbClr val="117810"/>
                </a:solidFill>
              </a:rPr>
              <a:t> convex </a:t>
            </a:r>
            <a:r>
              <a:rPr lang="en-US" sz="2400" dirty="0"/>
              <a:t>optimization</a:t>
            </a:r>
            <a:r>
              <a:rPr lang="en-US" sz="2400" i="1" dirty="0">
                <a:solidFill>
                  <a:srgbClr val="117810"/>
                </a:solidFill>
              </a:rPr>
              <a:t>. </a:t>
            </a:r>
            <a:r>
              <a:rPr lang="en-US" sz="2400" dirty="0"/>
              <a:t>Near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7030A0"/>
                </a:solidFill>
              </a:rPr>
              <a:t>linear time </a:t>
            </a:r>
            <a:r>
              <a:rPr lang="en-US" sz="2400" dirty="0"/>
              <a:t>algorithms?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117810"/>
                </a:solidFill>
              </a:rPr>
              <a:t>Non-commutative</a:t>
            </a:r>
            <a:r>
              <a:rPr lang="en-US" sz="2400" dirty="0"/>
              <a:t> groups: </a:t>
            </a:r>
            <a:r>
              <a:rPr lang="en-US" sz="2400" i="1" dirty="0" err="1">
                <a:solidFill>
                  <a:srgbClr val="117810"/>
                </a:solidFill>
              </a:rPr>
              <a:t>geodesically</a:t>
            </a:r>
            <a:r>
              <a:rPr lang="en-US" sz="2400" i="1" dirty="0">
                <a:solidFill>
                  <a:srgbClr val="117810"/>
                </a:solidFill>
              </a:rPr>
              <a:t> convex </a:t>
            </a:r>
            <a:r>
              <a:rPr lang="en-US" sz="2400" dirty="0"/>
              <a:t>optimization. </a:t>
            </a:r>
            <a:r>
              <a:rPr lang="en-US" sz="2400" i="1" dirty="0">
                <a:solidFill>
                  <a:srgbClr val="7030A0"/>
                </a:solidFill>
              </a:rPr>
              <a:t>Polynomial time </a:t>
            </a:r>
            <a:r>
              <a:rPr lang="en-US" sz="2400" dirty="0"/>
              <a:t>algorithms?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More applications?</a:t>
            </a:r>
          </a:p>
        </p:txBody>
      </p:sp>
    </p:spTree>
    <p:extLst>
      <p:ext uri="{BB962C8B-B14F-4D97-AF65-F5344CB8AC3E}">
        <p14:creationId xmlns:p14="http://schemas.microsoft.com/office/powerpoint/2010/main" val="1173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E249-87DE-4168-80AD-5E769C21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Thank You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C689D-D030-4ED6-85B0-951E821B0DA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IAS workshop videos: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117810"/>
                    </a:solidFill>
                    <a:hlinkClick r:id="rId2"/>
                  </a:rPr>
                  <a:t>https://www.math.ias.edu/ocit2018</a:t>
                </a:r>
                <a:endParaRPr lang="en-US" sz="2400" dirty="0">
                  <a:solidFill>
                    <a:srgbClr val="11781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Avi’s CCC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2017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tutorial:</a:t>
                </a:r>
              </a:p>
              <a:p>
                <a:pPr marL="0" indent="0">
                  <a:buNone/>
                </a:pPr>
                <a:r>
                  <a:rPr lang="en-US" sz="2400" dirty="0">
                    <a:hlinkClick r:id="rId3"/>
                  </a:rPr>
                  <a:t>http://computationalcomplexity.org/Archive/2017/tutorial.php</a:t>
                </a:r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C689D-D030-4ED6-85B0-951E821B0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1147" t="-1067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459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83FE2"/>
                </a:solidFill>
              </a:rPr>
              <a:t>More scaling problems: interesting polytopes</a:t>
            </a:r>
          </a:p>
        </p:txBody>
      </p:sp>
    </p:spTree>
    <p:extLst>
      <p:ext uri="{BB962C8B-B14F-4D97-AF65-F5344CB8AC3E}">
        <p14:creationId xmlns:p14="http://schemas.microsoft.com/office/powerpoint/2010/main" val="337526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8026-456F-4662-8775-3196B28B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Non-uniform matrix scaling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06D29-B04C-4094-9BA7-63E8C0144E1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572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probability distributions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Non-negative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 ×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sz="2400" dirty="0"/>
                  <a:t> matrix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Scaling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/>
                  <a:t> with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row 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column 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400" dirty="0"/>
                  <a:t>; 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Rothblum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283FE2"/>
                    </a:solidFill>
                  </a:rPr>
                  <a:t>Schneider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89</m:t>
                    </m:r>
                  </m:oMath>
                </a14:m>
                <a:r>
                  <a:rPr lang="en-US" sz="2400" dirty="0"/>
                  <a:t>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convex polytope</a:t>
                </a:r>
                <a:r>
                  <a:rPr lang="en-US" sz="2400" dirty="0"/>
                  <a:t>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:∃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marginals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i="1" dirty="0">
                    <a:solidFill>
                      <a:srgbClr val="117810"/>
                    </a:solidFill>
                  </a:rPr>
                  <a:t>Commutative group </a:t>
                </a:r>
                <a:r>
                  <a:rPr lang="en-US" sz="2400" dirty="0"/>
                  <a:t>actions: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classical marginal </a:t>
                </a:r>
                <a:r>
                  <a:rPr lang="en-US" sz="2400" dirty="0"/>
                  <a:t>problems.</a:t>
                </a:r>
              </a:p>
              <a:p>
                <a:r>
                  <a:rPr lang="en-US" sz="2400" dirty="0"/>
                  <a:t>Computing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maximum entropy </a:t>
                </a:r>
                <a:r>
                  <a:rPr lang="en-US" sz="2400" dirty="0"/>
                  <a:t>distributions: </a:t>
                </a:r>
                <a:r>
                  <a:rPr lang="en-US" sz="2400" i="1" dirty="0" err="1">
                    <a:solidFill>
                      <a:srgbClr val="283FE2"/>
                    </a:solidFill>
                  </a:rPr>
                  <a:t>Nisheeth</a:t>
                </a:r>
                <a:r>
                  <a:rPr lang="en-US" sz="2400" dirty="0" err="1"/>
                  <a:t>’s</a:t>
                </a:r>
                <a:r>
                  <a:rPr lang="en-US" sz="2400" dirty="0"/>
                  <a:t> talk.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06D29-B04C-4094-9BA7-63E8C0144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572000"/>
              </a:xfrm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B8F6E41-E421-4F8C-83DC-F554745663F9}"/>
              </a:ext>
            </a:extLst>
          </p:cNvPr>
          <p:cNvSpPr/>
          <p:nvPr/>
        </p:nvSpPr>
        <p:spPr>
          <a:xfrm>
            <a:off x="7022238" y="1715621"/>
            <a:ext cx="1935332" cy="190195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FEC2E-BA87-4966-9455-E8DDCA67B729}"/>
                  </a:ext>
                </a:extLst>
              </p:cNvPr>
              <p:cNvSpPr txBox="1"/>
              <p:nvPr/>
            </p:nvSpPr>
            <p:spPr>
              <a:xfrm>
                <a:off x="7477975" y="2468004"/>
                <a:ext cx="1162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𝑅𝐴𝐶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FEC2E-BA87-4966-9455-E8DDCA67B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975" y="2468004"/>
                <a:ext cx="11629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376388-D08F-4460-AE87-90642002B295}"/>
                  </a:ext>
                </a:extLst>
              </p:cNvPr>
              <p:cNvSpPr txBox="1"/>
              <p:nvPr/>
            </p:nvSpPr>
            <p:spPr>
              <a:xfrm>
                <a:off x="6622746" y="1715621"/>
                <a:ext cx="30281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376388-D08F-4460-AE87-90642002B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46" y="1715621"/>
                <a:ext cx="302817" cy="1754326"/>
              </a:xfrm>
              <a:prstGeom prst="rect">
                <a:avLst/>
              </a:prstGeom>
              <a:blipFill>
                <a:blip r:embed="rId5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109BB4-3187-4795-9177-13A810EDACC4}"/>
                  </a:ext>
                </a:extLst>
              </p:cNvPr>
              <p:cNvSpPr txBox="1"/>
              <p:nvPr/>
            </p:nvSpPr>
            <p:spPr>
              <a:xfrm>
                <a:off x="7136672" y="1301812"/>
                <a:ext cx="1100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…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109BB4-3187-4795-9177-13A810EDA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672" y="1301812"/>
                <a:ext cx="1100831" cy="369332"/>
              </a:xfrm>
              <a:prstGeom prst="rect">
                <a:avLst/>
              </a:prstGeom>
              <a:blipFill>
                <a:blip r:embed="rId6"/>
                <a:stretch>
                  <a:fillRect r="-5222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78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ABE5-866C-4A3F-B881-36E7CDFC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Quantum marginals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87AC4-68D5-41D0-BE20-C816B760554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i="1" dirty="0">
                    <a:solidFill>
                      <a:srgbClr val="117810"/>
                    </a:solidFill>
                  </a:rPr>
                  <a:t>Pure </a:t>
                </a:r>
                <a:r>
                  <a:rPr lang="en-US" sz="2200" dirty="0"/>
                  <a:t>quantum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/>
                  <a:t>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quantum systems).</a:t>
                </a:r>
              </a:p>
              <a:p>
                <a:r>
                  <a:rPr lang="en-US" sz="2200" dirty="0"/>
                  <a:t>Characterize marginals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/>
                  <a:t> (marginal states on systems)?</a:t>
                </a:r>
              </a:p>
              <a:p>
                <a:r>
                  <a:rPr lang="en-US" sz="2200" dirty="0"/>
                  <a:t>Only the spectra matter (local rotations for free).</a:t>
                </a:r>
              </a:p>
              <a:p>
                <a:r>
                  <a:rPr lang="en-US" sz="2200" dirty="0"/>
                  <a:t>Collection of such spectra </a:t>
                </a:r>
                <a:r>
                  <a:rPr lang="en-US" sz="2200" i="1" dirty="0">
                    <a:solidFill>
                      <a:srgbClr val="117810"/>
                    </a:solidFill>
                  </a:rPr>
                  <a:t>convex polytope</a:t>
                </a:r>
                <a:r>
                  <a:rPr lang="en-US" sz="2200" dirty="0"/>
                  <a:t>!</a:t>
                </a:r>
              </a:p>
              <a:p>
                <a:r>
                  <a:rPr lang="en-US" sz="2200" dirty="0"/>
                  <a:t>Follows from theory of </a:t>
                </a:r>
                <a:r>
                  <a:rPr lang="en-US" sz="2200" i="1" dirty="0">
                    <a:solidFill>
                      <a:srgbClr val="117810"/>
                    </a:solidFill>
                  </a:rPr>
                  <a:t>moment polytopes</a:t>
                </a:r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Efficient algorithms via </a:t>
                </a:r>
                <a:r>
                  <a:rPr lang="en-US" sz="2200" i="1" dirty="0">
                    <a:solidFill>
                      <a:srgbClr val="117810"/>
                    </a:solidFill>
                  </a:rPr>
                  <a:t>non-uniform tensor </a:t>
                </a:r>
              </a:p>
              <a:p>
                <a:pPr marL="0" indent="0">
                  <a:buNone/>
                </a:pPr>
                <a:r>
                  <a:rPr lang="en-US" sz="2200" i="1" dirty="0">
                    <a:solidFill>
                      <a:srgbClr val="117810"/>
                    </a:solidFill>
                  </a:rPr>
                  <a:t>     scaling </a:t>
                </a:r>
                <a:r>
                  <a:rPr lang="en-US" sz="2200" dirty="0"/>
                  <a:t>[</a:t>
                </a:r>
                <a:r>
                  <a:rPr lang="en-US" sz="2200" dirty="0">
                    <a:solidFill>
                      <a:srgbClr val="283FE2"/>
                    </a:solidFill>
                  </a:rPr>
                  <a:t>BFGOWW 18</a:t>
                </a:r>
                <a:r>
                  <a:rPr lang="en-US" sz="2200" dirty="0"/>
                  <a:t>].  </a:t>
                </a:r>
              </a:p>
              <a:p>
                <a:r>
                  <a:rPr lang="en-US" sz="2200" dirty="0">
                    <a:solidFill>
                      <a:srgbClr val="117810"/>
                    </a:solidFill>
                  </a:rPr>
                  <a:t>Underlying group action</a:t>
                </a:r>
                <a:r>
                  <a:rPr lang="en-US" sz="2200" dirty="0"/>
                  <a:t>: Products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𝐺𝐿</m:t>
                    </m:r>
                  </m:oMath>
                </a14:m>
                <a:r>
                  <a:rPr lang="en-US" sz="2200" dirty="0"/>
                  <a:t>’s on </a:t>
                </a:r>
                <a:r>
                  <a:rPr lang="en-US" sz="2200" i="1" dirty="0">
                    <a:solidFill>
                      <a:srgbClr val="117810"/>
                    </a:solidFill>
                  </a:rPr>
                  <a:t>tensors</a:t>
                </a:r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Other interesting moment polytopes: </a:t>
                </a:r>
                <a:r>
                  <a:rPr lang="en-US" sz="2200" dirty="0">
                    <a:solidFill>
                      <a:srgbClr val="117810"/>
                    </a:solidFill>
                  </a:rPr>
                  <a:t>Schur-Horn</a:t>
                </a:r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117810"/>
                    </a:solidFill>
                  </a:rPr>
                  <a:t>Horn</a:t>
                </a:r>
                <a:r>
                  <a:rPr lang="en-US" sz="2200" dirty="0"/>
                  <a:t>, </a:t>
                </a:r>
                <a:r>
                  <a:rPr lang="en-US" sz="2200" dirty="0" err="1">
                    <a:solidFill>
                      <a:srgbClr val="117810"/>
                    </a:solidFill>
                  </a:rPr>
                  <a:t>Brascamp-Lieb</a:t>
                </a:r>
                <a:r>
                  <a:rPr lang="en-US" sz="2200" dirty="0"/>
                  <a:t> polytopes.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87AC4-68D5-41D0-BE20-C816B7605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30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C47B2C2-432C-4137-AA96-50A8861D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013" y="2419350"/>
            <a:ext cx="22574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C3B3-0532-40D5-AF06-BB2FAB0497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9733" y="2520950"/>
            <a:ext cx="8504237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83FE2"/>
                </a:solidFill>
              </a:rPr>
              <a:t>Matrix scaling: </a:t>
            </a:r>
            <a:r>
              <a:rPr lang="en-US" sz="3200" dirty="0" err="1">
                <a:solidFill>
                  <a:srgbClr val="283FE2"/>
                </a:solidFill>
              </a:rPr>
              <a:t>Sinkhorn’s</a:t>
            </a:r>
            <a:r>
              <a:rPr lang="en-US" sz="3200" dirty="0">
                <a:solidFill>
                  <a:srgbClr val="283FE2"/>
                </a:solidFill>
              </a:rPr>
              <a:t> algorithm, analysis and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371322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Matrix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Non-negative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×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117810"/>
                    </a:solidFill>
                  </a:rPr>
                  <a:t>Scaling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dirty="0"/>
                  <a:t> is a scaling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𝑅𝐴𝐶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are positive diagonal matrices.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117810"/>
                    </a:solidFill>
                  </a:rPr>
                  <a:t>Doubly stochastic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dirty="0"/>
                  <a:t> is doubly stochastic if all row and column sums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[</a:t>
                </a:r>
                <a:r>
                  <a:rPr lang="en-US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dirty="0"/>
                  <a:t>]:</a:t>
                </a:r>
                <a:r>
                  <a:rPr lang="en-US" dirty="0">
                    <a:solidFill>
                      <a:srgbClr val="283FE2"/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/>
                  <a:t>, then a doubly stochastic scaling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dirty="0"/>
                  <a:t> exists.</a:t>
                </a:r>
              </a:p>
              <a:p>
                <a:r>
                  <a:rPr lang="en-US" dirty="0"/>
                  <a:t>Proved that a natural iterative algorithm converges.</a:t>
                </a:r>
              </a:p>
              <a:p>
                <a:r>
                  <a:rPr lang="en-US" dirty="0"/>
                  <a:t>[</a:t>
                </a:r>
                <a:r>
                  <a:rPr lang="en-US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dirty="0"/>
                  <a:t>, </a:t>
                </a:r>
                <a:r>
                  <a:rPr lang="en-US" dirty="0" err="1">
                    <a:solidFill>
                      <a:srgbClr val="283FE2"/>
                    </a:solidFill>
                  </a:rPr>
                  <a:t>Knopp</a:t>
                </a:r>
                <a:r>
                  <a:rPr lang="en-US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dirty="0"/>
                  <a:t>]: Iterative algorithm converges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admits a </a:t>
                </a:r>
                <a:r>
                  <a:rPr lang="en-US" i="1" dirty="0">
                    <a:solidFill>
                      <a:srgbClr val="117810"/>
                    </a:solidFill>
                  </a:rPr>
                  <a:t>perfect matching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4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2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5724265-C633-4773-8EA5-4D046D9F72A3}"/>
              </a:ext>
            </a:extLst>
          </p:cNvPr>
          <p:cNvSpPr/>
          <p:nvPr/>
        </p:nvSpPr>
        <p:spPr>
          <a:xfrm>
            <a:off x="7283631" y="157378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95AE73-6C98-4345-9C36-04BC7FD05198}"/>
              </a:ext>
            </a:extLst>
          </p:cNvPr>
          <p:cNvSpPr/>
          <p:nvPr/>
        </p:nvSpPr>
        <p:spPr>
          <a:xfrm>
            <a:off x="7297491" y="203789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489D37-80B1-4644-A2D7-CD435692939A}"/>
              </a:ext>
            </a:extLst>
          </p:cNvPr>
          <p:cNvSpPr/>
          <p:nvPr/>
        </p:nvSpPr>
        <p:spPr>
          <a:xfrm>
            <a:off x="7311351" y="250547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7BD85-B707-476D-B749-51531AC766C4}"/>
              </a:ext>
            </a:extLst>
          </p:cNvPr>
          <p:cNvSpPr/>
          <p:nvPr/>
        </p:nvSpPr>
        <p:spPr>
          <a:xfrm>
            <a:off x="7978646" y="156455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5BF2F6-95DD-4A65-9055-EA319BAA3CE0}"/>
              </a:ext>
            </a:extLst>
          </p:cNvPr>
          <p:cNvSpPr/>
          <p:nvPr/>
        </p:nvSpPr>
        <p:spPr>
          <a:xfrm>
            <a:off x="7992506" y="202866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0C5DDC-3E57-4693-A5A6-E7E8BA41A8E1}"/>
              </a:ext>
            </a:extLst>
          </p:cNvPr>
          <p:cNvCxnSpPr>
            <a:endCxn id="10" idx="1"/>
          </p:cNvCxnSpPr>
          <p:nvPr/>
        </p:nvCxnSpPr>
        <p:spPr>
          <a:xfrm>
            <a:off x="7410630" y="1666115"/>
            <a:ext cx="626170" cy="8656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337D8C9-C04B-41A4-B94C-CC4C886BA2BE}"/>
              </a:ext>
            </a:extLst>
          </p:cNvPr>
          <p:cNvSpPr/>
          <p:nvPr/>
        </p:nvSpPr>
        <p:spPr>
          <a:xfrm>
            <a:off x="8006366" y="249624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8A82B9-B863-49F7-A9D7-5CDF23392607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7491449" y="1695007"/>
            <a:ext cx="501057" cy="45488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1C4106-AFA1-43E6-BD5C-CD594E602CEC}"/>
              </a:ext>
            </a:extLst>
          </p:cNvPr>
          <p:cNvCxnSpPr>
            <a:stCxn id="4" idx="6"/>
            <a:endCxn id="7" idx="2"/>
          </p:cNvCxnSpPr>
          <p:nvPr/>
        </p:nvCxnSpPr>
        <p:spPr>
          <a:xfrm flipV="1">
            <a:off x="7491449" y="1685777"/>
            <a:ext cx="487197" cy="92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4F9C1-8180-4CBA-9EC2-8C3B6C814A52}"/>
              </a:ext>
            </a:extLst>
          </p:cNvPr>
          <p:cNvCxnSpPr>
            <a:stCxn id="5" idx="6"/>
          </p:cNvCxnSpPr>
          <p:nvPr/>
        </p:nvCxnSpPr>
        <p:spPr>
          <a:xfrm flipV="1">
            <a:off x="7505309" y="1712298"/>
            <a:ext cx="533353" cy="4468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07D723-E527-4CB9-859F-EBB92AF76F27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7488735" y="1771497"/>
            <a:ext cx="520345" cy="76948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FB28AD-3A6A-4334-80EB-87E0737D9E52}"/>
              </a:ext>
            </a:extLst>
          </p:cNvPr>
          <p:cNvCxnSpPr>
            <a:cxnSpLocks/>
          </p:cNvCxnSpPr>
          <p:nvPr/>
        </p:nvCxnSpPr>
        <p:spPr>
          <a:xfrm>
            <a:off x="7519169" y="2636120"/>
            <a:ext cx="560021" cy="45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0EA18F-D2D1-49EE-AC25-8F066FEDBC3C}"/>
              </a:ext>
            </a:extLst>
          </p:cNvPr>
          <p:cNvGrpSpPr/>
          <p:nvPr/>
        </p:nvGrpSpPr>
        <p:grpSpPr>
          <a:xfrm>
            <a:off x="6014779" y="3306070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40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5724265-C633-4773-8EA5-4D046D9F72A3}"/>
              </a:ext>
            </a:extLst>
          </p:cNvPr>
          <p:cNvSpPr/>
          <p:nvPr/>
        </p:nvSpPr>
        <p:spPr>
          <a:xfrm>
            <a:off x="7283631" y="157378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95AE73-6C98-4345-9C36-04BC7FD05198}"/>
              </a:ext>
            </a:extLst>
          </p:cNvPr>
          <p:cNvSpPr/>
          <p:nvPr/>
        </p:nvSpPr>
        <p:spPr>
          <a:xfrm>
            <a:off x="7297491" y="203789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489D37-80B1-4644-A2D7-CD435692939A}"/>
              </a:ext>
            </a:extLst>
          </p:cNvPr>
          <p:cNvSpPr/>
          <p:nvPr/>
        </p:nvSpPr>
        <p:spPr>
          <a:xfrm>
            <a:off x="7311351" y="250547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7BD85-B707-476D-B749-51531AC766C4}"/>
              </a:ext>
            </a:extLst>
          </p:cNvPr>
          <p:cNvSpPr/>
          <p:nvPr/>
        </p:nvSpPr>
        <p:spPr>
          <a:xfrm>
            <a:off x="7978646" y="156455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5BF2F6-95DD-4A65-9055-EA319BAA3CE0}"/>
              </a:ext>
            </a:extLst>
          </p:cNvPr>
          <p:cNvSpPr/>
          <p:nvPr/>
        </p:nvSpPr>
        <p:spPr>
          <a:xfrm>
            <a:off x="7992506" y="202866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0C5DDC-3E57-4693-A5A6-E7E8BA41A8E1}"/>
              </a:ext>
            </a:extLst>
          </p:cNvPr>
          <p:cNvCxnSpPr>
            <a:endCxn id="10" idx="1"/>
          </p:cNvCxnSpPr>
          <p:nvPr/>
        </p:nvCxnSpPr>
        <p:spPr>
          <a:xfrm>
            <a:off x="7410630" y="1666115"/>
            <a:ext cx="626170" cy="8656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337D8C9-C04B-41A4-B94C-CC4C886BA2BE}"/>
              </a:ext>
            </a:extLst>
          </p:cNvPr>
          <p:cNvSpPr/>
          <p:nvPr/>
        </p:nvSpPr>
        <p:spPr>
          <a:xfrm>
            <a:off x="8006366" y="249624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8A82B9-B863-49F7-A9D7-5CDF23392607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7491449" y="1695007"/>
            <a:ext cx="501057" cy="45488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1C4106-AFA1-43E6-BD5C-CD594E602CEC}"/>
              </a:ext>
            </a:extLst>
          </p:cNvPr>
          <p:cNvCxnSpPr>
            <a:stCxn id="4" idx="6"/>
            <a:endCxn id="7" idx="2"/>
          </p:cNvCxnSpPr>
          <p:nvPr/>
        </p:nvCxnSpPr>
        <p:spPr>
          <a:xfrm flipV="1">
            <a:off x="7491449" y="1685777"/>
            <a:ext cx="487197" cy="92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4F9C1-8180-4CBA-9EC2-8C3B6C814A52}"/>
              </a:ext>
            </a:extLst>
          </p:cNvPr>
          <p:cNvCxnSpPr>
            <a:stCxn id="5" idx="6"/>
          </p:cNvCxnSpPr>
          <p:nvPr/>
        </p:nvCxnSpPr>
        <p:spPr>
          <a:xfrm flipV="1">
            <a:off x="7505309" y="1712298"/>
            <a:ext cx="533353" cy="4468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07D723-E527-4CB9-859F-EBB92AF76F27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7488735" y="1771497"/>
            <a:ext cx="520345" cy="76948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FB28AD-3A6A-4334-80EB-87E0737D9E52}"/>
              </a:ext>
            </a:extLst>
          </p:cNvPr>
          <p:cNvCxnSpPr>
            <a:cxnSpLocks/>
          </p:cNvCxnSpPr>
          <p:nvPr/>
        </p:nvCxnSpPr>
        <p:spPr>
          <a:xfrm>
            <a:off x="7519169" y="2636120"/>
            <a:ext cx="560021" cy="45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0EA18F-D2D1-49EE-AC25-8F066FEDBC3C}"/>
              </a:ext>
            </a:extLst>
          </p:cNvPr>
          <p:cNvGrpSpPr/>
          <p:nvPr/>
        </p:nvGrpSpPr>
        <p:grpSpPr>
          <a:xfrm>
            <a:off x="6014779" y="3306070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316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Matrix scaling: Example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CF56C-F9EE-4170-8472-6FBB763F9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>
                    <a:solidFill>
                      <a:srgbClr val="283FE2"/>
                    </a:solidFill>
                  </a:rPr>
                  <a:t>Sinkhorn</a:t>
                </a:r>
                <a:r>
                  <a:rPr lang="en-US" sz="2400" dirty="0">
                    <a:solidFill>
                      <a:srgbClr val="283FE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]: Alternately normalize rows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and columns.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DD845-B3C4-4461-9AEA-F7BFE1516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7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5724265-C633-4773-8EA5-4D046D9F72A3}"/>
              </a:ext>
            </a:extLst>
          </p:cNvPr>
          <p:cNvSpPr/>
          <p:nvPr/>
        </p:nvSpPr>
        <p:spPr>
          <a:xfrm>
            <a:off x="7283631" y="157378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95AE73-6C98-4345-9C36-04BC7FD05198}"/>
              </a:ext>
            </a:extLst>
          </p:cNvPr>
          <p:cNvSpPr/>
          <p:nvPr/>
        </p:nvSpPr>
        <p:spPr>
          <a:xfrm>
            <a:off x="7297491" y="203789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489D37-80B1-4644-A2D7-CD435692939A}"/>
              </a:ext>
            </a:extLst>
          </p:cNvPr>
          <p:cNvSpPr/>
          <p:nvPr/>
        </p:nvSpPr>
        <p:spPr>
          <a:xfrm>
            <a:off x="7311351" y="250547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7BD85-B707-476D-B749-51531AC766C4}"/>
              </a:ext>
            </a:extLst>
          </p:cNvPr>
          <p:cNvSpPr/>
          <p:nvPr/>
        </p:nvSpPr>
        <p:spPr>
          <a:xfrm>
            <a:off x="7978646" y="156455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5BF2F6-95DD-4A65-9055-EA319BAA3CE0}"/>
              </a:ext>
            </a:extLst>
          </p:cNvPr>
          <p:cNvSpPr/>
          <p:nvPr/>
        </p:nvSpPr>
        <p:spPr>
          <a:xfrm>
            <a:off x="7992506" y="2028665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0C5DDC-3E57-4693-A5A6-E7E8BA41A8E1}"/>
              </a:ext>
            </a:extLst>
          </p:cNvPr>
          <p:cNvCxnSpPr>
            <a:endCxn id="10" idx="1"/>
          </p:cNvCxnSpPr>
          <p:nvPr/>
        </p:nvCxnSpPr>
        <p:spPr>
          <a:xfrm>
            <a:off x="7410630" y="1666115"/>
            <a:ext cx="626170" cy="8656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337D8C9-C04B-41A4-B94C-CC4C886BA2BE}"/>
              </a:ext>
            </a:extLst>
          </p:cNvPr>
          <p:cNvSpPr/>
          <p:nvPr/>
        </p:nvSpPr>
        <p:spPr>
          <a:xfrm>
            <a:off x="8006366" y="2496240"/>
            <a:ext cx="207818" cy="242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8A82B9-B863-49F7-A9D7-5CDF23392607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7491449" y="1695007"/>
            <a:ext cx="501057" cy="45488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1C4106-AFA1-43E6-BD5C-CD594E602CEC}"/>
              </a:ext>
            </a:extLst>
          </p:cNvPr>
          <p:cNvCxnSpPr>
            <a:stCxn id="4" idx="6"/>
            <a:endCxn id="7" idx="2"/>
          </p:cNvCxnSpPr>
          <p:nvPr/>
        </p:nvCxnSpPr>
        <p:spPr>
          <a:xfrm flipV="1">
            <a:off x="7491449" y="1685777"/>
            <a:ext cx="487197" cy="92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4F9C1-8180-4CBA-9EC2-8C3B6C814A52}"/>
              </a:ext>
            </a:extLst>
          </p:cNvPr>
          <p:cNvCxnSpPr>
            <a:stCxn id="5" idx="6"/>
          </p:cNvCxnSpPr>
          <p:nvPr/>
        </p:nvCxnSpPr>
        <p:spPr>
          <a:xfrm flipV="1">
            <a:off x="7505309" y="1712298"/>
            <a:ext cx="533353" cy="4468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07D723-E527-4CB9-859F-EBB92AF76F27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7488735" y="1771497"/>
            <a:ext cx="520345" cy="76948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FB28AD-3A6A-4334-80EB-87E0737D9E52}"/>
              </a:ext>
            </a:extLst>
          </p:cNvPr>
          <p:cNvCxnSpPr>
            <a:cxnSpLocks/>
          </p:cNvCxnSpPr>
          <p:nvPr/>
        </p:nvCxnSpPr>
        <p:spPr>
          <a:xfrm>
            <a:off x="7519169" y="2636120"/>
            <a:ext cx="560021" cy="45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/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83FE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2D24-773C-4813-A1FF-D6EED67A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97" y="2777378"/>
                <a:ext cx="54378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0EA18F-D2D1-49EE-AC25-8F066FEDBC3C}"/>
              </a:ext>
            </a:extLst>
          </p:cNvPr>
          <p:cNvGrpSpPr/>
          <p:nvPr/>
        </p:nvGrpSpPr>
        <p:grpSpPr>
          <a:xfrm>
            <a:off x="6014779" y="3306070"/>
            <a:ext cx="2745521" cy="2743200"/>
            <a:chOff x="5606467" y="1833390"/>
            <a:chExt cx="2745521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/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9B87FB-F2A3-4E12-8A8C-445BD4041B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091" y="3662190"/>
                  <a:ext cx="919024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/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4C88AA-439A-4503-8659-19BD99072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64" y="3662190"/>
                  <a:ext cx="919024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/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4978A64-2AD5-4235-912D-300359F8A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964" y="3662190"/>
                  <a:ext cx="919024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/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45B8CCD-2F85-4E25-9AE0-93A0DFDAC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2747790"/>
                  <a:ext cx="919024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/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33B55CD-24EB-413A-B9B0-232580CE9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/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B4B5EA-6A5D-48CB-9206-37491F743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2747790"/>
                  <a:ext cx="919024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/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91F286-5ECF-4D53-A917-2A1CE018E4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467" y="1833390"/>
                  <a:ext cx="919024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/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DB4920B-68C1-4349-9869-10BE27E472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40" y="1833390"/>
                  <a:ext cx="919024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/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80C773-C644-48E1-B0BF-EFBC9B76C9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340" y="1833390"/>
                  <a:ext cx="919024" cy="914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3592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32354</TotalTime>
  <Words>3071</Words>
  <Application>Microsoft Office PowerPoint</Application>
  <PresentationFormat>On-screen Show (4:3)</PresentationFormat>
  <Paragraphs>553</Paragraphs>
  <Slides>47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Calisto MT</vt:lpstr>
      <vt:lpstr>Cambria Math</vt:lpstr>
      <vt:lpstr>Georgia</vt:lpstr>
      <vt:lpstr>Times New Roman</vt:lpstr>
      <vt:lpstr>Wingdings</vt:lpstr>
      <vt:lpstr>Wingdings 2</vt:lpstr>
      <vt:lpstr>Civic</vt:lpstr>
      <vt:lpstr>Panorama of scaling problems and algorithms</vt:lpstr>
      <vt:lpstr>Overview</vt:lpstr>
      <vt:lpstr>Overview</vt:lpstr>
      <vt:lpstr>Outline</vt:lpstr>
      <vt:lpstr>PowerPoint Presentation</vt:lpstr>
      <vt:lpstr>Matrix Scaling</vt:lpstr>
      <vt:lpstr>Matrix scaling: Example 1</vt:lpstr>
      <vt:lpstr>Matrix scaling: Example 1</vt:lpstr>
      <vt:lpstr>Matrix scaling: Example 1</vt:lpstr>
      <vt:lpstr>Matrix scaling: Example 1</vt:lpstr>
      <vt:lpstr>Matrix scaling: Example 1</vt:lpstr>
      <vt:lpstr>Matrix scaling: Example 2</vt:lpstr>
      <vt:lpstr>Matrix scaling: Example 2</vt:lpstr>
      <vt:lpstr>Matrix scaling: Example 2</vt:lpstr>
      <vt:lpstr>Matrix scaling: Example 2</vt:lpstr>
      <vt:lpstr>Matrix scaling: Example 2</vt:lpstr>
      <vt:lpstr>Matrix scaling: Example 2</vt:lpstr>
      <vt:lpstr>Matrix scaling: Example 2</vt:lpstr>
      <vt:lpstr>Matrix scaling: Example 2</vt:lpstr>
      <vt:lpstr>Analysis</vt:lpstr>
      <vt:lpstr>Analysis</vt:lpstr>
      <vt:lpstr>3-step analysis</vt:lpstr>
      <vt:lpstr>Much faster scaling</vt:lpstr>
      <vt:lpstr>Application: Bipartite matching</vt:lpstr>
      <vt:lpstr>Another algorithm: Matching</vt:lpstr>
      <vt:lpstr>Edmonds’ problem [1967]</vt:lpstr>
      <vt:lpstr>PowerPoint Presentation</vt:lpstr>
      <vt:lpstr>Operator scaling</vt:lpstr>
      <vt:lpstr>Operator scaling</vt:lpstr>
      <vt:lpstr>Gurvits’ algorithm</vt:lpstr>
      <vt:lpstr>Gurvits’ algorithm</vt:lpstr>
      <vt:lpstr>Non-commutative singularity</vt:lpstr>
      <vt:lpstr>Non-commutative singularity</vt:lpstr>
      <vt:lpstr>Analysis</vt:lpstr>
      <vt:lpstr>PowerPoint Presentation</vt:lpstr>
      <vt:lpstr>Linear actions of groups</vt:lpstr>
      <vt:lpstr>Orbits and orbit-closures</vt:lpstr>
      <vt:lpstr>Orbits and orbit-closures</vt:lpstr>
      <vt:lpstr>Connection to scaling</vt:lpstr>
      <vt:lpstr>Example 1: Matrix scaling</vt:lpstr>
      <vt:lpstr>Example 2: Operator scaling</vt:lpstr>
      <vt:lpstr>Example 3: Geometric programming</vt:lpstr>
      <vt:lpstr>Conclusion and open problems</vt:lpstr>
      <vt:lpstr>Thank You</vt:lpstr>
      <vt:lpstr>PowerPoint Presentation</vt:lpstr>
      <vt:lpstr>Non-uniform matrix scaling</vt:lpstr>
      <vt:lpstr>Quantum marginals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value parallel repetition for general games</dc:title>
  <dc:creator>Ankit Garg</dc:creator>
  <cp:lastModifiedBy>Ankit Garg</cp:lastModifiedBy>
  <cp:revision>2515</cp:revision>
  <dcterms:created xsi:type="dcterms:W3CDTF">2014-08-01T13:15:57Z</dcterms:created>
  <dcterms:modified xsi:type="dcterms:W3CDTF">2019-02-07T03:58:04Z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garga@microsoft.com</vt:lpwstr>
  </property>
  <property fmtid="{D5CDD505-2E9C-101B-9397-08002B2CF9AE}" pid="5" name="MSIP_Label_f42aa342-8706-4288-bd11-ebb85995028c_SetDate">
    <vt:lpwstr>2018-09-27T06:22:47.0443270Z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