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109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7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10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1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12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108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0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13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0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13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107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1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108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12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110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106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109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</p:sldIdLst>
  <p:sldSz cy="5143500" cx="9144000"/>
  <p:notesSz cx="6858000" cy="9144000"/>
  <p:embeddedFontLst>
    <p:embeddedFont>
      <p:font typeface="Nunito"/>
      <p:regular r:id="rId119"/>
      <p:bold r:id="rId120"/>
      <p:italic r:id="rId121"/>
      <p:boldItalic r:id="rId1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07" Type="http://schemas.openxmlformats.org/officeDocument/2006/relationships/slide" Target="slides/slide102.xml"/><Relationship Id="rId106" Type="http://schemas.openxmlformats.org/officeDocument/2006/relationships/slide" Target="slides/slide101.xml"/><Relationship Id="rId105" Type="http://schemas.openxmlformats.org/officeDocument/2006/relationships/slide" Target="slides/slide100.xml"/><Relationship Id="rId104" Type="http://schemas.openxmlformats.org/officeDocument/2006/relationships/slide" Target="slides/slide99.xml"/><Relationship Id="rId109" Type="http://schemas.openxmlformats.org/officeDocument/2006/relationships/slide" Target="slides/slide104.xml"/><Relationship Id="rId108" Type="http://schemas.openxmlformats.org/officeDocument/2006/relationships/slide" Target="slides/slide103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103" Type="http://schemas.openxmlformats.org/officeDocument/2006/relationships/slide" Target="slides/slide98.xml"/><Relationship Id="rId102" Type="http://schemas.openxmlformats.org/officeDocument/2006/relationships/slide" Target="slides/slide97.xml"/><Relationship Id="rId101" Type="http://schemas.openxmlformats.org/officeDocument/2006/relationships/slide" Target="slides/slide96.xml"/><Relationship Id="rId100" Type="http://schemas.openxmlformats.org/officeDocument/2006/relationships/slide" Target="slides/slide95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121" Type="http://schemas.openxmlformats.org/officeDocument/2006/relationships/font" Target="fonts/Nunito-italic.fntdata"/><Relationship Id="rId25" Type="http://schemas.openxmlformats.org/officeDocument/2006/relationships/slide" Target="slides/slide20.xml"/><Relationship Id="rId120" Type="http://schemas.openxmlformats.org/officeDocument/2006/relationships/font" Target="fonts/Nunito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22" Type="http://schemas.openxmlformats.org/officeDocument/2006/relationships/font" Target="fonts/Nunito-boldItalic.fntdata"/><Relationship Id="rId95" Type="http://schemas.openxmlformats.org/officeDocument/2006/relationships/slide" Target="slides/slide90.xml"/><Relationship Id="rId94" Type="http://schemas.openxmlformats.org/officeDocument/2006/relationships/slide" Target="slides/slide89.xml"/><Relationship Id="rId97" Type="http://schemas.openxmlformats.org/officeDocument/2006/relationships/slide" Target="slides/slide92.xml"/><Relationship Id="rId96" Type="http://schemas.openxmlformats.org/officeDocument/2006/relationships/slide" Target="slides/slide91.xml"/><Relationship Id="rId11" Type="http://schemas.openxmlformats.org/officeDocument/2006/relationships/slide" Target="slides/slide6.xml"/><Relationship Id="rId99" Type="http://schemas.openxmlformats.org/officeDocument/2006/relationships/slide" Target="slides/slide94.xml"/><Relationship Id="rId10" Type="http://schemas.openxmlformats.org/officeDocument/2006/relationships/slide" Target="slides/slide5.xml"/><Relationship Id="rId98" Type="http://schemas.openxmlformats.org/officeDocument/2006/relationships/slide" Target="slides/slide93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91" Type="http://schemas.openxmlformats.org/officeDocument/2006/relationships/slide" Target="slides/slide86.xml"/><Relationship Id="rId90" Type="http://schemas.openxmlformats.org/officeDocument/2006/relationships/slide" Target="slides/slide85.xml"/><Relationship Id="rId93" Type="http://schemas.openxmlformats.org/officeDocument/2006/relationships/slide" Target="slides/slide88.xml"/><Relationship Id="rId92" Type="http://schemas.openxmlformats.org/officeDocument/2006/relationships/slide" Target="slides/slide87.xml"/><Relationship Id="rId118" Type="http://schemas.openxmlformats.org/officeDocument/2006/relationships/slide" Target="slides/slide113.xml"/><Relationship Id="rId117" Type="http://schemas.openxmlformats.org/officeDocument/2006/relationships/slide" Target="slides/slide112.xml"/><Relationship Id="rId116" Type="http://schemas.openxmlformats.org/officeDocument/2006/relationships/slide" Target="slides/slide111.xml"/><Relationship Id="rId115" Type="http://schemas.openxmlformats.org/officeDocument/2006/relationships/slide" Target="slides/slide110.xml"/><Relationship Id="rId119" Type="http://schemas.openxmlformats.org/officeDocument/2006/relationships/font" Target="fonts/Nunito-regular.fntdata"/><Relationship Id="rId15" Type="http://schemas.openxmlformats.org/officeDocument/2006/relationships/slide" Target="slides/slide10.xml"/><Relationship Id="rId110" Type="http://schemas.openxmlformats.org/officeDocument/2006/relationships/slide" Target="slides/slide105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14" Type="http://schemas.openxmlformats.org/officeDocument/2006/relationships/slide" Target="slides/slide109.xml"/><Relationship Id="rId18" Type="http://schemas.openxmlformats.org/officeDocument/2006/relationships/slide" Target="slides/slide13.xml"/><Relationship Id="rId113" Type="http://schemas.openxmlformats.org/officeDocument/2006/relationships/slide" Target="slides/slide108.xml"/><Relationship Id="rId112" Type="http://schemas.openxmlformats.org/officeDocument/2006/relationships/slide" Target="slides/slide107.xml"/><Relationship Id="rId111" Type="http://schemas.openxmlformats.org/officeDocument/2006/relationships/slide" Target="slides/slide106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86" Type="http://schemas.openxmlformats.org/officeDocument/2006/relationships/slide" Target="slides/slide81.xml"/><Relationship Id="rId85" Type="http://schemas.openxmlformats.org/officeDocument/2006/relationships/slide" Target="slides/slide80.xml"/><Relationship Id="rId88" Type="http://schemas.openxmlformats.org/officeDocument/2006/relationships/slide" Target="slides/slide83.xml"/><Relationship Id="rId87" Type="http://schemas.openxmlformats.org/officeDocument/2006/relationships/slide" Target="slides/slide82.xml"/><Relationship Id="rId89" Type="http://schemas.openxmlformats.org/officeDocument/2006/relationships/slide" Target="slides/slide84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75" Type="http://schemas.openxmlformats.org/officeDocument/2006/relationships/slide" Target="slides/slide70.xml"/><Relationship Id="rId74" Type="http://schemas.openxmlformats.org/officeDocument/2006/relationships/slide" Target="slides/slide69.xml"/><Relationship Id="rId77" Type="http://schemas.openxmlformats.org/officeDocument/2006/relationships/slide" Target="slides/slide72.xml"/><Relationship Id="rId76" Type="http://schemas.openxmlformats.org/officeDocument/2006/relationships/slide" Target="slides/slide71.xml"/><Relationship Id="rId79" Type="http://schemas.openxmlformats.org/officeDocument/2006/relationships/slide" Target="slides/slide74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66" Type="http://schemas.openxmlformats.org/officeDocument/2006/relationships/slide" Target="slides/slide61.xml"/><Relationship Id="rId65" Type="http://schemas.openxmlformats.org/officeDocument/2006/relationships/slide" Target="slides/slide60.xml"/><Relationship Id="rId68" Type="http://schemas.openxmlformats.org/officeDocument/2006/relationships/slide" Target="slides/slide63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69" Type="http://schemas.openxmlformats.org/officeDocument/2006/relationships/slide" Target="slides/slide6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55" Type="http://schemas.openxmlformats.org/officeDocument/2006/relationships/slide" Target="slides/slide50.xml"/><Relationship Id="rId54" Type="http://schemas.openxmlformats.org/officeDocument/2006/relationships/slide" Target="slides/slide49.xml"/><Relationship Id="rId57" Type="http://schemas.openxmlformats.org/officeDocument/2006/relationships/slide" Target="slides/slide52.xml"/><Relationship Id="rId56" Type="http://schemas.openxmlformats.org/officeDocument/2006/relationships/slide" Target="slides/slide51.xml"/><Relationship Id="rId59" Type="http://schemas.openxmlformats.org/officeDocument/2006/relationships/slide" Target="slides/slide54.xml"/><Relationship Id="rId58" Type="http://schemas.openxmlformats.org/officeDocument/2006/relationships/slide" Target="slides/slide5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74e62618f_1_299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74e62618f_1_29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74e62618f_1_20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574e62618f_1_20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1574e62618f_1_2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1574e62618f_1_2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8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1574e62618f_1_1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1574e62618f_1_1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1574e62618f_1_6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1574e62618f_1_6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1574e62618f_1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1574e62618f_1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g1574e62618f_1_2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2" name="Google Shape;1442;g1574e62618f_1_2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Google Shape;1457;g1574e62618f_1_2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Google Shape;1458;g1574e62618f_1_2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1574e62618f_1_1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1574e62618f_1_1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g1574e62618f_1_29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0" name="Google Shape;1490;g1574e62618f_1_29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1574e62618f_1_29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1574e62618f_1_29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1f0236724c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1f0236724c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74e62618f_1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74e62618f_1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2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g1f0236724cb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4" name="Google Shape;1544;g1f0236724cb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g1f0236724cb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9" name="Google Shape;1559;g1f0236724cb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1f0236724cb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9" name="Google Shape;1579;g1f0236724cb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9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1f0236724cb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1f0236724cb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574e62618f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574e62618f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574e62618f_1_20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574e62618f_1_2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74e62618f_1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574e62618f_1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574e62618f_1_2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574e62618f_1_2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74e62618f_1_2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574e62618f_1_2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574e62618f_1_2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1574e62618f_1_2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574e62618f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574e62618f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0236724cb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f0236724cb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74e62618f_1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574e62618f_1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574e62618f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574e62618f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574e62618f_1_2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1574e62618f_1_2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574e62618f_1_2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574e62618f_1_2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574e62618f_1_2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574e62618f_1_2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574e62618f_1_5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574e62618f_1_5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574e62618f_1_2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574e62618f_1_2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574e62618f_1_2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574e62618f_1_2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574e62618f_1_5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1574e62618f_1_5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574e62618f_1_2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574e62618f_1_2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574e62618f_1_23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574e62618f_1_23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f0236724cb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f0236724cb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1574e62618f_1_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1574e62618f_1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f0236724cb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1f0236724cb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f0236724cb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f0236724cb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574e62618f_1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574e62618f_1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574e62618f_1_5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574e62618f_1_5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574e62618f_1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574e62618f_1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182195522a8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182195522a8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f0236724cb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1f0236724cb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82195522a8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182195522a8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1574e62618f_1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1574e62618f_1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0236724cb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f0236724cb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1f0236724cb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1f0236724cb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1574e62618f_1_7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1574e62618f_1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574e62618f_1_2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574e62618f_1_2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574e62618f_1_2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574e62618f_1_2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1574e62618f_1_2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1574e62618f_1_2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574e62618f_1_2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574e62618f_1_2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1574e62618f_1_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1574e62618f_1_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1574e62618f_1_2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1574e62618f_1_2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574e62618f_1_25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574e62618f_1_25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1574e62618f_1_25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1574e62618f_1_25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74e62618f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574e62618f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74e62618f_1_25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74e62618f_1_25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1574e62618f_1_25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1574e62618f_1_2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1574e62618f_1_2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1574e62618f_1_2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1574e62618f_1_8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1574e62618f_1_8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1574e62618f_1_9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1574e62618f_1_9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1574e62618f_1_2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1574e62618f_1_2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204b78e1877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204b78e1877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1574e62618f_1_7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1574e62618f_1_7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1574e62618f_1_26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1574e62618f_1_26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1574e62618f_1_2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1574e62618f_1_2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574e62618f_1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574e62618f_1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1574e62618f_1_27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1574e62618f_1_27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1574e62618f_1_1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1574e62618f_1_1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1574e62618f_1_2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1574e62618f_1_2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1574e62618f_1_27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1574e62618f_1_2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1574e62618f_1_2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1574e62618f_1_2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1574e62618f_1_1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5" name="Google Shape;905;g1574e62618f_1_1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182195522a8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182195522a8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182195522a8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182195522a8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182195522a8_2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6" name="Google Shape;946;g182195522a8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1574e62618f_1_1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1574e62618f_1_1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74e62618f_1_1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574e62618f_1_1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1f0236724cb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1f0236724cb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1574e62618f_1_13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1574e62618f_1_13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1574e62618f_1_1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3" name="Google Shape;973;g1574e62618f_1_1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1574e62618f_1_1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1574e62618f_1_1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g1574e62618f_1_1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1" name="Google Shape;1001;g1574e62618f_1_1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1574e62618f_1_15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1574e62618f_1_15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1574e62618f_1_1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1574e62618f_1_1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1574e62618f_1_17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1574e62618f_1_17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1574e62618f_1_1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1574e62618f_1_1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574e62618f_1_15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1574e62618f_1_15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74e62618f_1_19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574e62618f_1_19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g1574e62618f_1_18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3" name="Google Shape;1103;g1574e62618f_1_18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1574e62618f_1_1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1574e62618f_1_1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1574e62618f_1_19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0" name="Google Shape;1130;g1574e62618f_1_19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1574e62618f_1_19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1574e62618f_1_19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6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g1574e62618f_1_19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8" name="Google Shape;1168;g1574e62618f_1_19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1574e62618f_1_2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3" name="Google Shape;1183;g1574e62618f_1_2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1574e62618f_1_26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1574e62618f_1_26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1574e62618f_1_2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1574e62618f_1_2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0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1574e62618f_1_2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1574e62618f_1_2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g1574e62618f_1_27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0" name="Google Shape;1240;g1574e62618f_1_2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574e62618f_1_20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574e62618f_1_20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1574e62618f_1_2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1574e62618f_1_2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574e62618f_1_1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574e62618f_1_1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1574e62618f_1_28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1574e62618f_1_28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g1574e62618f_1_28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2" name="Google Shape;1292;g1574e62618f_1_28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1574e62618f_1_2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1574e62618f_1_2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g1574e62618f_1_1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4" name="Google Shape;1324;g1574e62618f_1_1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1574e62618f_1_2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1574e62618f_1_2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1574e62618f_1_28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1574e62618f_1_28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1574e62618f_1_29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1574e62618f_1_29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6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g1574e62618f_1_1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8" name="Google Shape;1378;g1574e62618f_1_1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11" Type="http://schemas.openxmlformats.org/officeDocument/2006/relationships/image" Target="../media/image23.png"/><Relationship Id="rId10" Type="http://schemas.openxmlformats.org/officeDocument/2006/relationships/image" Target="../media/image11.png"/><Relationship Id="rId12" Type="http://schemas.openxmlformats.org/officeDocument/2006/relationships/slide" Target="/ppt/slides/slide71.xml"/><Relationship Id="rId9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35.png"/><Relationship Id="rId8" Type="http://schemas.openxmlformats.org/officeDocument/2006/relationships/image" Target="../media/image12.png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193.png"/><Relationship Id="rId4" Type="http://schemas.openxmlformats.org/officeDocument/2006/relationships/image" Target="../media/image197.png"/><Relationship Id="rId5" Type="http://schemas.openxmlformats.org/officeDocument/2006/relationships/image" Target="../media/image221.png"/><Relationship Id="rId6" Type="http://schemas.openxmlformats.org/officeDocument/2006/relationships/image" Target="../media/image212.png"/></Relationships>
</file>

<file path=ppt/slides/_rels/slide10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4.png"/><Relationship Id="rId10" Type="http://schemas.openxmlformats.org/officeDocument/2006/relationships/image" Target="../media/image19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214.png"/><Relationship Id="rId4" Type="http://schemas.openxmlformats.org/officeDocument/2006/relationships/image" Target="../media/image68.png"/><Relationship Id="rId9" Type="http://schemas.openxmlformats.org/officeDocument/2006/relationships/image" Target="../media/image202.png"/><Relationship Id="rId5" Type="http://schemas.openxmlformats.org/officeDocument/2006/relationships/image" Target="../media/image59.png"/><Relationship Id="rId6" Type="http://schemas.openxmlformats.org/officeDocument/2006/relationships/image" Target="../media/image209.png"/><Relationship Id="rId7" Type="http://schemas.openxmlformats.org/officeDocument/2006/relationships/image" Target="../media/image203.jpg"/><Relationship Id="rId8" Type="http://schemas.openxmlformats.org/officeDocument/2006/relationships/image" Target="../media/image196.png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64.png"/><Relationship Id="rId4" Type="http://schemas.openxmlformats.org/officeDocument/2006/relationships/image" Target="../media/image215.png"/><Relationship Id="rId5" Type="http://schemas.openxmlformats.org/officeDocument/2006/relationships/image" Target="../media/image222.png"/><Relationship Id="rId6" Type="http://schemas.openxmlformats.org/officeDocument/2006/relationships/image" Target="../media/image206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215.png"/><Relationship Id="rId4" Type="http://schemas.openxmlformats.org/officeDocument/2006/relationships/image" Target="../media/image222.png"/><Relationship Id="rId5" Type="http://schemas.openxmlformats.org/officeDocument/2006/relationships/image" Target="../media/image206.png"/><Relationship Id="rId6" Type="http://schemas.openxmlformats.org/officeDocument/2006/relationships/slide" Target="/ppt/slides/slide73.xml"/><Relationship Id="rId7" Type="http://schemas.openxmlformats.org/officeDocument/2006/relationships/slide" Target="/ppt/slides/slide73.xml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215.png"/><Relationship Id="rId4" Type="http://schemas.openxmlformats.org/officeDocument/2006/relationships/image" Target="../media/image222.png"/><Relationship Id="rId9" Type="http://schemas.openxmlformats.org/officeDocument/2006/relationships/slide" Target="/ppt/slides/slide73.xml"/><Relationship Id="rId5" Type="http://schemas.openxmlformats.org/officeDocument/2006/relationships/image" Target="../media/image206.png"/><Relationship Id="rId6" Type="http://schemas.openxmlformats.org/officeDocument/2006/relationships/image" Target="../media/image208.png"/><Relationship Id="rId7" Type="http://schemas.openxmlformats.org/officeDocument/2006/relationships/image" Target="../media/image205.png"/><Relationship Id="rId8" Type="http://schemas.openxmlformats.org/officeDocument/2006/relationships/slide" Target="/ppt/slides/slide73.xml"/></Relationships>
</file>

<file path=ppt/slides/_rels/slide105.xml.rels><?xml version="1.0" encoding="UTF-8" standalone="yes"?><Relationships xmlns="http://schemas.openxmlformats.org/package/2006/relationships"><Relationship Id="rId11" Type="http://schemas.openxmlformats.org/officeDocument/2006/relationships/slide" Target="/ppt/slides/slide73.xml"/><Relationship Id="rId10" Type="http://schemas.openxmlformats.org/officeDocument/2006/relationships/slide" Target="/ppt/slides/slide7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215.png"/><Relationship Id="rId4" Type="http://schemas.openxmlformats.org/officeDocument/2006/relationships/image" Target="../media/image222.png"/><Relationship Id="rId9" Type="http://schemas.openxmlformats.org/officeDocument/2006/relationships/image" Target="../media/image210.png"/><Relationship Id="rId5" Type="http://schemas.openxmlformats.org/officeDocument/2006/relationships/image" Target="../media/image206.png"/><Relationship Id="rId6" Type="http://schemas.openxmlformats.org/officeDocument/2006/relationships/image" Target="../media/image208.png"/><Relationship Id="rId7" Type="http://schemas.openxmlformats.org/officeDocument/2006/relationships/image" Target="../media/image205.png"/><Relationship Id="rId8" Type="http://schemas.openxmlformats.org/officeDocument/2006/relationships/image" Target="../media/image213.png"/></Relationships>
</file>

<file path=ppt/slides/_rels/slide10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229.png"/><Relationship Id="rId4" Type="http://schemas.openxmlformats.org/officeDocument/2006/relationships/image" Target="../media/image118.png"/><Relationship Id="rId5" Type="http://schemas.openxmlformats.org/officeDocument/2006/relationships/image" Target="../media/image123.png"/><Relationship Id="rId6" Type="http://schemas.openxmlformats.org/officeDocument/2006/relationships/image" Target="../media/image216.png"/><Relationship Id="rId7" Type="http://schemas.openxmlformats.org/officeDocument/2006/relationships/image" Target="../media/image211.png"/></Relationships>
</file>

<file path=ppt/slides/_rels/slide10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178.png"/><Relationship Id="rId4" Type="http://schemas.openxmlformats.org/officeDocument/2006/relationships/image" Target="../media/image218.png"/><Relationship Id="rId5" Type="http://schemas.openxmlformats.org/officeDocument/2006/relationships/image" Target="../media/image217.png"/><Relationship Id="rId6" Type="http://schemas.openxmlformats.org/officeDocument/2006/relationships/image" Target="../media/image122.png"/><Relationship Id="rId7" Type="http://schemas.openxmlformats.org/officeDocument/2006/relationships/image" Target="../media/image121.png"/></Relationships>
</file>

<file path=ppt/slides/_rels/slide108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0.png"/><Relationship Id="rId10" Type="http://schemas.openxmlformats.org/officeDocument/2006/relationships/image" Target="../media/image1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178.png"/><Relationship Id="rId4" Type="http://schemas.openxmlformats.org/officeDocument/2006/relationships/image" Target="../media/image218.png"/><Relationship Id="rId9" Type="http://schemas.openxmlformats.org/officeDocument/2006/relationships/image" Target="../media/image128.png"/><Relationship Id="rId5" Type="http://schemas.openxmlformats.org/officeDocument/2006/relationships/image" Target="../media/image217.png"/><Relationship Id="rId6" Type="http://schemas.openxmlformats.org/officeDocument/2006/relationships/image" Target="../media/image123.png"/><Relationship Id="rId7" Type="http://schemas.openxmlformats.org/officeDocument/2006/relationships/image" Target="../media/image127.png"/><Relationship Id="rId8" Type="http://schemas.openxmlformats.org/officeDocument/2006/relationships/image" Target="../media/image122.png"/></Relationships>
</file>

<file path=ppt/slides/_rels/slide10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20.png"/><Relationship Id="rId4" Type="http://schemas.openxmlformats.org/officeDocument/2006/relationships/image" Target="../media/image234.png"/><Relationship Id="rId5" Type="http://schemas.openxmlformats.org/officeDocument/2006/relationships/image" Target="../media/image18.png"/><Relationship Id="rId6" Type="http://schemas.openxmlformats.org/officeDocument/2006/relationships/image" Target="../media/image223.png"/><Relationship Id="rId7" Type="http://schemas.openxmlformats.org/officeDocument/2006/relationships/image" Target="../media/image2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Relationship Id="rId5" Type="http://schemas.openxmlformats.org/officeDocument/2006/relationships/image" Target="../media/image34.png"/><Relationship Id="rId6" Type="http://schemas.openxmlformats.org/officeDocument/2006/relationships/image" Target="../media/image21.png"/></Relationships>
</file>

<file path=ppt/slides/_rels/slide1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20.png"/><Relationship Id="rId4" Type="http://schemas.openxmlformats.org/officeDocument/2006/relationships/image" Target="../media/image234.png"/><Relationship Id="rId5" Type="http://schemas.openxmlformats.org/officeDocument/2006/relationships/image" Target="../media/image18.png"/><Relationship Id="rId6" Type="http://schemas.openxmlformats.org/officeDocument/2006/relationships/image" Target="../media/image223.png"/><Relationship Id="rId7" Type="http://schemas.openxmlformats.org/officeDocument/2006/relationships/image" Target="../media/image219.png"/><Relationship Id="rId8" Type="http://schemas.openxmlformats.org/officeDocument/2006/relationships/image" Target="../media/image233.png"/></Relationships>
</file>

<file path=ppt/slides/_rels/slide1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23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24.png"/><Relationship Id="rId4" Type="http://schemas.openxmlformats.org/officeDocument/2006/relationships/image" Target="../media/image39.png"/><Relationship Id="rId9" Type="http://schemas.openxmlformats.org/officeDocument/2006/relationships/image" Target="../media/image27.png"/><Relationship Id="rId5" Type="http://schemas.openxmlformats.org/officeDocument/2006/relationships/image" Target="../media/image231.png"/><Relationship Id="rId6" Type="http://schemas.openxmlformats.org/officeDocument/2006/relationships/image" Target="../media/image224.png"/><Relationship Id="rId7" Type="http://schemas.openxmlformats.org/officeDocument/2006/relationships/image" Target="../media/image226.png"/><Relationship Id="rId8" Type="http://schemas.openxmlformats.org/officeDocument/2006/relationships/image" Target="../media/image232.png"/></Relationships>
</file>

<file path=ppt/slides/_rels/slide1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235.png"/><Relationship Id="rId4" Type="http://schemas.openxmlformats.org/officeDocument/2006/relationships/image" Target="../media/image225.png"/><Relationship Id="rId5" Type="http://schemas.openxmlformats.org/officeDocument/2006/relationships/image" Target="../media/image230.png"/><Relationship Id="rId6" Type="http://schemas.openxmlformats.org/officeDocument/2006/relationships/image" Target="../media/image228.png"/></Relationships>
</file>

<file path=ppt/slides/_rels/slide1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235.png"/><Relationship Id="rId4" Type="http://schemas.openxmlformats.org/officeDocument/2006/relationships/image" Target="../media/image225.png"/><Relationship Id="rId5" Type="http://schemas.openxmlformats.org/officeDocument/2006/relationships/image" Target="../media/image230.png"/><Relationship Id="rId6" Type="http://schemas.openxmlformats.org/officeDocument/2006/relationships/image" Target="../media/image2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39.png"/><Relationship Id="rId5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Relationship Id="rId7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Relationship Id="rId4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Relationship Id="rId7" Type="http://schemas.openxmlformats.org/officeDocument/2006/relationships/image" Target="../media/image30.png"/><Relationship Id="rId8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58.png"/><Relationship Id="rId5" Type="http://schemas.openxmlformats.org/officeDocument/2006/relationships/hyperlink" Target="https://arxiv.org/abs/0906.4787" TargetMode="External"/><Relationship Id="rId6" Type="http://schemas.openxmlformats.org/officeDocument/2006/relationships/hyperlink" Target="https://arxiv.org/abs/1201.4654" TargetMode="External"/><Relationship Id="rId7" Type="http://schemas.openxmlformats.org/officeDocument/2006/relationships/slide" Target="/ppt/slides/slide72.xml"/><Relationship Id="rId8" Type="http://schemas.openxmlformats.org/officeDocument/2006/relationships/slide" Target="/ppt/slides/slide72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Relationship Id="rId4" Type="http://schemas.openxmlformats.org/officeDocument/2006/relationships/image" Target="../media/image58.png"/><Relationship Id="rId11" Type="http://schemas.openxmlformats.org/officeDocument/2006/relationships/image" Target="../media/image33.png"/><Relationship Id="rId10" Type="http://schemas.openxmlformats.org/officeDocument/2006/relationships/image" Target="../media/image36.png"/><Relationship Id="rId9" Type="http://schemas.openxmlformats.org/officeDocument/2006/relationships/image" Target="../media/image29.png"/><Relationship Id="rId5" Type="http://schemas.openxmlformats.org/officeDocument/2006/relationships/hyperlink" Target="https://arxiv.org/abs/0906.4787" TargetMode="External"/><Relationship Id="rId6" Type="http://schemas.openxmlformats.org/officeDocument/2006/relationships/hyperlink" Target="https://arxiv.org/abs/1201.4654" TargetMode="External"/><Relationship Id="rId7" Type="http://schemas.openxmlformats.org/officeDocument/2006/relationships/slide" Target="/ppt/slides/slide72.xml"/><Relationship Id="rId8" Type="http://schemas.openxmlformats.org/officeDocument/2006/relationships/slide" Target="/ppt/slides/slide7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png"/><Relationship Id="rId4" Type="http://schemas.openxmlformats.org/officeDocument/2006/relationships/slide" Target="/ppt/slides/slide72.xml"/><Relationship Id="rId5" Type="http://schemas.openxmlformats.org/officeDocument/2006/relationships/slide" Target="/ppt/slides/slide72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Relationship Id="rId4" Type="http://schemas.openxmlformats.org/officeDocument/2006/relationships/image" Target="../media/image26.png"/><Relationship Id="rId5" Type="http://schemas.openxmlformats.org/officeDocument/2006/relationships/image" Target="../media/image41.png"/><Relationship Id="rId6" Type="http://schemas.openxmlformats.org/officeDocument/2006/relationships/slide" Target="/ppt/slides/slide72.xml"/><Relationship Id="rId7" Type="http://schemas.openxmlformats.org/officeDocument/2006/relationships/slide" Target="/ppt/slides/slide72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2.png"/><Relationship Id="rId4" Type="http://schemas.openxmlformats.org/officeDocument/2006/relationships/image" Target="../media/image26.png"/><Relationship Id="rId5" Type="http://schemas.openxmlformats.org/officeDocument/2006/relationships/image" Target="../media/image41.png"/><Relationship Id="rId6" Type="http://schemas.openxmlformats.org/officeDocument/2006/relationships/image" Target="../media/image37.png"/><Relationship Id="rId7" Type="http://schemas.openxmlformats.org/officeDocument/2006/relationships/slide" Target="/ppt/slides/slide72.xml"/><Relationship Id="rId8" Type="http://schemas.openxmlformats.org/officeDocument/2006/relationships/slide" Target="/ppt/slides/slide7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2.png"/><Relationship Id="rId4" Type="http://schemas.openxmlformats.org/officeDocument/2006/relationships/image" Target="../media/image26.png"/><Relationship Id="rId9" Type="http://schemas.openxmlformats.org/officeDocument/2006/relationships/slide" Target="/ppt/slides/slide72.xml"/><Relationship Id="rId5" Type="http://schemas.openxmlformats.org/officeDocument/2006/relationships/image" Target="../media/image41.png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8" Type="http://schemas.openxmlformats.org/officeDocument/2006/relationships/slide" Target="/ppt/slides/slide72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2.png"/><Relationship Id="rId4" Type="http://schemas.openxmlformats.org/officeDocument/2006/relationships/image" Target="../media/image4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5" Type="http://schemas.openxmlformats.org/officeDocument/2006/relationships/image" Target="../media/image49.png"/><Relationship Id="rId6" Type="http://schemas.openxmlformats.org/officeDocument/2006/relationships/image" Target="../media/image4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2.png"/><Relationship Id="rId4" Type="http://schemas.openxmlformats.org/officeDocument/2006/relationships/image" Target="../media/image44.png"/><Relationship Id="rId9" Type="http://schemas.openxmlformats.org/officeDocument/2006/relationships/image" Target="../media/image52.png"/><Relationship Id="rId5" Type="http://schemas.openxmlformats.org/officeDocument/2006/relationships/image" Target="../media/image49.png"/><Relationship Id="rId6" Type="http://schemas.openxmlformats.org/officeDocument/2006/relationships/image" Target="../media/image46.png"/><Relationship Id="rId7" Type="http://schemas.openxmlformats.org/officeDocument/2006/relationships/image" Target="../media/image45.png"/><Relationship Id="rId8" Type="http://schemas.openxmlformats.org/officeDocument/2006/relationships/image" Target="../media/image4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png"/><Relationship Id="rId4" Type="http://schemas.openxmlformats.org/officeDocument/2006/relationships/image" Target="../media/image5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4.png"/><Relationship Id="rId4" Type="http://schemas.openxmlformats.org/officeDocument/2006/relationships/image" Target="../media/image5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7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7.png"/><Relationship Id="rId7" Type="http://schemas.openxmlformats.org/officeDocument/2006/relationships/image" Target="../media/image5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7.png"/><Relationship Id="rId4" Type="http://schemas.openxmlformats.org/officeDocument/2006/relationships/image" Target="../media/image61.jpg"/><Relationship Id="rId5" Type="http://schemas.openxmlformats.org/officeDocument/2006/relationships/image" Target="../media/image6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png"/><Relationship Id="rId4" Type="http://schemas.openxmlformats.org/officeDocument/2006/relationships/image" Target="../media/image61.jpg"/><Relationship Id="rId5" Type="http://schemas.openxmlformats.org/officeDocument/2006/relationships/image" Target="../media/image63.jpg"/><Relationship Id="rId6" Type="http://schemas.openxmlformats.org/officeDocument/2006/relationships/image" Target="../media/image6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5.png"/><Relationship Id="rId4" Type="http://schemas.openxmlformats.org/officeDocument/2006/relationships/image" Target="../media/image60.png"/><Relationship Id="rId5" Type="http://schemas.openxmlformats.org/officeDocument/2006/relationships/image" Target="../media/image74.png"/><Relationship Id="rId6" Type="http://schemas.openxmlformats.org/officeDocument/2006/relationships/image" Target="../media/image6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8.png"/><Relationship Id="rId4" Type="http://schemas.openxmlformats.org/officeDocument/2006/relationships/image" Target="../media/image59.png"/><Relationship Id="rId5" Type="http://schemas.openxmlformats.org/officeDocument/2006/relationships/image" Target="../media/image64.png"/><Relationship Id="rId6" Type="http://schemas.openxmlformats.org/officeDocument/2006/relationships/image" Target="../media/image76.png"/><Relationship Id="rId7" Type="http://schemas.openxmlformats.org/officeDocument/2006/relationships/image" Target="../media/image7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8.png"/><Relationship Id="rId4" Type="http://schemas.openxmlformats.org/officeDocument/2006/relationships/image" Target="../media/image59.png"/><Relationship Id="rId5" Type="http://schemas.openxmlformats.org/officeDocument/2006/relationships/image" Target="../media/image64.png"/><Relationship Id="rId6" Type="http://schemas.openxmlformats.org/officeDocument/2006/relationships/image" Target="../media/image73.png"/><Relationship Id="rId7" Type="http://schemas.openxmlformats.org/officeDocument/2006/relationships/image" Target="../media/image76.png"/><Relationship Id="rId8" Type="http://schemas.openxmlformats.org/officeDocument/2006/relationships/image" Target="../media/image5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8.png"/><Relationship Id="rId4" Type="http://schemas.openxmlformats.org/officeDocument/2006/relationships/image" Target="../media/image59.png"/><Relationship Id="rId5" Type="http://schemas.openxmlformats.org/officeDocument/2006/relationships/image" Target="../media/image64.png"/><Relationship Id="rId6" Type="http://schemas.openxmlformats.org/officeDocument/2006/relationships/image" Target="../media/image73.png"/><Relationship Id="rId7" Type="http://schemas.openxmlformats.org/officeDocument/2006/relationships/image" Target="../media/image76.png"/><Relationship Id="rId8" Type="http://schemas.openxmlformats.org/officeDocument/2006/relationships/image" Target="../media/image5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4.png"/><Relationship Id="rId4" Type="http://schemas.openxmlformats.org/officeDocument/2006/relationships/image" Target="../media/image53.png"/><Relationship Id="rId5" Type="http://schemas.openxmlformats.org/officeDocument/2006/relationships/image" Target="../media/image75.jp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2.jpg"/><Relationship Id="rId4" Type="http://schemas.openxmlformats.org/officeDocument/2006/relationships/image" Target="../media/image7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2.jpg"/><Relationship Id="rId4" Type="http://schemas.openxmlformats.org/officeDocument/2006/relationships/image" Target="../media/image7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4.png"/><Relationship Id="rId4" Type="http://schemas.openxmlformats.org/officeDocument/2006/relationships/image" Target="../media/image77.png"/><Relationship Id="rId5" Type="http://schemas.openxmlformats.org/officeDocument/2006/relationships/slide" Target="/ppt/slides/slide74.xml"/><Relationship Id="rId6" Type="http://schemas.openxmlformats.org/officeDocument/2006/relationships/slide" Target="/ppt/slides/slide74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4.png"/><Relationship Id="rId4" Type="http://schemas.openxmlformats.org/officeDocument/2006/relationships/image" Target="../media/image78.png"/><Relationship Id="rId5" Type="http://schemas.openxmlformats.org/officeDocument/2006/relationships/image" Target="../media/image77.png"/><Relationship Id="rId6" Type="http://schemas.openxmlformats.org/officeDocument/2006/relationships/image" Target="../media/image89.png"/><Relationship Id="rId7" Type="http://schemas.openxmlformats.org/officeDocument/2006/relationships/slide" Target="/ppt/slides/slide74.xml"/><Relationship Id="rId8" Type="http://schemas.openxmlformats.org/officeDocument/2006/relationships/slide" Target="/ppt/slides/slide74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95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95.png"/><Relationship Id="rId6" Type="http://schemas.openxmlformats.org/officeDocument/2006/relationships/image" Target="../media/image8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7.png"/><Relationship Id="rId6" Type="http://schemas.openxmlformats.org/officeDocument/2006/relationships/image" Target="../media/image83.png"/><Relationship Id="rId7" Type="http://schemas.openxmlformats.org/officeDocument/2006/relationships/image" Target="../media/image86.png"/><Relationship Id="rId8" Type="http://schemas.openxmlformats.org/officeDocument/2006/relationships/image" Target="../media/image9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8.png"/><Relationship Id="rId4" Type="http://schemas.openxmlformats.org/officeDocument/2006/relationships/image" Target="../media/image93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8.png"/><Relationship Id="rId4" Type="http://schemas.openxmlformats.org/officeDocument/2006/relationships/image" Target="../media/image90.png"/><Relationship Id="rId5" Type="http://schemas.openxmlformats.org/officeDocument/2006/relationships/image" Target="../media/image9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8.png"/><Relationship Id="rId4" Type="http://schemas.openxmlformats.org/officeDocument/2006/relationships/image" Target="../media/image90.png"/><Relationship Id="rId5" Type="http://schemas.openxmlformats.org/officeDocument/2006/relationships/image" Target="../media/image93.png"/><Relationship Id="rId6" Type="http://schemas.openxmlformats.org/officeDocument/2006/relationships/image" Target="../media/image1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8.gif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8.png"/><Relationship Id="rId4" Type="http://schemas.openxmlformats.org/officeDocument/2006/relationships/image" Target="../media/image90.png"/><Relationship Id="rId5" Type="http://schemas.openxmlformats.org/officeDocument/2006/relationships/image" Target="../media/image93.png"/><Relationship Id="rId6" Type="http://schemas.openxmlformats.org/officeDocument/2006/relationships/image" Target="../media/image101.png"/><Relationship Id="rId7" Type="http://schemas.openxmlformats.org/officeDocument/2006/relationships/image" Target="../media/image92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88.png"/><Relationship Id="rId4" Type="http://schemas.openxmlformats.org/officeDocument/2006/relationships/image" Target="../media/image90.png"/><Relationship Id="rId5" Type="http://schemas.openxmlformats.org/officeDocument/2006/relationships/image" Target="../media/image80.png"/><Relationship Id="rId6" Type="http://schemas.openxmlformats.org/officeDocument/2006/relationships/image" Target="../media/image93.png"/><Relationship Id="rId7" Type="http://schemas.openxmlformats.org/officeDocument/2006/relationships/image" Target="../media/image101.png"/><Relationship Id="rId8" Type="http://schemas.openxmlformats.org/officeDocument/2006/relationships/image" Target="../media/image92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88.png"/><Relationship Id="rId4" Type="http://schemas.openxmlformats.org/officeDocument/2006/relationships/image" Target="../media/image90.png"/><Relationship Id="rId9" Type="http://schemas.openxmlformats.org/officeDocument/2006/relationships/image" Target="../media/image92.png"/><Relationship Id="rId5" Type="http://schemas.openxmlformats.org/officeDocument/2006/relationships/image" Target="../media/image80.png"/><Relationship Id="rId6" Type="http://schemas.openxmlformats.org/officeDocument/2006/relationships/image" Target="../media/image91.png"/><Relationship Id="rId7" Type="http://schemas.openxmlformats.org/officeDocument/2006/relationships/image" Target="../media/image93.png"/><Relationship Id="rId8" Type="http://schemas.openxmlformats.org/officeDocument/2006/relationships/image" Target="../media/image10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94.png"/><Relationship Id="rId4" Type="http://schemas.openxmlformats.org/officeDocument/2006/relationships/image" Target="../media/image100.png"/><Relationship Id="rId5" Type="http://schemas.openxmlformats.org/officeDocument/2006/relationships/slide" Target="/ppt/slides/slide79.xml"/><Relationship Id="rId6" Type="http://schemas.openxmlformats.org/officeDocument/2006/relationships/image" Target="../media/image96.png"/><Relationship Id="rId7" Type="http://schemas.openxmlformats.org/officeDocument/2006/relationships/image" Target="../media/image108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8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08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08.png"/><Relationship Id="rId4" Type="http://schemas.openxmlformats.org/officeDocument/2006/relationships/image" Target="../media/image11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7.png"/><Relationship Id="rId4" Type="http://schemas.openxmlformats.org/officeDocument/2006/relationships/image" Target="../media/image10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7.png"/><Relationship Id="rId4" Type="http://schemas.openxmlformats.org/officeDocument/2006/relationships/image" Target="../media/image103.png"/><Relationship Id="rId5" Type="http://schemas.openxmlformats.org/officeDocument/2006/relationships/image" Target="../media/image112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7.png"/><Relationship Id="rId4" Type="http://schemas.openxmlformats.org/officeDocument/2006/relationships/image" Target="../media/image103.png"/><Relationship Id="rId11" Type="http://schemas.openxmlformats.org/officeDocument/2006/relationships/image" Target="../media/image106.png"/><Relationship Id="rId10" Type="http://schemas.openxmlformats.org/officeDocument/2006/relationships/image" Target="../media/image113.png"/><Relationship Id="rId9" Type="http://schemas.openxmlformats.org/officeDocument/2006/relationships/image" Target="../media/image102.png"/><Relationship Id="rId5" Type="http://schemas.openxmlformats.org/officeDocument/2006/relationships/image" Target="../media/image112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gif"/><Relationship Id="rId4" Type="http://schemas.openxmlformats.org/officeDocument/2006/relationships/image" Target="../media/image10.gif"/><Relationship Id="rId5" Type="http://schemas.openxmlformats.org/officeDocument/2006/relationships/image" Target="../media/image8.gif"/><Relationship Id="rId6" Type="http://schemas.openxmlformats.org/officeDocument/2006/relationships/hyperlink" Target="https://arxiv.org/abs/1811.04409" TargetMode="External"/></Relationships>
</file>

<file path=ppt/slides/_rels/slide6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6.png"/><Relationship Id="rId10" Type="http://schemas.openxmlformats.org/officeDocument/2006/relationships/image" Target="../media/image113.png"/><Relationship Id="rId13" Type="http://schemas.openxmlformats.org/officeDocument/2006/relationships/image" Target="../media/image107.png"/><Relationship Id="rId12" Type="http://schemas.openxmlformats.org/officeDocument/2006/relationships/image" Target="../media/image10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7.png"/><Relationship Id="rId4" Type="http://schemas.openxmlformats.org/officeDocument/2006/relationships/image" Target="../media/image103.png"/><Relationship Id="rId9" Type="http://schemas.openxmlformats.org/officeDocument/2006/relationships/image" Target="../media/image102.png"/><Relationship Id="rId5" Type="http://schemas.openxmlformats.org/officeDocument/2006/relationships/image" Target="../media/image112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3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30.png"/><Relationship Id="rId4" Type="http://schemas.openxmlformats.org/officeDocument/2006/relationships/image" Target="../media/image11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30.png"/><Relationship Id="rId4" Type="http://schemas.openxmlformats.org/officeDocument/2006/relationships/image" Target="../media/image134.png"/><Relationship Id="rId5" Type="http://schemas.openxmlformats.org/officeDocument/2006/relationships/image" Target="../media/image11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30.png"/><Relationship Id="rId4" Type="http://schemas.openxmlformats.org/officeDocument/2006/relationships/image" Target="../media/image134.png"/><Relationship Id="rId5" Type="http://schemas.openxmlformats.org/officeDocument/2006/relationships/image" Target="../media/image119.png"/><Relationship Id="rId6" Type="http://schemas.openxmlformats.org/officeDocument/2006/relationships/image" Target="../media/image131.png"/><Relationship Id="rId7" Type="http://schemas.openxmlformats.org/officeDocument/2006/relationships/image" Target="../media/image125.png"/></Relationships>
</file>

<file path=ppt/slides/_rels/slide6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15.png"/><Relationship Id="rId4" Type="http://schemas.openxmlformats.org/officeDocument/2006/relationships/image" Target="../media/image120.png"/><Relationship Id="rId9" Type="http://schemas.openxmlformats.org/officeDocument/2006/relationships/image" Target="../media/image132.png"/><Relationship Id="rId5" Type="http://schemas.openxmlformats.org/officeDocument/2006/relationships/image" Target="../media/image117.png"/><Relationship Id="rId6" Type="http://schemas.openxmlformats.org/officeDocument/2006/relationships/image" Target="../media/image118.png"/><Relationship Id="rId7" Type="http://schemas.openxmlformats.org/officeDocument/2006/relationships/image" Target="../media/image122.png"/><Relationship Id="rId8" Type="http://schemas.openxmlformats.org/officeDocument/2006/relationships/image" Target="../media/image121.png"/></Relationships>
</file>

<file path=ppt/slides/_rels/slide66.xml.rels><?xml version="1.0" encoding="UTF-8" standalone="yes"?><Relationships xmlns="http://schemas.openxmlformats.org/package/2006/relationships"><Relationship Id="rId10" Type="http://schemas.openxmlformats.org/officeDocument/2006/relationships/image" Target="../media/image1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15.png"/><Relationship Id="rId4" Type="http://schemas.openxmlformats.org/officeDocument/2006/relationships/image" Target="../media/image120.png"/><Relationship Id="rId9" Type="http://schemas.openxmlformats.org/officeDocument/2006/relationships/image" Target="../media/image132.png"/><Relationship Id="rId5" Type="http://schemas.openxmlformats.org/officeDocument/2006/relationships/image" Target="../media/image117.png"/><Relationship Id="rId6" Type="http://schemas.openxmlformats.org/officeDocument/2006/relationships/image" Target="../media/image123.png"/><Relationship Id="rId7" Type="http://schemas.openxmlformats.org/officeDocument/2006/relationships/image" Target="../media/image127.png"/><Relationship Id="rId8" Type="http://schemas.openxmlformats.org/officeDocument/2006/relationships/image" Target="../media/image12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42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45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gif"/><Relationship Id="rId4" Type="http://schemas.openxmlformats.org/officeDocument/2006/relationships/image" Target="../media/image10.gif"/><Relationship Id="rId10" Type="http://schemas.openxmlformats.org/officeDocument/2006/relationships/image" Target="../media/image31.png"/><Relationship Id="rId9" Type="http://schemas.openxmlformats.org/officeDocument/2006/relationships/image" Target="../media/image6.png"/><Relationship Id="rId5" Type="http://schemas.openxmlformats.org/officeDocument/2006/relationships/image" Target="../media/image8.gif"/><Relationship Id="rId6" Type="http://schemas.openxmlformats.org/officeDocument/2006/relationships/image" Target="../media/image13.gif"/><Relationship Id="rId7" Type="http://schemas.openxmlformats.org/officeDocument/2006/relationships/hyperlink" Target="https://arxiv.org/abs/1811.04409" TargetMode="External"/><Relationship Id="rId8" Type="http://schemas.openxmlformats.org/officeDocument/2006/relationships/image" Target="../media/image2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29.png"/><Relationship Id="rId4" Type="http://schemas.openxmlformats.org/officeDocument/2006/relationships/image" Target="../media/image138.gif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33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5" Type="http://schemas.openxmlformats.org/officeDocument/2006/relationships/image" Target="../media/image126.png"/><Relationship Id="rId6" Type="http://schemas.openxmlformats.org/officeDocument/2006/relationships/image" Target="../media/image149.png"/><Relationship Id="rId7" Type="http://schemas.openxmlformats.org/officeDocument/2006/relationships/image" Target="../media/image148.png"/><Relationship Id="rId8" Type="http://schemas.openxmlformats.org/officeDocument/2006/relationships/image" Target="../media/image135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57.jpg"/><Relationship Id="rId4" Type="http://schemas.openxmlformats.org/officeDocument/2006/relationships/image" Target="../media/image146.png"/><Relationship Id="rId5" Type="http://schemas.openxmlformats.org/officeDocument/2006/relationships/image" Target="../media/image137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50.png"/><Relationship Id="rId4" Type="http://schemas.openxmlformats.org/officeDocument/2006/relationships/image" Target="../media/image147.png"/><Relationship Id="rId5" Type="http://schemas.openxmlformats.org/officeDocument/2006/relationships/image" Target="../media/image143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65.png"/><Relationship Id="rId4" Type="http://schemas.openxmlformats.org/officeDocument/2006/relationships/image" Target="../media/image152.png"/><Relationship Id="rId9" Type="http://schemas.openxmlformats.org/officeDocument/2006/relationships/image" Target="../media/image163.png"/><Relationship Id="rId5" Type="http://schemas.openxmlformats.org/officeDocument/2006/relationships/image" Target="../media/image144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51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65.png"/><Relationship Id="rId4" Type="http://schemas.openxmlformats.org/officeDocument/2006/relationships/image" Target="../media/image152.png"/><Relationship Id="rId9" Type="http://schemas.openxmlformats.org/officeDocument/2006/relationships/image" Target="../media/image163.png"/><Relationship Id="rId5" Type="http://schemas.openxmlformats.org/officeDocument/2006/relationships/image" Target="../media/image144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51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40.png"/><Relationship Id="rId4" Type="http://schemas.openxmlformats.org/officeDocument/2006/relationships/image" Target="../media/image151.png"/><Relationship Id="rId5" Type="http://schemas.openxmlformats.org/officeDocument/2006/relationships/image" Target="../media/image158.png"/><Relationship Id="rId6" Type="http://schemas.openxmlformats.org/officeDocument/2006/relationships/image" Target="../media/image155.png"/><Relationship Id="rId7" Type="http://schemas.openxmlformats.org/officeDocument/2006/relationships/image" Target="../media/image159.png"/><Relationship Id="rId8" Type="http://schemas.openxmlformats.org/officeDocument/2006/relationships/image" Target="../media/image161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156.png"/><Relationship Id="rId4" Type="http://schemas.openxmlformats.org/officeDocument/2006/relationships/image" Target="../media/image164.png"/><Relationship Id="rId5" Type="http://schemas.openxmlformats.org/officeDocument/2006/relationships/image" Target="../media/image154.png"/><Relationship Id="rId6" Type="http://schemas.openxmlformats.org/officeDocument/2006/relationships/image" Target="../media/image153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94.png"/><Relationship Id="rId4" Type="http://schemas.openxmlformats.org/officeDocument/2006/relationships/image" Target="../media/image100.png"/><Relationship Id="rId5" Type="http://schemas.openxmlformats.org/officeDocument/2006/relationships/image" Target="../media/image162.png"/><Relationship Id="rId6" Type="http://schemas.openxmlformats.org/officeDocument/2006/relationships/image" Target="../media/image17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slide" Target="/ppt/slides/slide71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74.png"/><Relationship Id="rId4" Type="http://schemas.openxmlformats.org/officeDocument/2006/relationships/image" Target="../media/image183.png"/><Relationship Id="rId5" Type="http://schemas.openxmlformats.org/officeDocument/2006/relationships/image" Target="../media/image180.png"/><Relationship Id="rId6" Type="http://schemas.openxmlformats.org/officeDocument/2006/relationships/image" Target="../media/image189.png"/><Relationship Id="rId7" Type="http://schemas.openxmlformats.org/officeDocument/2006/relationships/image" Target="../media/image175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179.png"/><Relationship Id="rId4" Type="http://schemas.openxmlformats.org/officeDocument/2006/relationships/image" Target="../media/image172.png"/><Relationship Id="rId5" Type="http://schemas.openxmlformats.org/officeDocument/2006/relationships/image" Target="../media/image181.png"/><Relationship Id="rId6" Type="http://schemas.openxmlformats.org/officeDocument/2006/relationships/image" Target="../media/image160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7.gif"/><Relationship Id="rId4" Type="http://schemas.openxmlformats.org/officeDocument/2006/relationships/image" Target="../media/image10.gif"/><Relationship Id="rId9" Type="http://schemas.openxmlformats.org/officeDocument/2006/relationships/image" Target="../media/image166.png"/><Relationship Id="rId5" Type="http://schemas.openxmlformats.org/officeDocument/2006/relationships/image" Target="../media/image8.gif"/><Relationship Id="rId6" Type="http://schemas.openxmlformats.org/officeDocument/2006/relationships/image" Target="../media/image13.gif"/><Relationship Id="rId7" Type="http://schemas.openxmlformats.org/officeDocument/2006/relationships/image" Target="../media/image167.gif"/><Relationship Id="rId8" Type="http://schemas.openxmlformats.org/officeDocument/2006/relationships/hyperlink" Target="https://arxiv.org/abs/1811.04409" TargetMode="External"/></Relationships>
</file>

<file path=ppt/slides/_rels/slide8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7.gif"/><Relationship Id="rId4" Type="http://schemas.openxmlformats.org/officeDocument/2006/relationships/image" Target="../media/image10.gif"/><Relationship Id="rId9" Type="http://schemas.openxmlformats.org/officeDocument/2006/relationships/image" Target="../media/image166.png"/><Relationship Id="rId5" Type="http://schemas.openxmlformats.org/officeDocument/2006/relationships/image" Target="../media/image8.gif"/><Relationship Id="rId6" Type="http://schemas.openxmlformats.org/officeDocument/2006/relationships/image" Target="../media/image13.gif"/><Relationship Id="rId7" Type="http://schemas.openxmlformats.org/officeDocument/2006/relationships/image" Target="../media/image167.gif"/><Relationship Id="rId8" Type="http://schemas.openxmlformats.org/officeDocument/2006/relationships/hyperlink" Target="https://arxiv.org/abs/1811.04409" TargetMode="Externa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image" Target="../media/image171.png"/><Relationship Id="rId5" Type="http://schemas.openxmlformats.org/officeDocument/2006/relationships/image" Target="../media/image8.gif"/><Relationship Id="rId6" Type="http://schemas.openxmlformats.org/officeDocument/2006/relationships/image" Target="../media/image187.png"/><Relationship Id="rId7" Type="http://schemas.openxmlformats.org/officeDocument/2006/relationships/image" Target="../media/image169.png"/><Relationship Id="rId8" Type="http://schemas.openxmlformats.org/officeDocument/2006/relationships/image" Target="../media/image168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94.png"/><Relationship Id="rId4" Type="http://schemas.openxmlformats.org/officeDocument/2006/relationships/image" Target="../media/image100.png"/><Relationship Id="rId5" Type="http://schemas.openxmlformats.org/officeDocument/2006/relationships/image" Target="../media/image162.png"/><Relationship Id="rId6" Type="http://schemas.openxmlformats.org/officeDocument/2006/relationships/image" Target="../media/image108.png"/><Relationship Id="rId7" Type="http://schemas.openxmlformats.org/officeDocument/2006/relationships/image" Target="../media/image188.png"/><Relationship Id="rId8" Type="http://schemas.openxmlformats.org/officeDocument/2006/relationships/slide" Target="/ppt/slides/slide79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08.png"/><Relationship Id="rId4" Type="http://schemas.openxmlformats.org/officeDocument/2006/relationships/image" Target="../media/image109.png"/><Relationship Id="rId5" Type="http://schemas.openxmlformats.org/officeDocument/2006/relationships/image" Target="../media/image110.png"/><Relationship Id="rId6" Type="http://schemas.openxmlformats.org/officeDocument/2006/relationships/image" Target="../media/image111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195.png"/><Relationship Id="rId4" Type="http://schemas.openxmlformats.org/officeDocument/2006/relationships/image" Target="../media/image62.png"/><Relationship Id="rId5" Type="http://schemas.openxmlformats.org/officeDocument/2006/relationships/image" Target="../media/image173.png"/><Relationship Id="rId6" Type="http://schemas.openxmlformats.org/officeDocument/2006/relationships/image" Target="../media/image190.jp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195.png"/><Relationship Id="rId4" Type="http://schemas.openxmlformats.org/officeDocument/2006/relationships/image" Target="../media/image190.jp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15.png"/><Relationship Id="rId4" Type="http://schemas.openxmlformats.org/officeDocument/2006/relationships/image" Target="../media/image178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10" Type="http://schemas.openxmlformats.org/officeDocument/2006/relationships/slide" Target="/ppt/slides/slide71.xml"/><Relationship Id="rId9" Type="http://schemas.openxmlformats.org/officeDocument/2006/relationships/image" Target="../media/image15.png"/><Relationship Id="rId5" Type="http://schemas.openxmlformats.org/officeDocument/2006/relationships/image" Target="../media/image1.png"/><Relationship Id="rId6" Type="http://schemas.openxmlformats.org/officeDocument/2006/relationships/image" Target="../media/image14.png"/><Relationship Id="rId7" Type="http://schemas.openxmlformats.org/officeDocument/2006/relationships/image" Target="../media/image35.png"/><Relationship Id="rId8" Type="http://schemas.openxmlformats.org/officeDocument/2006/relationships/image" Target="../media/image12.png"/></Relationships>
</file>

<file path=ppt/slides/_rels/slide90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115.png"/><Relationship Id="rId4" Type="http://schemas.openxmlformats.org/officeDocument/2006/relationships/image" Target="../media/image178.png"/><Relationship Id="rId9" Type="http://schemas.openxmlformats.org/officeDocument/2006/relationships/image" Target="../media/image184.png"/><Relationship Id="rId5" Type="http://schemas.openxmlformats.org/officeDocument/2006/relationships/image" Target="../media/image176.png"/><Relationship Id="rId6" Type="http://schemas.openxmlformats.org/officeDocument/2006/relationships/image" Target="../media/image177.png"/><Relationship Id="rId7" Type="http://schemas.openxmlformats.org/officeDocument/2006/relationships/image" Target="../media/image186.png"/><Relationship Id="rId8" Type="http://schemas.openxmlformats.org/officeDocument/2006/relationships/image" Target="../media/image120.png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82.png"/><Relationship Id="rId4" Type="http://schemas.openxmlformats.org/officeDocument/2006/relationships/image" Target="../media/image192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82.png"/><Relationship Id="rId4" Type="http://schemas.openxmlformats.org/officeDocument/2006/relationships/image" Target="../media/image192.png"/><Relationship Id="rId5" Type="http://schemas.openxmlformats.org/officeDocument/2006/relationships/image" Target="../media/image200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82.png"/><Relationship Id="rId4" Type="http://schemas.openxmlformats.org/officeDocument/2006/relationships/image" Target="../media/image192.png"/><Relationship Id="rId5" Type="http://schemas.openxmlformats.org/officeDocument/2006/relationships/image" Target="../media/image200.png"/><Relationship Id="rId6" Type="http://schemas.openxmlformats.org/officeDocument/2006/relationships/image" Target="../media/image207.png"/><Relationship Id="rId7" Type="http://schemas.openxmlformats.org/officeDocument/2006/relationships/image" Target="../media/image201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82.png"/><Relationship Id="rId4" Type="http://schemas.openxmlformats.org/officeDocument/2006/relationships/image" Target="../media/image192.png"/><Relationship Id="rId5" Type="http://schemas.openxmlformats.org/officeDocument/2006/relationships/image" Target="../media/image200.png"/><Relationship Id="rId6" Type="http://schemas.openxmlformats.org/officeDocument/2006/relationships/image" Target="../media/image207.png"/><Relationship Id="rId7" Type="http://schemas.openxmlformats.org/officeDocument/2006/relationships/image" Target="../media/image201.png"/><Relationship Id="rId8" Type="http://schemas.openxmlformats.org/officeDocument/2006/relationships/image" Target="../media/image199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191.png"/><Relationship Id="rId4" Type="http://schemas.openxmlformats.org/officeDocument/2006/relationships/image" Target="../media/image160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91.png"/><Relationship Id="rId4" Type="http://schemas.openxmlformats.org/officeDocument/2006/relationships/image" Target="../media/image172.png"/><Relationship Id="rId5" Type="http://schemas.openxmlformats.org/officeDocument/2006/relationships/image" Target="../media/image160.png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191.png"/><Relationship Id="rId4" Type="http://schemas.openxmlformats.org/officeDocument/2006/relationships/image" Target="../media/image194.png"/><Relationship Id="rId5" Type="http://schemas.openxmlformats.org/officeDocument/2006/relationships/image" Target="../media/image172.png"/><Relationship Id="rId6" Type="http://schemas.openxmlformats.org/officeDocument/2006/relationships/image" Target="../media/image179.png"/><Relationship Id="rId7" Type="http://schemas.openxmlformats.org/officeDocument/2006/relationships/image" Target="../media/image160.png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191.png"/><Relationship Id="rId4" Type="http://schemas.openxmlformats.org/officeDocument/2006/relationships/image" Target="../media/image194.png"/><Relationship Id="rId5" Type="http://schemas.openxmlformats.org/officeDocument/2006/relationships/image" Target="../media/image172.png"/><Relationship Id="rId6" Type="http://schemas.openxmlformats.org/officeDocument/2006/relationships/image" Target="../media/image179.png"/><Relationship Id="rId7" Type="http://schemas.openxmlformats.org/officeDocument/2006/relationships/image" Target="../media/image160.png"/><Relationship Id="rId8" Type="http://schemas.openxmlformats.org/officeDocument/2006/relationships/image" Target="../media/image181.png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193.png"/><Relationship Id="rId4" Type="http://schemas.openxmlformats.org/officeDocument/2006/relationships/image" Target="../media/image19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5075" y="159300"/>
            <a:ext cx="88644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Relativistic spin-hydrodynamics from entropy current analysis and Kubo relations: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" name="Google Shape;55;p13"/>
          <p:cNvSpPr txBox="1"/>
          <p:nvPr/>
        </p:nvSpPr>
        <p:spPr>
          <a:xfrm>
            <a:off x="1804650" y="1503425"/>
            <a:ext cx="5643600" cy="3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                      </a:t>
            </a:r>
            <a:r>
              <a:rPr lang="en">
                <a:solidFill>
                  <a:srgbClr val="00FFFF"/>
                </a:solidFill>
              </a:rPr>
              <a:t>               </a:t>
            </a:r>
            <a:r>
              <a:rPr lang="en" sz="1900">
                <a:solidFill>
                  <a:srgbClr val="00FFFF"/>
                </a:solidFill>
              </a:rPr>
              <a:t>Sourav Dey</a:t>
            </a:r>
            <a:endParaRPr sz="19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 National Institute of Science Education and  Research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                   </a:t>
            </a:r>
            <a:endParaRPr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                                   </a:t>
            </a:r>
            <a:r>
              <a:rPr lang="en">
                <a:solidFill>
                  <a:srgbClr val="FFD966"/>
                </a:solidFill>
              </a:rPr>
              <a:t>I</a:t>
            </a:r>
            <a:r>
              <a:rPr lang="en">
                <a:solidFill>
                  <a:srgbClr val="FFD966"/>
                </a:solidFill>
              </a:rPr>
              <a:t>n collaboration with: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FFFF"/>
                </a:solidFill>
              </a:rPr>
              <a:t>      </a:t>
            </a:r>
            <a:r>
              <a:rPr lang="en" sz="1600">
                <a:solidFill>
                  <a:srgbClr val="00FFFF"/>
                </a:solidFill>
              </a:rPr>
              <a:t>Rajesh Biswas, Samapan Bhadury, Amaresh Jaiswal</a:t>
            </a:r>
            <a:endParaRPr sz="18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                            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                    </a:t>
            </a:r>
            <a:r>
              <a:rPr lang="en">
                <a:solidFill>
                  <a:schemeClr val="dk1"/>
                </a:solidFill>
              </a:rPr>
              <a:t>                    </a:t>
            </a:r>
            <a:r>
              <a:rPr lang="en">
                <a:solidFill>
                  <a:srgbClr val="FFD966"/>
                </a:solidFill>
              </a:rPr>
              <a:t>4th Feb,2023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         </a:t>
            </a:r>
            <a:r>
              <a:rPr lang="en">
                <a:solidFill>
                  <a:schemeClr val="dk1"/>
                </a:solidFill>
              </a:rPr>
              <a:t>Emergent Topics in Relativistic Hydrodynamics, Chirality, 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                          Vorticity and Magnetic Field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FF"/>
                </a:solidFill>
              </a:rPr>
              <a:t>                                    </a:t>
            </a:r>
            <a:endParaRPr>
              <a:solidFill>
                <a:srgbClr val="00FFFF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919850" y="1001125"/>
            <a:ext cx="40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101325" y="126825"/>
            <a:ext cx="8520600" cy="3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Ambiguity of the spin current</a:t>
            </a:r>
            <a:endParaRPr sz="3300"/>
          </a:p>
        </p:txBody>
      </p:sp>
      <p:sp>
        <p:nvSpPr>
          <p:cNvPr id="155" name="Google Shape;155;p22"/>
          <p:cNvSpPr txBox="1"/>
          <p:nvPr/>
        </p:nvSpPr>
        <p:spPr>
          <a:xfrm>
            <a:off x="152350" y="776250"/>
            <a:ext cx="22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Conservation law: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56" name="Google Shape;156;p22" title="[255,217,102,&quot;https://www.codecogs.com/eqnedit.php?latex=%5Cpartial_%7B%5Cmu%7D%5Ctilde%7BJ%7D%5E%7B%5Cmu%5Calpha%5Cbeta%7D%3D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867" y="1310348"/>
            <a:ext cx="1424584" cy="3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 title="[255,217,102,&quot;https://www.codecogs.com/eqnedit.php?latex=%5Cpartial_%7B%5Cmu%7D%5Ctilde%7BT%7D%5E%7B%5Cmu%5Cnu%7D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2189" y="1271400"/>
            <a:ext cx="1298811" cy="36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22"/>
          <p:cNvCxnSpPr/>
          <p:nvPr/>
        </p:nvCxnSpPr>
        <p:spPr>
          <a:xfrm flipH="1">
            <a:off x="2916400" y="1683075"/>
            <a:ext cx="7200" cy="5805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9" name="Google Shape;159;p22" title="[255,217,102,&quot;https://www.codecogs.com/eqnedit.php?latex=J%5E%7B%5Cmu%2C%5Clambda%5Cnu%7D_%7Bcan%7D%3Dx%5E%7B%5Clambda%7DT%5E%7B%5Cmu%5Cnu%7D_%7Bcan%7D-x%5E%7B%5Cnu%7DT%5E%7B%5Cmu%5Clambda%7D_%7Bcan%7D%2BS%5E%7B%5Cmu%2C%5Clambda%5Cnu%7D_%7Bcan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1000" y="2422260"/>
            <a:ext cx="3164849" cy="2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 title="[255,217,102,&quot;https://www.codecogs.com/eqnedit.php?latex=T%5E%7B%5Cmu%5Cnu%7D_%7Bcan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8127" y="2415975"/>
            <a:ext cx="512523" cy="298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2"/>
          <p:cNvCxnSpPr/>
          <p:nvPr/>
        </p:nvCxnSpPr>
        <p:spPr>
          <a:xfrm>
            <a:off x="5266825" y="1617775"/>
            <a:ext cx="7200" cy="6891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62" name="Google Shape;162;p22" title="[255,217,102,&quot;https://www.codecogs.com/eqnedit.php?latex=T%5E%7B%5Cmu%5Cnu%7D_%7Bcan%7D%3DT%5E%7B%5Cmu%5Cnu%7D_%7BGLW%7D%2B%5Cfrac%7B1%7D%7B2%7D%5Cpartial_%7B%5Clambda%7D%5Cleft(%5CPhi%5E%7B%5Clambda%2C%5Cmu%5Cnu%7D%2B%5CPhi%5E%7B%5Cmu%2C%5Cnu%5Clambda%7D%2B%5CPhi%5E%7B%5Cnu%2C%5Cmu%5Clambda%7D%5Cright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6875" y="3434438"/>
            <a:ext cx="39878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 txBox="1"/>
          <p:nvPr/>
        </p:nvSpPr>
        <p:spPr>
          <a:xfrm>
            <a:off x="208500" y="2908650"/>
            <a:ext cx="517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One can make symmetric energy momentum tensor: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64" name="Google Shape;164;p22" title="[255,217,102,&quot;https://www.codecogs.com/eqnedit.php?latex=%20S%5E%7B%5Cmu%2C%5Clambda%5Cnu%7D_%7Bcan%7D%3DS%5E%7B%5Cmu%2C%5Clambda%5Cnu%7D_%7BGLW%7D-%5CPhi%5E%7B%5Cmu%2C%5Clambda%5Cnu%7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6881" y="4071238"/>
            <a:ext cx="2255095" cy="299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2" title="[255,217,102,&quot;https://www.codecogs.com/eqnedit.php?latex=%5CPhi%5E%7B%5Clambda%2C%5Cmu%5Cnu%7D%3DS%5E%7B%5Cmu%2C%5Clambda%5Cnu%7D_%7BGLW%7D-S%5E%7B%5Cnu%2C%5Clambda%5Cmu%7D_%7BGLW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61012" y="4071325"/>
            <a:ext cx="2146776" cy="2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2"/>
          <p:cNvSpPr txBox="1"/>
          <p:nvPr/>
        </p:nvSpPr>
        <p:spPr>
          <a:xfrm>
            <a:off x="3059938" y="4004538"/>
            <a:ext cx="8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where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67" name="Google Shape;167;p22" title="[255,217,102,&quot;https://www.codecogs.com/eqnedit.php?latex=%5Cpartial_%7B%5Cmu%7DT%5E%7B%5Cmu%5Cnu%7D_%7BGLW%7D%3D0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72050" y="3308843"/>
            <a:ext cx="1298799" cy="268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2" title="[255,217,102,&quot;https://www.codecogs.com/eqnedit.php?latex=%5Cpartial_%7B%5Cmu%7DS%5E%7B%5Cmu%2C%5Clambda%5Cnu%7D_%7BGLW%7D%3D0#0&quot;]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872050" y="4050025"/>
            <a:ext cx="1298800" cy="30922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8621925" y="4861650"/>
            <a:ext cx="512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" u="sng">
                <a:solidFill>
                  <a:schemeClr val="hlink"/>
                </a:solidFill>
                <a:hlinkClick action="ppaction://hlinksldjump" r:id="rId12"/>
              </a:rPr>
              <a:t>Slide 42: Canonical definition:</a:t>
            </a:r>
            <a:endParaRPr sz="100">
              <a:solidFill>
                <a:srgbClr val="00FFFF"/>
              </a:solidFill>
            </a:endParaRPr>
          </a:p>
        </p:txBody>
      </p:sp>
      <p:cxnSp>
        <p:nvCxnSpPr>
          <p:cNvPr id="170" name="Google Shape;170;p22"/>
          <p:cNvCxnSpPr/>
          <p:nvPr/>
        </p:nvCxnSpPr>
        <p:spPr>
          <a:xfrm>
            <a:off x="6294225" y="4263450"/>
            <a:ext cx="4152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112"/>
          <p:cNvSpPr txBox="1"/>
          <p:nvPr>
            <p:ph type="title"/>
          </p:nvPr>
        </p:nvSpPr>
        <p:spPr>
          <a:xfrm>
            <a:off x="64725" y="81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26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390" name="Google Shape;1390;p112"/>
          <p:cNvSpPr txBox="1"/>
          <p:nvPr/>
        </p:nvSpPr>
        <p:spPr>
          <a:xfrm>
            <a:off x="64725" y="81800"/>
            <a:ext cx="70839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               :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91" name="Google Shape;1391;p112" title="[255,255,255,&quot;https://www.codecogs.com/eqnedit.php?latex=%5Cleft%5Clangle%5Ctext%7BMicro%7D%5Cright%5Crangle%3D%5Ctext%7BMacro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5" y="81800"/>
            <a:ext cx="3149599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112"/>
          <p:cNvSpPr txBox="1"/>
          <p:nvPr/>
        </p:nvSpPr>
        <p:spPr>
          <a:xfrm>
            <a:off x="370500" y="1118775"/>
            <a:ext cx="4184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900"/>
              <a:buChar char="●"/>
            </a:pPr>
            <a:r>
              <a:t/>
            </a:r>
            <a:endParaRPr sz="1900">
              <a:solidFill>
                <a:srgbClr val="FF9900"/>
              </a:solidFill>
            </a:endParaRPr>
          </a:p>
        </p:txBody>
      </p:sp>
      <p:pic>
        <p:nvPicPr>
          <p:cNvPr id="1393" name="Google Shape;1393;p112" title="[255,217,102,&quot;https://www.codecogs.com/eqnedit.php?latex=%5Cleft%5Clangle%5Chat%7B%5Cmathcal%7BS%7D%7D%5E%7B%5Cmu%5Calpha%5Cbeta%7D%5Cright%5Crangle%3D%5Cdelta%20S%5E%7B%5Cmu%5Calpha%5Cbet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575" y="1205975"/>
            <a:ext cx="17018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4" name="Google Shape;1394;p112" title="[255,217,102,&quot;https://www.codecogs.com/eqnedit.php?latex=%5Cleft%5Clangle%5Chat%7B%5Cmathcal%7BV%7D%7D%5E%7B%5Cmu%20%5Calpha%7D%5Cright%5Crangle%3D2%5CLambda_%7B2%7D%5CGamma%5E%7B%5Cmu%5Calpha%7D%2B2%5Cleft(%5CLambda_%7B1%7D-%5Cfrac%7B1%7D%7B3%7D%5CLambda_%7B2%7D%5Cright)%5CDelta%5E%7B%5Cmu%5Calpha%7D%5CPhi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2700" y="1805800"/>
            <a:ext cx="3162302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5" name="Google Shape;1395;p112"/>
          <p:cNvCxnSpPr>
            <a:stCxn id="1393" idx="2"/>
          </p:cNvCxnSpPr>
          <p:nvPr/>
        </p:nvCxnSpPr>
        <p:spPr>
          <a:xfrm>
            <a:off x="2129475" y="1650475"/>
            <a:ext cx="1139700" cy="2529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6" name="Google Shape;1396;p112"/>
          <p:cNvCxnSpPr/>
          <p:nvPr/>
        </p:nvCxnSpPr>
        <p:spPr>
          <a:xfrm flipH="1">
            <a:off x="1133325" y="1699975"/>
            <a:ext cx="370500" cy="6828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97" name="Google Shape;1397;p112" title="[255,217,102,&quot;https://www.codecogs.com/eqnedit.php?latex=%5Clangle%5Chat%7B%5CXi%7D%5E%7B%5Cmu%5Calpha%5Cbeta%7D%5Crangle%3D-2%5Cleft(%5CSigma_%7B1%7D%2B%5Cfrac%7B1%7D%7B4%7D%5CSigma_%7B3%7D%5Cright)%5CDelta%5E%7B%5Cmu%5B%5Calpha%7D%5CPhi_%7B%5Cperp%7D%5E%7B%5Cbeta%5D%7D%2B2%5CSigma_%7B3%7D%5Cleft(%5Cnabla%5E%7B%5Cmu%7D%5Cxi%5E%7B%5Calpha%5Cbeta%7D-%5CGamma%5E%7B%5Cmu%5B%5Calpha%7Du%5E%7B%5Cbeta%5D%7D%20%20%5Cright)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9725" y="2600825"/>
            <a:ext cx="4648200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13"/>
          <p:cNvSpPr txBox="1"/>
          <p:nvPr>
            <p:ph type="title"/>
          </p:nvPr>
        </p:nvSpPr>
        <p:spPr>
          <a:xfrm>
            <a:off x="57775" y="263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Squarable and non-squarable terms :</a:t>
            </a:r>
            <a:endParaRPr/>
          </a:p>
        </p:txBody>
      </p:sp>
      <p:pic>
        <p:nvPicPr>
          <p:cNvPr id="1403" name="Google Shape;1403;p113" title="[255,255,255,&quot;https://www.codecogs.com/eqnedit.php?latex=%2B%5Cleft(%5CLambda_%7B1%7D-%5Cfrac%7B1%7D%7B3%7D%5CLambda_%7B2%7D-%5Cfrac%7B1%7D%7B4%7D%5CLambda_%7B3%7D%5Cright)%5Cmathcal%7BQ%7D_%7B1%7D%5E%7B%5Cmu%5Calpha%5Cbeta%5Ceta%5Cgamma%5Cdelta%7D%2B%5Cleft(%5CLambda_%7B2%7D-%5Cfrac%7B1%7D%7B4%7D%5CLambda_%7B3%7D%5Cright)%5Cmathcal%7BQ%7D_%7B2%7D%5E%7B%5Cmu%5Calpha%5Cbeta%5Ceta%5Cgamma%5Cdelta%7D%2B%5CLambda_%7B3%7D%5Cmathcal%7BQ%7D_%7B3%7D%5E%7B%5Cmu%5Calpha%5Cbeta%5Ceta%5Cgamma%5Cdelta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775" y="1466400"/>
            <a:ext cx="5283197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4" name="Google Shape;1404;p113"/>
          <p:cNvSpPr txBox="1"/>
          <p:nvPr/>
        </p:nvSpPr>
        <p:spPr>
          <a:xfrm>
            <a:off x="1138975" y="126230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5" name="Google Shape;1405;p113" title="[255,255,255,&quot;https://www.codecogs.com/eqnedit.php?latex=%5Cnabla_%7B%5Ceta%7D%5Cxi_%7B%5Cgamma%5Cdelt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0246" y="1171800"/>
            <a:ext cx="625480" cy="26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113" title="[255,255,255,&quot;https://www.codecogs.com/eqnedit.php?latex=-%5Cfrac%7B1%7D%7B2%7D%5Cnabla_%7B%5Cmu%7D%5Cxi_%7B%5Calpha%5Cbeta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2750" y="1033415"/>
            <a:ext cx="1065575" cy="54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113" title="[255,255,255,&quot;https://www.codecogs.com/eqnedit.php?latex=%5Cleft(%5CSigma_%7B1%7D-%5Cfrac%7B1%7D%7B4%7D%5CSigma_%7B2%7D%2B%5Cfrac%7B1%7D%7B5%7D%5CSigma_%7B3%7D%5Cright)%5Cmathcal%7BP%7D_%7B1%7D%5E%7B%5Cmu%5Calpha%5Cbeta%5Ceta%5Cgamma%5Cdelta%7D%2B%5Cleft(%5CSigma_%7B2%7D%2B%5Cfrac%7B1%7D%7B5%7D%5CSigma_%7B3%7D%5Cright)%5Cmathcal%7BP%7D_%7B2%7D%5E%7B%5Cmu%5Calpha%5Cbeta%5Ceta%5Cgamma%5Cdelta%7D%2B%5CSigma_%7B3%7D%5Cmathcal%7BP%7D_%7B3%7D%5E%7B%5Cmu%5Calpha%5Cbeta%5Ceta%5Cgamma%5Cdel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34775" y="900300"/>
            <a:ext cx="5092705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8" name="Google Shape;1408;p113"/>
          <p:cNvSpPr/>
          <p:nvPr/>
        </p:nvSpPr>
        <p:spPr>
          <a:xfrm>
            <a:off x="1336825" y="836450"/>
            <a:ext cx="5962500" cy="1122900"/>
          </a:xfrm>
          <a:prstGeom prst="bracketPair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1409" name="Google Shape;1409;p1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111750"/>
            <a:ext cx="6048113" cy="287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113"/>
          <p:cNvSpPr txBox="1"/>
          <p:nvPr/>
        </p:nvSpPr>
        <p:spPr>
          <a:xfrm>
            <a:off x="6248175" y="2088425"/>
            <a:ext cx="81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where,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411" name="Google Shape;1411;p113"/>
          <p:cNvSpPr txBox="1"/>
          <p:nvPr/>
        </p:nvSpPr>
        <p:spPr>
          <a:xfrm>
            <a:off x="6248175" y="2540925"/>
            <a:ext cx="257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AutoNum type="arabicPeriod"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412" name="Google Shape;1412;p113" title="[255,217,102,&quot;https://www.codecogs.com/eqnedit.php?latex=%5CPhi%5E%7B%5Calpha%7D%3D%5Cnabla_%7B%5Clambda%7D%5Cxi%5E%7B%5Clambda%5Calpha%7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66702" y="2617698"/>
            <a:ext cx="1243598" cy="2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3" name="Google Shape;1413;p113"/>
          <p:cNvSpPr txBox="1"/>
          <p:nvPr/>
        </p:nvSpPr>
        <p:spPr>
          <a:xfrm>
            <a:off x="6327650" y="3094850"/>
            <a:ext cx="162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2.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1414" name="Google Shape;1414;p113" title="[241,194,50,&quot;https://www.codecogs.com/eqnedit.php?latex=%5CPsi%5E%7B%5Cmu%5Cgamma%7D_%7B%5Cbeta%7D%3D%5CDelta%5E%7B%5Calpha%5Cgamma%7D%5Cnabla%5E%7B%5Cmu%7D%5Cxi_%7B%5Calpha%5Cbeta%7D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66697" y="3232250"/>
            <a:ext cx="1620303" cy="2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5" name="Google Shape;1415;p113"/>
          <p:cNvSpPr txBox="1"/>
          <p:nvPr/>
        </p:nvSpPr>
        <p:spPr>
          <a:xfrm>
            <a:off x="6327650" y="3571150"/>
            <a:ext cx="216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3.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416" name="Google Shape;1416;p113" title="[255,217,102,&quot;https://www.codecogs.com/eqnedit.php?latex=%5CPhi%3Du%5E%7B%5Cbeta%7D%5CPhi_%7B%5Cbeta%7D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19369" y="3648775"/>
            <a:ext cx="1138269" cy="3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7" name="Google Shape;1417;p113" title="[255,217,102,&quot;https://www.codecogs.com/eqnedit.php?latex=%5CGamma%5E%7B%5Ceta%7D_%7B%5Calpha%7D%3Du%5E%7B%5Cbeta%7D%5Cnabla%5E%7B%5Ceta%7D%5Cxi_%7B%5Calpha%5Cbeta%7D#0&quot;]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66697" y="4101275"/>
            <a:ext cx="1349029" cy="2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113"/>
          <p:cNvSpPr txBox="1"/>
          <p:nvPr/>
        </p:nvSpPr>
        <p:spPr>
          <a:xfrm>
            <a:off x="6327650" y="4046475"/>
            <a:ext cx="146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4.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114"/>
          <p:cNvSpPr txBox="1"/>
          <p:nvPr>
            <p:ph type="title"/>
          </p:nvPr>
        </p:nvSpPr>
        <p:spPr>
          <a:xfrm>
            <a:off x="57800" y="104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Squarable and non-squarable terms :</a:t>
            </a:r>
            <a:endParaRPr/>
          </a:p>
        </p:txBody>
      </p:sp>
      <p:sp>
        <p:nvSpPr>
          <p:cNvPr id="1424" name="Google Shape;1424;p114"/>
          <p:cNvSpPr txBox="1"/>
          <p:nvPr/>
        </p:nvSpPr>
        <p:spPr>
          <a:xfrm>
            <a:off x="1138975" y="126230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5" name="Google Shape;1425;p114" title="[255,255,255,&quot;https://www.codecogs.com/eqnedit.php?latex=%5Cpartial_%7B%5Cmu%7DS%5E%7B%5Cmu%7D_%7Bs%7D%3D-%20%5Cfrac%7B1%7D%7B2%7D%5Cdelta%20S%5E%7B%5Cmu%5Calpha%5Cbeta%7D%5Cnabla_%7B%5Cmu%7D%5Cxi_%7B%5Calpha%5Cbeta%7D%3D-%20%5Cfrac%7B1%7D%7B2%7D%5Cnabla_%7B%5Cmu%7D%5Cxi_%7B%5Calpha%5Cbeta%7D%5CSigma%5E%7B%5Cmu%5Calpha%5Cbeta%5Ceta%5Cgamma%5Cdelta%7D%5Cnabla_%7B%5Ceta%7D%5Cxi_%7B%5Cgamma%5Cdelta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50" y="739975"/>
            <a:ext cx="6536921" cy="6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6" name="Google Shape;1426;p114" title="[255,255,255,&quot;https://www.codecogs.com/eqnedit.php?latex=%5Cpartial_%7B%5Cmu%7DS%5E%7B%5Cmu%7D_%7B%5Ctext%7Bs%7D%7D%3D2%5Cleft(%5CSigma_%7B1%7D-%5Cfrac%7B1%7D%7B4%7D%5CSigma_%7B2%7D%2B%5Cfrac%7B1%7D%7B5%7D%5CSigma_%7B3%7D%5Cright)%5CPhi_%7B%5Cbeta%7D%5CDelta%5E%7B%5Cbeta%5Cgamma%7D%5CPhi_%7B%5Cgamma%7D-2%5Cleft(%5CSigma_%7B2%7D%2B%5Cfrac%7B1%7D%7B5%7D%5CSigma_%7B3%7D%5Cright)%5Cnabla%5E%7B%5Cgamma%7D%5Cxi_%7B%5Calpha%5Cbeta%7D%5CDelta%5E%7B%5Cdelta%5Calpha%7D%5Cnabla%5E%7B%5Cbeta%7D%5Cxi_%7B%5Cgamma%5Cdelt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300" y="2248025"/>
            <a:ext cx="6536924" cy="53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p114" title="[255,255,255,&quot;https://www.codecogs.com/eqnedit.php?latex=%2B%5CSigma_%7B3%7D%5CPsi%5E%7B%5Ceta%5Cgamma%7D_%7B~~%5Cbeta%7D%5CPsi_%7B%5Ceta%5Cgamma%7D%5E%7B%5Cbeta%7D-2%5Cleft(%5CLambda_%7B1%7D-%5Cfrac%7B1%7D%7B3%7D%5CLambda_%7B2%7D-%5Cfrac%7B1%7D%7B4%7D%5CLambda_%7B3%7D%5Cright)%5CPhi%5E%7B2%7D-2%5Cleft(%5CLambda_%7B2%7D-%5Cfrac%7B1%7D%7B4%7D%5CLambda_%7B3%7D%5Cright)%5CGamma%5E%7B%5Ceta%7D_%7B%5Calpha%7D%5CDelta%5E%7B%5Calpha%5Cgamma%7D%5CGamma_%7B%5Ceta%5Cgamma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3075" y="2909100"/>
            <a:ext cx="5558029" cy="4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8" name="Google Shape;1428;p114" title="[255,255,255,&quot;https://www.codecogs.com/eqnedit.php?latex=-2%5CLambda_%7B3%7D%5Cnabla%5E%7B%5Cgamma%7D%5Cxi_%7B%5Calpha%5Cbeta%7Du%5E%7B%5Cbeta%7D%5Cnabla%5E%7B%5Calpha%7D%5Cxi_%7B%5Cgamma%5Cdelta%7Du%5E%7B%5Cdel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3075" y="3496350"/>
            <a:ext cx="2257398" cy="2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9" name="Google Shape;1429;p114"/>
          <p:cNvSpPr/>
          <p:nvPr/>
        </p:nvSpPr>
        <p:spPr>
          <a:xfrm>
            <a:off x="3537975" y="1459525"/>
            <a:ext cx="123600" cy="697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115"/>
          <p:cNvSpPr txBox="1"/>
          <p:nvPr>
            <p:ph type="title"/>
          </p:nvPr>
        </p:nvSpPr>
        <p:spPr>
          <a:xfrm>
            <a:off x="57800" y="104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Squarable and non-squarable terms :</a:t>
            </a:r>
            <a:endParaRPr/>
          </a:p>
        </p:txBody>
      </p:sp>
      <p:sp>
        <p:nvSpPr>
          <p:cNvPr id="1435" name="Google Shape;1435;p115"/>
          <p:cNvSpPr txBox="1"/>
          <p:nvPr/>
        </p:nvSpPr>
        <p:spPr>
          <a:xfrm>
            <a:off x="1138975" y="126230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6" name="Google Shape;1436;p115" title="[255,255,255,&quot;https://www.codecogs.com/eqnedit.php?latex=%5Cpartial_%7B%5Cmu%7DS%5E%7B%5Cmu%7D_%7B%5Ctext%7Bs%7D%7D%3D2%5Cleft(%5CSigma_%7B1%7D-%5Cfrac%7B1%7D%7B4%7D%5CSigma_%7B2%7D%2B%5Cfrac%7B1%7D%7B5%7D%5CSigma_%7B3%7D%5Cright)%5CPhi_%7B%5Cbeta%7D%5CDelta%5E%7B%5Cbeta%5Cgamma%7D%5CPhi_%7B%5Cgamma%7D-2%5Cleft(%5CSigma_%7B2%7D%2B%5Cfrac%7B1%7D%7B5%7D%5CSigma_%7B3%7D%5Cright)%5Cnabla%5E%7B%5Cgamma%7D%5Cxi_%7B%5Calpha%5Cbeta%7D%5CDelta%5E%7B%5Cdelta%5Calpha%7D%5Cnabla%5E%7B%5Cbeta%7D%5Cxi_%7B%5Cgamma%5Cdelta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75" y="754887"/>
            <a:ext cx="6536924" cy="53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7" name="Google Shape;1437;p115" title="[255,255,255,&quot;https://www.codecogs.com/eqnedit.php?latex=%2B%5CSigma_%7B3%7D%5CPsi%5E%7B%5Ceta%5Cgamma%7D_%7B~~%5Cbeta%7D%5CPsi_%7B%5Ceta%5Cgamma%7D%5E%7B%5Cbeta%7D-2%5Cleft(%5CLambda_%7B1%7D-%5Cfrac%7B1%7D%7B3%7D%5CLambda_%7B2%7D-%5Cfrac%7B1%7D%7B4%7D%5CLambda_%7B3%7D%5Cright)%5CPhi%5E%7B2%7D-2%5Cleft(%5CLambda_%7B2%7D-%5Cfrac%7B1%7D%7B4%7D%5CLambda_%7B3%7D%5Cright)%5CGamma%5E%7B%5Ceta%7D_%7B%5Calpha%7D%5CDelta%5E%7B%5Calpha%5Cgamma%7D%5CGamma_%7B%5Ceta%5Cgamm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125" y="1371100"/>
            <a:ext cx="5558029" cy="4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8" name="Google Shape;1438;p115" title="[255,255,255,&quot;https://www.codecogs.com/eqnedit.php?latex=-2%5CLambda_%7B3%7D%5Cnabla%5E%7B%5Cgamma%7D%5Cxi_%7B%5Calpha%5Cbeta%7Du%5E%7B%5Cbeta%7D%5Cnabla%5E%7B%5Calpha%7D%5Cxi_%7B%5Cgamma%5Cdelta%7Du%5E%7B%5Cdelta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4675" y="1987400"/>
            <a:ext cx="2257398" cy="2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15">
            <a:hlinkClick action="ppaction://hlinksldjump" r:id="rId6"/>
          </p:cNvPr>
          <p:cNvSpPr txBox="1"/>
          <p:nvPr/>
        </p:nvSpPr>
        <p:spPr>
          <a:xfrm>
            <a:off x="8303675" y="4796425"/>
            <a:ext cx="74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 u="sng">
                <a:solidFill>
                  <a:schemeClr val="hlink"/>
                </a:solidFill>
                <a:hlinkClick action="ppaction://hlinksldjump" r:id="rId7"/>
              </a:rPr>
              <a:t>Slide 44: Sign of tensor structures</a:t>
            </a:r>
            <a:endParaRPr sz="3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16"/>
          <p:cNvSpPr txBox="1"/>
          <p:nvPr>
            <p:ph type="title"/>
          </p:nvPr>
        </p:nvSpPr>
        <p:spPr>
          <a:xfrm>
            <a:off x="57800" y="104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Squarable and non-squarable terms :</a:t>
            </a:r>
            <a:endParaRPr/>
          </a:p>
        </p:txBody>
      </p:sp>
      <p:sp>
        <p:nvSpPr>
          <p:cNvPr id="1445" name="Google Shape;1445;p116"/>
          <p:cNvSpPr txBox="1"/>
          <p:nvPr/>
        </p:nvSpPr>
        <p:spPr>
          <a:xfrm>
            <a:off x="1138975" y="126230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6" name="Google Shape;1446;p116" title="[255,255,255,&quot;https://www.codecogs.com/eqnedit.php?latex=%5Cpartial_%7B%5Cmu%7DS%5E%7B%5Cmu%7D_%7B%5Ctext%7Bs%7D%7D%3D2%5Cleft(%5CSigma_%7B1%7D-%5Cfrac%7B1%7D%7B4%7D%5CSigma_%7B2%7D%2B%5Cfrac%7B1%7D%7B5%7D%5CSigma_%7B3%7D%5Cright)%5CPhi_%7B%5Cbeta%7D%5CDelta%5E%7B%5Cbeta%5Cgamma%7D%5CPhi_%7B%5Cgamma%7D-2%5Cleft(%5CSigma_%7B2%7D%2B%5Cfrac%7B1%7D%7B5%7D%5CSigma_%7B3%7D%5Cright)%5Cnabla%5E%7B%5Cgamma%7D%5Cxi_%7B%5Calpha%5Cbeta%7D%5CDelta%5E%7B%5Cdelta%5Calpha%7D%5Cnabla%5E%7B%5Cbeta%7D%5Cxi_%7B%5Cgamma%5Cdelta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75" y="754887"/>
            <a:ext cx="6536924" cy="53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116" title="[255,255,255,&quot;https://www.codecogs.com/eqnedit.php?latex=%2B%5CSigma_%7B3%7D%5CPsi%5E%7B%5Ceta%5Cgamma%7D_%7B~~%5Cbeta%7D%5CPsi_%7B%5Ceta%5Cgamma%7D%5E%7B%5Cbeta%7D-2%5Cleft(%5CLambda_%7B1%7D-%5Cfrac%7B1%7D%7B3%7D%5CLambda_%7B2%7D-%5Cfrac%7B1%7D%7B4%7D%5CLambda_%7B3%7D%5Cright)%5CPhi%5E%7B2%7D-2%5Cleft(%5CLambda_%7B2%7D-%5Cfrac%7B1%7D%7B4%7D%5CLambda_%7B3%7D%5Cright)%5CGamma%5E%7B%5Ceta%7D_%7B%5Calpha%7D%5CDelta%5E%7B%5Calpha%5Cgamma%7D%5CGamma_%7B%5Ceta%5Cgamm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125" y="1371100"/>
            <a:ext cx="5558029" cy="4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8" name="Google Shape;1448;p116" title="[255,255,255,&quot;https://www.codecogs.com/eqnedit.php?latex=-2%5CLambda_%7B3%7D%5Cnabla%5E%7B%5Cgamma%7D%5Cxi_%7B%5Calpha%5Cbeta%7Du%5E%7B%5Cbeta%7D%5Cnabla%5E%7B%5Calpha%7D%5Cxi_%7B%5Cgamma%5Cdelta%7Du%5E%7B%5Cdelta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4675" y="1987400"/>
            <a:ext cx="2257398" cy="2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9" name="Google Shape;1449;p116"/>
          <p:cNvSpPr txBox="1"/>
          <p:nvPr/>
        </p:nvSpPr>
        <p:spPr>
          <a:xfrm>
            <a:off x="304675" y="2843175"/>
            <a:ext cx="48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Coefficients of non-squarable terms needs to be zero:</a:t>
            </a:r>
            <a:endParaRPr>
              <a:solidFill>
                <a:srgbClr val="FF9900"/>
              </a:solidFill>
            </a:endParaRPr>
          </a:p>
        </p:txBody>
      </p:sp>
      <p:cxnSp>
        <p:nvCxnSpPr>
          <p:cNvPr id="1450" name="Google Shape;1450;p116"/>
          <p:cNvCxnSpPr/>
          <p:nvPr/>
        </p:nvCxnSpPr>
        <p:spPr>
          <a:xfrm flipH="1" rot="10800000">
            <a:off x="1030150" y="1958600"/>
            <a:ext cx="667500" cy="420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1" name="Google Shape;1451;p116"/>
          <p:cNvCxnSpPr/>
          <p:nvPr/>
        </p:nvCxnSpPr>
        <p:spPr>
          <a:xfrm flipH="1" rot="10800000">
            <a:off x="4098850" y="747275"/>
            <a:ext cx="1291200" cy="4860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52" name="Google Shape;1452;p116" title="[255,255,255,&quot;https://www.codecogs.com/eqnedit.php?latex=%5CSigma_%7B2%7D%3D-%5Cfrac%7B1%7D%7B5%7D%5CSigma_%7B3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2325" y="2872825"/>
            <a:ext cx="10668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3" name="Google Shape;1453;p116" title="[255,255,255,&quot;https://www.codecogs.com/eqnedit.php?latex=%5CLambda_%7B3%7D%3D0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8100" y="2970323"/>
            <a:ext cx="798500" cy="2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p116"/>
          <p:cNvSpPr txBox="1"/>
          <p:nvPr/>
        </p:nvSpPr>
        <p:spPr>
          <a:xfrm>
            <a:off x="6638063" y="2894975"/>
            <a:ext cx="58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55" name="Google Shape;1455;p116">
            <a:hlinkClick action="ppaction://hlinksldjump" r:id="rId8"/>
          </p:cNvPr>
          <p:cNvSpPr txBox="1"/>
          <p:nvPr/>
        </p:nvSpPr>
        <p:spPr>
          <a:xfrm>
            <a:off x="8303675" y="4796425"/>
            <a:ext cx="74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 u="sng">
                <a:solidFill>
                  <a:schemeClr val="hlink"/>
                </a:solidFill>
                <a:hlinkClick action="ppaction://hlinksldjump" r:id="rId9"/>
              </a:rPr>
              <a:t>Slide 44: Sign of tensor structures</a:t>
            </a:r>
            <a:endParaRPr sz="3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17"/>
          <p:cNvSpPr txBox="1"/>
          <p:nvPr>
            <p:ph type="title"/>
          </p:nvPr>
        </p:nvSpPr>
        <p:spPr>
          <a:xfrm>
            <a:off x="57800" y="104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Squarable and non-squarable terms :</a:t>
            </a:r>
            <a:endParaRPr/>
          </a:p>
        </p:txBody>
      </p:sp>
      <p:sp>
        <p:nvSpPr>
          <p:cNvPr id="1461" name="Google Shape;1461;p117"/>
          <p:cNvSpPr txBox="1"/>
          <p:nvPr/>
        </p:nvSpPr>
        <p:spPr>
          <a:xfrm>
            <a:off x="1138975" y="126230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2" name="Google Shape;1462;p117" title="[255,255,255,&quot;https://www.codecogs.com/eqnedit.php?latex=%5Cpartial_%7B%5Cmu%7DS%5E%7B%5Cmu%7D_%7B%5Ctext%7Bs%7D%7D%3D2%5Cleft(%5CSigma_%7B1%7D-%5Cfrac%7B1%7D%7B4%7D%5CSigma_%7B2%7D%2B%5Cfrac%7B1%7D%7B5%7D%5CSigma_%7B3%7D%5Cright)%5CPhi_%7B%5Cbeta%7D%5CDelta%5E%7B%5Cbeta%5Cgamma%7D%5CPhi_%7B%5Cgamma%7D-2%5Cleft(%5CSigma_%7B2%7D%2B%5Cfrac%7B1%7D%7B5%7D%5CSigma_%7B3%7D%5Cright)%5Cnabla%5E%7B%5Cgamma%7D%5Cxi_%7B%5Calpha%5Cbeta%7D%5CDelta%5E%7B%5Cdelta%5Calpha%7D%5Cnabla%5E%7B%5Cbeta%7D%5Cxi_%7B%5Cgamma%5Cdelta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575" y="754887"/>
            <a:ext cx="6536924" cy="538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117" title="[255,255,255,&quot;https://www.codecogs.com/eqnedit.php?latex=%2B%5CSigma_%7B3%7D%5CPsi%5E%7B%5Ceta%5Cgamma%7D_%7B~~%5Cbeta%7D%5CPsi_%7B%5Ceta%5Cgamma%7D%5E%7B%5Cbeta%7D-2%5Cleft(%5CLambda_%7B1%7D-%5Cfrac%7B1%7D%7B3%7D%5CLambda_%7B2%7D-%5Cfrac%7B1%7D%7B4%7D%5CLambda_%7B3%7D%5Cright)%5CPhi%5E%7B2%7D-2%5Cleft(%5CLambda_%7B2%7D-%5Cfrac%7B1%7D%7B4%7D%5CLambda_%7B3%7D%5Cright)%5CGamma%5E%7B%5Ceta%7D_%7B%5Calpha%7D%5CDelta%5E%7B%5Calpha%5Cgamma%7D%5CGamma_%7B%5Ceta%5Cgamm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125" y="1371100"/>
            <a:ext cx="5558029" cy="46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117" title="[255,255,255,&quot;https://www.codecogs.com/eqnedit.php?latex=-2%5CLambda_%7B3%7D%5Cnabla%5E%7B%5Cgamma%7D%5Cxi_%7B%5Calpha%5Cbeta%7Du%5E%7B%5Cbeta%7D%5Cnabla%5E%7B%5Calpha%7D%5Cxi_%7B%5Cgamma%5Cdelta%7Du%5E%7B%5Cdelta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4675" y="1987400"/>
            <a:ext cx="2257398" cy="2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117"/>
          <p:cNvSpPr txBox="1"/>
          <p:nvPr/>
        </p:nvSpPr>
        <p:spPr>
          <a:xfrm>
            <a:off x="304675" y="2843175"/>
            <a:ext cx="489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Coefficients of non-squarable terms needs to be zero:</a:t>
            </a:r>
            <a:endParaRPr>
              <a:solidFill>
                <a:srgbClr val="FF9900"/>
              </a:solidFill>
            </a:endParaRPr>
          </a:p>
        </p:txBody>
      </p:sp>
      <p:cxnSp>
        <p:nvCxnSpPr>
          <p:cNvPr id="1466" name="Google Shape;1466;p117"/>
          <p:cNvCxnSpPr/>
          <p:nvPr/>
        </p:nvCxnSpPr>
        <p:spPr>
          <a:xfrm flipH="1" rot="10800000">
            <a:off x="1030150" y="1958600"/>
            <a:ext cx="667500" cy="420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7" name="Google Shape;1467;p117"/>
          <p:cNvCxnSpPr/>
          <p:nvPr/>
        </p:nvCxnSpPr>
        <p:spPr>
          <a:xfrm flipH="1" rot="10800000">
            <a:off x="4098850" y="747275"/>
            <a:ext cx="1291200" cy="4860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68" name="Google Shape;1468;p117" title="[255,255,255,&quot;https://www.codecogs.com/eqnedit.php?latex=%5CSigma_%7B2%7D%3D-%5Cfrac%7B1%7D%7B5%7D%5CSigma_%7B3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2325" y="2872825"/>
            <a:ext cx="10668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Google Shape;1469;p117" title="[255,255,255,&quot;https://www.codecogs.com/eqnedit.php?latex=%5CLambda_%7B3%7D%3D0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98100" y="2970323"/>
            <a:ext cx="798500" cy="249511"/>
          </a:xfrm>
          <a:prstGeom prst="rect">
            <a:avLst/>
          </a:prstGeom>
          <a:noFill/>
          <a:ln>
            <a:noFill/>
          </a:ln>
        </p:spPr>
      </p:pic>
      <p:sp>
        <p:nvSpPr>
          <p:cNvPr id="1470" name="Google Shape;1470;p117"/>
          <p:cNvSpPr txBox="1"/>
          <p:nvPr/>
        </p:nvSpPr>
        <p:spPr>
          <a:xfrm>
            <a:off x="6638063" y="2894975"/>
            <a:ext cx="58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1" name="Google Shape;1471;p117"/>
          <p:cNvSpPr txBox="1"/>
          <p:nvPr/>
        </p:nvSpPr>
        <p:spPr>
          <a:xfrm>
            <a:off x="145100" y="3460450"/>
            <a:ext cx="894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Sign of the square completed terms gives constrain over transport coefficients :(Go to comoving frame of fluid)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472" name="Google Shape;1472;p117" title="[255,255,255,&quot;https://www.codecogs.com/eqnedit.php?latex=%5CSigma_%7B1%7D%2B%5Cfrac%7B1%7D%7B4%7D%5CSigma_%7B3%7D%5Cleq%200~%2C%5Chspace%7B1cm%7D%5CSigma_%7B3%7D%5Cleq0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72125" y="3997275"/>
            <a:ext cx="2616202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3" name="Google Shape;1473;p117" title="[255,255,255,&quot;https://www.codecogs.com/eqnedit.php?latex=%5CLambda_%7B1%7D-%5Cfrac%7B1%7D%7B3%7D%5CLambda_%7B2%7D%5Cleq0%2C%5Chspace%7B1cm%7D%5CLambda_%7B2%7D%5Cleq%200~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17675" y="3968250"/>
            <a:ext cx="2514598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p117"/>
          <p:cNvSpPr txBox="1"/>
          <p:nvPr/>
        </p:nvSpPr>
        <p:spPr>
          <a:xfrm>
            <a:off x="4162750" y="4019425"/>
            <a:ext cx="58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5" name="Google Shape;1475;p117">
            <a:hlinkClick action="ppaction://hlinksldjump" r:id="rId10"/>
          </p:cNvPr>
          <p:cNvSpPr txBox="1"/>
          <p:nvPr/>
        </p:nvSpPr>
        <p:spPr>
          <a:xfrm>
            <a:off x="8303675" y="4796425"/>
            <a:ext cx="74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 u="sng">
                <a:solidFill>
                  <a:schemeClr val="hlink"/>
                </a:solidFill>
                <a:hlinkClick action="ppaction://hlinksldjump" r:id="rId11"/>
              </a:rPr>
              <a:t>Slide 44: Sign of tensor structures</a:t>
            </a:r>
            <a:endParaRPr sz="3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18"/>
          <p:cNvSpPr txBox="1"/>
          <p:nvPr>
            <p:ph type="title"/>
          </p:nvPr>
        </p:nvSpPr>
        <p:spPr>
          <a:xfrm>
            <a:off x="64700" y="168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 splitting for spin polarization:</a:t>
            </a:r>
            <a:endParaRPr/>
          </a:p>
        </p:txBody>
      </p:sp>
      <p:sp>
        <p:nvSpPr>
          <p:cNvPr id="1481" name="Google Shape;1481;p118"/>
          <p:cNvSpPr txBox="1"/>
          <p:nvPr/>
        </p:nvSpPr>
        <p:spPr>
          <a:xfrm>
            <a:off x="210675" y="929900"/>
            <a:ext cx="6763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t/>
            </a:r>
            <a:endParaRPr sz="1700">
              <a:solidFill>
                <a:schemeClr val="accent4"/>
              </a:solidFill>
            </a:endParaRPr>
          </a:p>
        </p:txBody>
      </p:sp>
      <p:cxnSp>
        <p:nvCxnSpPr>
          <p:cNvPr id="1482" name="Google Shape;1482;p118"/>
          <p:cNvCxnSpPr/>
          <p:nvPr/>
        </p:nvCxnSpPr>
        <p:spPr>
          <a:xfrm>
            <a:off x="5935375" y="2186725"/>
            <a:ext cx="290700" cy="55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83" name="Google Shape;1483;p118" title="[255,255,255,&quot;https://www.codecogs.com/eqnedit.php?latex=%5Chat%7B%5Cmathcal%7BS%7D%7D%5E%7B%5Cmu%5Calpha%5Cbeta%7D%3D%5Chat%7B%5Comega%7D%5E%7B%5Cmu%7D%5Chat%7B%5CXi%7D%5E%7B%5Calpha%5Cbeta%7D_%7B1%7D%2B%5Chat%7B%5CXi%7D%5E%7B%5Cmu%5Calpha%5Cbeta%7D_%7B2%7D%2B%5Chat%7B%5Comega%7D%5E%7B%5Cmu%7D%5Chat%7B%5Cmathcal%7BV%7D%7D%5E%7B%5B%5Calpha%7Du%5E%7B%5Cbeta%5D%7D%2B%5Chat%7B%5Cmathcal%7BV%7D%7D%5E%7B%5Cmu%5B%5Calpha%7Du%5E%7B%5Cbeta%5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50" y="972625"/>
            <a:ext cx="615163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4" name="Google Shape;1484;p118" title="[255,217,102,&quot;https://www.codecogs.com/eqnedit.php?latex=%5Chat%7B%5CXi%7D%5E%7B%5Calpha%5Cbeta%7D_%7B1%7Du_%7B%5Calpha%7D%3D0%5C%2C%5C%2C%5C%2C%5Ctext%7Band%7D%5C%2C%5C%2C%5C%2C%5Chat%7B%5CXi%7D%5E%7B%5Cmu%5Calpha%5Cbeta%7D_%7B2%7D%5Chat%7B%5Comega%7D_%7B%5Cmu%7D%3D0%5C%2C%5C%2C%20%2C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5227" y="1993275"/>
            <a:ext cx="4432302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18" title="[238,238,238,&quot;https://www.codecogs.com/eqnedit.php?latex=%5Chat%7B%5Cmathcal%7BV%7D%7D_%7B1%7D%5E%7B%5Calpha%7Du_%7B%5Calpha%7D%3D0%5C%2C%5C%2C%20%5C%2C%5Ctext%7Band%7D%5C%2C%5C%2C%20%5C%2C%5C%2C%20%5Chat%7B%5Comega%7D_%7B%5Cmu%7D%5Chat%7B%5Cmathcal%7BV%7D%7D%5E%7B%5Cmu%5Calpha%7D_%7B2%7D%3D0%5C%2C.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325" y="3223825"/>
            <a:ext cx="4170592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118" title="[255,217,102,&quot;https://www.codecogs.com/eqnedit.php?latex=%5Chat%7B%5CXi%7D%5E%7B%5Cmu%5Calpha%5Cbeta%7Du_%7B%5Cbeta%7D%3D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7125" y="1993275"/>
            <a:ext cx="17272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" name="Google Shape;1487;p118" title="[255,255,255,&quot;https://www.codecogs.com/eqnedit.php?latex=%5Chat%7B%5Cmathcal%7BV%7D%7D_%7B2%7D%5E%7B%5Cmu%5Calpha%5Cbeta%7Du_%7B%5Cbeta%7D%3D0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9300" y="3224775"/>
            <a:ext cx="1752600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19"/>
          <p:cNvSpPr txBox="1"/>
          <p:nvPr>
            <p:ph type="title"/>
          </p:nvPr>
        </p:nvSpPr>
        <p:spPr>
          <a:xfrm>
            <a:off x="64700" y="168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 splitting for spin polarization:</a:t>
            </a:r>
            <a:endParaRPr/>
          </a:p>
        </p:txBody>
      </p:sp>
      <p:sp>
        <p:nvSpPr>
          <p:cNvPr id="1493" name="Google Shape;1493;p119"/>
          <p:cNvSpPr txBox="1"/>
          <p:nvPr/>
        </p:nvSpPr>
        <p:spPr>
          <a:xfrm>
            <a:off x="210675" y="929900"/>
            <a:ext cx="6763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t/>
            </a:r>
            <a:endParaRPr sz="1700">
              <a:solidFill>
                <a:schemeClr val="accent4"/>
              </a:solidFill>
            </a:endParaRPr>
          </a:p>
        </p:txBody>
      </p:sp>
      <p:pic>
        <p:nvPicPr>
          <p:cNvPr id="1494" name="Google Shape;1494;p119" title="[255,255,255,&quot;https://www.codecogs.com/eqnedit.php?latex=%5Chat%7B%5Cmathcal%7BS%7D%7D%5E%7B%5Cmu%5Calpha%5Cbeta%7D%3D%5Chat%7B%5CXi%7D%5E%7B%5Cmu%5Calpha%5Cbeta%7D%2B%5Chat%7B%5Cmathcal%7BV%7D%7D%5E%7B%5Cmu%5B%5Calpha%7Du%5E%7B%5Cbeta%5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257" y="972625"/>
            <a:ext cx="2406031" cy="261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5" name="Google Shape;1495;p119"/>
          <p:cNvCxnSpPr/>
          <p:nvPr/>
        </p:nvCxnSpPr>
        <p:spPr>
          <a:xfrm flipH="1">
            <a:off x="1823225" y="1293150"/>
            <a:ext cx="7500" cy="8421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96" name="Google Shape;1496;p119"/>
          <p:cNvSpPr txBox="1"/>
          <p:nvPr/>
        </p:nvSpPr>
        <p:spPr>
          <a:xfrm>
            <a:off x="64700" y="2730325"/>
            <a:ext cx="140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where, 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1497" name="Google Shape;1497;p119" title="[255,217,102,&quot;https://www.codecogs.com/eqnedit.php?latex=%5Chat%7B%5Comega%7D%5E%7B%5Cmu%7D%5Chat%7B%5CXi%7D%5E%7B%5Calpha%5Cbeta%7D_%7B1%7D%2B%5Chat%7B%5CXi%7D%5E%7B%5Cmu%5Calpha%5Cbeta%7D_%7B2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5950" y="2288400"/>
            <a:ext cx="1590526" cy="3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8" name="Google Shape;1498;p119" title="[255,217,102,&quot;https://www.codecogs.com/eqnedit.php?latex=%5Chat%7B%5CXi%7D%5E%7B%5Calpha%5Cbeta%7D_%7B1%7Du_%7B%5Calpha%7D%3D0%5C%2C%5C%2C%5C%2C%5Ctext%7Band%7D%5C%2C%5C%2C%5C%2C%5Chat%7B%5CXi%7D%5E%7B%5Cmu%5Calpha%5Cbeta%7D_%7B2%7D%5Chat%7B%5Comega%7D_%7B%5Cmu%7D%3D0%5C%2C.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3975" y="2833275"/>
            <a:ext cx="3199640" cy="325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9" name="Google Shape;1499;p119"/>
          <p:cNvCxnSpPr/>
          <p:nvPr/>
        </p:nvCxnSpPr>
        <p:spPr>
          <a:xfrm>
            <a:off x="5935375" y="2186725"/>
            <a:ext cx="290700" cy="55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0" name="Google Shape;1500;p119"/>
          <p:cNvCxnSpPr/>
          <p:nvPr/>
        </p:nvCxnSpPr>
        <p:spPr>
          <a:xfrm>
            <a:off x="1591000" y="3232850"/>
            <a:ext cx="7200" cy="661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1" name="Google Shape;1501;p119"/>
          <p:cNvCxnSpPr/>
          <p:nvPr/>
        </p:nvCxnSpPr>
        <p:spPr>
          <a:xfrm>
            <a:off x="3356350" y="3240125"/>
            <a:ext cx="21900" cy="6756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02" name="Google Shape;1502;p119" title="[255,255,255,&quot;https://www.codecogs.com/eqnedit.php?latex=%5Cfrac%7B(d-2)(d-1)%7D%7B2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325" y="4046525"/>
            <a:ext cx="12573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3" name="Google Shape;1503;p119" title="[255,255,255,&quot;https://www.codecogs.com/eqnedit.php?latex=%5Cfrac%7B(d-2)%5E%7B2%7D(d-1)%7D%7B2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40400" y="4082700"/>
            <a:ext cx="1308101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120"/>
          <p:cNvSpPr txBox="1"/>
          <p:nvPr>
            <p:ph type="title"/>
          </p:nvPr>
        </p:nvSpPr>
        <p:spPr>
          <a:xfrm>
            <a:off x="64700" y="168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 splitting for  spin polarization:</a:t>
            </a:r>
            <a:endParaRPr/>
          </a:p>
        </p:txBody>
      </p:sp>
      <p:sp>
        <p:nvSpPr>
          <p:cNvPr id="1509" name="Google Shape;1509;p120"/>
          <p:cNvSpPr txBox="1"/>
          <p:nvPr/>
        </p:nvSpPr>
        <p:spPr>
          <a:xfrm>
            <a:off x="210675" y="929900"/>
            <a:ext cx="6763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t/>
            </a:r>
            <a:endParaRPr sz="1700">
              <a:solidFill>
                <a:schemeClr val="accent4"/>
              </a:solidFill>
            </a:endParaRPr>
          </a:p>
        </p:txBody>
      </p:sp>
      <p:pic>
        <p:nvPicPr>
          <p:cNvPr id="1510" name="Google Shape;1510;p120" title="[255,255,255,&quot;https://www.codecogs.com/eqnedit.php?latex=%5Chat%7B%5Cmathcal%7BS%7D%7D%5E%7B%5Cmu%5Calpha%5Cbeta%7D%3D%5Chat%7B%5CXi%7D%5E%7B%5Cmu%5Calpha%5Cbeta%7D%2B%5Chat%7B%5Cmathcal%7BV%7D%7D%5E%7B%5Cmu%5B%5Calpha%7Du%5E%7B%5Cbeta%5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6257" y="972625"/>
            <a:ext cx="2406031" cy="261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1" name="Google Shape;1511;p120"/>
          <p:cNvCxnSpPr/>
          <p:nvPr/>
        </p:nvCxnSpPr>
        <p:spPr>
          <a:xfrm flipH="1">
            <a:off x="1823225" y="1293150"/>
            <a:ext cx="7500" cy="8421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2" name="Google Shape;1512;p120"/>
          <p:cNvSpPr txBox="1"/>
          <p:nvPr/>
        </p:nvSpPr>
        <p:spPr>
          <a:xfrm>
            <a:off x="64700" y="2730325"/>
            <a:ext cx="140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where, 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1513" name="Google Shape;1513;p120" title="[255,217,102,&quot;https://www.codecogs.com/eqnedit.php?latex=%5Chat%7B%5Comega%7D%5E%7B%5Cmu%7D%5Chat%7B%5CXi%7D%5E%7B%5Calpha%5Cbeta%7D_%7B1%7D%2B%5Chat%7B%5CXi%7D%5E%7B%5Cmu%5Calpha%5Cbeta%7D_%7B2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5950" y="2288400"/>
            <a:ext cx="1590526" cy="32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4" name="Google Shape;1514;p120" title="[255,217,102,&quot;https://www.codecogs.com/eqnedit.php?latex=%5Chat%7B%5CXi%7D%5E%7B%5Calpha%5Cbeta%7D_%7B1%7Du_%7B%5Calpha%7D%3D0%5C%2C%5C%2C%5C%2C%5Ctext%7Band%7D%5C%2C%5C%2C%5C%2C%5Chat%7B%5CXi%7D%5E%7B%5Cmu%5Calpha%5Cbeta%7D_%7B2%7D%5Chat%7B%5Comega%7D_%7B%5Cmu%7D%3D0%5C%2C.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3975" y="2833275"/>
            <a:ext cx="3199640" cy="325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5" name="Google Shape;1515;p120"/>
          <p:cNvCxnSpPr>
            <a:endCxn id="1509" idx="2"/>
          </p:cNvCxnSpPr>
          <p:nvPr/>
        </p:nvCxnSpPr>
        <p:spPr>
          <a:xfrm>
            <a:off x="2760525" y="1242200"/>
            <a:ext cx="831900" cy="1341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16" name="Google Shape;1516;p120" title="[238,238,238,&quot;https://www.codecogs.com/eqnedit.php?latex=%5Chat%7B%5Cmathcal%7BV%7D%7D_%7B1%7D%5E%7B%5Calpha%7Du_%7B%5Calpha%7D%3D0%5C%2C%5C%2C%20%5C%2C%5Ctext%7Band%7D%5C%2C%5C%2C%20%5C%2C%5C%2C%20%5Chat%7B%5Comega%7D_%7B%5Cmu%7D%5Chat%7B%5Cmathcal%7BV%7D%7D%5E%7B%5Cmu%5Calpha%7D_%7B2%7D%3D0%5C%2C.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8225" y="1776500"/>
            <a:ext cx="3041524" cy="32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Google Shape;1517;p120"/>
          <p:cNvSpPr txBox="1"/>
          <p:nvPr/>
        </p:nvSpPr>
        <p:spPr>
          <a:xfrm>
            <a:off x="5492200" y="1376300"/>
            <a:ext cx="83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where,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518" name="Google Shape;1518;p120"/>
          <p:cNvCxnSpPr/>
          <p:nvPr/>
        </p:nvCxnSpPr>
        <p:spPr>
          <a:xfrm>
            <a:off x="5935375" y="2149675"/>
            <a:ext cx="7200" cy="6030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9" name="Google Shape;1519;p120"/>
          <p:cNvCxnSpPr/>
          <p:nvPr/>
        </p:nvCxnSpPr>
        <p:spPr>
          <a:xfrm>
            <a:off x="7933200" y="2102050"/>
            <a:ext cx="29100" cy="6174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0" name="Google Shape;1520;p120"/>
          <p:cNvCxnSpPr/>
          <p:nvPr/>
        </p:nvCxnSpPr>
        <p:spPr>
          <a:xfrm>
            <a:off x="5935375" y="2186725"/>
            <a:ext cx="290700" cy="55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1" name="Google Shape;1521;p120"/>
          <p:cNvCxnSpPr/>
          <p:nvPr/>
        </p:nvCxnSpPr>
        <p:spPr>
          <a:xfrm>
            <a:off x="1591000" y="3232850"/>
            <a:ext cx="7200" cy="661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2" name="Google Shape;1522;p120"/>
          <p:cNvCxnSpPr/>
          <p:nvPr/>
        </p:nvCxnSpPr>
        <p:spPr>
          <a:xfrm>
            <a:off x="3356350" y="3240125"/>
            <a:ext cx="21900" cy="6756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23" name="Google Shape;1523;p120" title="[255,255,255,&quot;https://www.codecogs.com/eqnedit.php?latex=(d-1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62549" y="2942350"/>
            <a:ext cx="831900" cy="300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p120" title="[255,255,255,&quot;https://www.codecogs.com/eqnedit.php?latex=%5Cfrac%7B(d-2)(d-1)%7D%7B2%7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0325" y="4046525"/>
            <a:ext cx="12573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p120" title="[255,255,255,&quot;https://www.codecogs.com/eqnedit.php?latex=(d-2)(d-1)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89776" y="2939250"/>
            <a:ext cx="1501907" cy="2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6" name="Google Shape;1526;p120" title="[255,255,255,&quot;https://www.codecogs.com/eqnedit.php?latex=%5Cfrac%7B(d-2)%5E%7B2%7D(d-1)%7D%7B2%7D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40400" y="4082700"/>
            <a:ext cx="13081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7" name="Google Shape;1527;p120" title="[238,238,238,&quot;https://www.codecogs.com/eqnedit.php?latex=%5Chat%7B%5Comega%7D%5E%7B%5Cmu%7D%5Chat%7B%5Cmathcal%7BV%7D%7D_%7B1%7D%5E%7B%5Calpha%7D%2B%5Chat%7B%5Cmathcal%7BV%7D%7D%5E%7B%5Cmu%5Calpha%7D_%7B2%7D#0&quot;]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68325" y="1293150"/>
            <a:ext cx="1879601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121"/>
          <p:cNvSpPr txBox="1"/>
          <p:nvPr>
            <p:ph type="title"/>
          </p:nvPr>
        </p:nvSpPr>
        <p:spPr>
          <a:xfrm>
            <a:off x="116050" y="83275"/>
            <a:ext cx="7446600" cy="74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Hydrodynamics with the GLW choice</a:t>
            </a:r>
            <a:endParaRPr sz="2800"/>
          </a:p>
        </p:txBody>
      </p:sp>
      <p:sp>
        <p:nvSpPr>
          <p:cNvPr id="1533" name="Google Shape;1533;p121"/>
          <p:cNvSpPr txBox="1"/>
          <p:nvPr/>
        </p:nvSpPr>
        <p:spPr>
          <a:xfrm>
            <a:off x="369975" y="1109950"/>
            <a:ext cx="297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At the equilibrium: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34" name="Google Shape;1534;p121" title="[255,217,102,&quot;https://www.codecogs.com/eqnedit.php?latex=%20T%5E%7B%5Cmu%5Cnu%7D_%7Beq%7D%3DT%5E%7B%5Cmu%5Cnu%7D_%7BGLW%7D%3D%5Cepsilon%5C%2C%20u%5E%7B%5Cmu%7Du%5E%7B%5Cnu%7D-P%5CDelta%5E%7B%5Cmu%5Cnu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350" y="1575438"/>
            <a:ext cx="3485748" cy="3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5" name="Google Shape;1535;p121" title="[255,217,102,&quot;https://www.codecogs.com/eqnedit.php?latex=S_%7Beq%7D%5E%7B%5Calpha%2C%20%5Cbeta%20%5Cgamma%7D%3DS_%7BGLW%7D%5E%7B%5Calpha%2C%20%5Cbeta%20%5Cgamma%7D%3D%5Cmathcal%7BA%7D_1%20u%5E%5Calpha%5Comega%5E%7B%5Cbeta%20%5Cgamma%7D%2B%5Cmathcal%7BA%7D_2%20u%5E%5Calpha%20u%5E%7B%5B%5Cbeta%7D%5Ckappa%5E%7B%5Cgamma%5D%7D%2B%5Cmathcal%7BA%7D_3%5Cleft(u%5E%7B%5B%5Cbeta%7D%20%5Comega%5E%7B%5Cgamma%5D%20%5Calpha%7D%2Bg%5E%7B%5Calpha%5B%5Cbeta%7D%20%5Ckappa%5E%7B%5Cgamma%5D%7D%5Cright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350" y="2635925"/>
            <a:ext cx="6409876" cy="3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6" name="Google Shape;1536;p121" title="[255,217,102,&quot;https://www.codecogs.com/eqnedit.php?latex=%20N%5E%7B%5Cmu%7D_%7Beq%7D%3Dn%20u%5E%7B%5Cmu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3340" y="2141750"/>
            <a:ext cx="1239185" cy="3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121"/>
          <p:cNvSpPr txBox="1"/>
          <p:nvPr/>
        </p:nvSpPr>
        <p:spPr>
          <a:xfrm>
            <a:off x="1450925" y="3591025"/>
            <a:ext cx="2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8" name="Google Shape;1538;p121"/>
          <p:cNvCxnSpPr/>
          <p:nvPr/>
        </p:nvCxnSpPr>
        <p:spPr>
          <a:xfrm>
            <a:off x="2019625" y="3014900"/>
            <a:ext cx="871800" cy="486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39" name="Google Shape;1539;p121" title="[255,217,102,&quot;https://www.codecogs.com/eqnedit.php?latex=%5CDelta%5E%7B%5Cmu%7D_%7B%5Clambda%7DS%5E%7B%5Clambda%5Calpha%5Cbeta%7D_%7Beq%7D%3D%5CSigma%5E%7B%5Cperp%5Cmu%5Calpha%5Cbe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9462" y="3591025"/>
            <a:ext cx="1505074" cy="26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0" name="Google Shape;1540;p121" title="[255,217,102,&quot;https://www.codecogs.com/eqnedit.php?latex=S_%7Beq%7D%5E%7B%5Cmu%5Calpha%5Cbeta%7Du_%7B%5Cmu%7D%3D%5Csigma%5E%7B%5Calpha%5Cbeta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48933" y="3612825"/>
            <a:ext cx="1214741" cy="2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1" name="Google Shape;1541;p121"/>
          <p:cNvSpPr txBox="1"/>
          <p:nvPr/>
        </p:nvSpPr>
        <p:spPr>
          <a:xfrm>
            <a:off x="3142763" y="3524625"/>
            <a:ext cx="4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116050" y="83275"/>
            <a:ext cx="8960700" cy="74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/>
              <a:t>Hydrodynamics with </a:t>
            </a:r>
            <a:r>
              <a:rPr lang="en" sz="2320"/>
              <a:t>the GLW(de Groot-van Leeuwen-van Weert)      choice:</a:t>
            </a:r>
            <a:endParaRPr sz="2320"/>
          </a:p>
        </p:txBody>
      </p:sp>
      <p:sp>
        <p:nvSpPr>
          <p:cNvPr id="176" name="Google Shape;176;p23"/>
          <p:cNvSpPr txBox="1"/>
          <p:nvPr/>
        </p:nvSpPr>
        <p:spPr>
          <a:xfrm>
            <a:off x="168025" y="1114250"/>
            <a:ext cx="297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At the equilibrium: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77" name="Google Shape;177;p23" title="[255,217,102,&quot;https://www.codecogs.com/eqnedit.php?latex=%20T%5E%7B%5Cmu%5Cnu%7D_%7Beq%7D%3DT%5E%7B%5Cmu%5Cnu%7D_%7BGLW%7D%3D%5Cepsilon%5C%2C%20u%5E%7B%5Cmu%7Du%5E%7B%5Cnu%7D-P%5CDelta%5E%7B%5Cmu%5Cnu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5" y="1751475"/>
            <a:ext cx="3485748" cy="3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1450925" y="3591025"/>
            <a:ext cx="2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3"/>
          <p:cNvSpPr txBox="1"/>
          <p:nvPr/>
        </p:nvSpPr>
        <p:spPr>
          <a:xfrm>
            <a:off x="6540775" y="3442750"/>
            <a:ext cx="198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FFFF"/>
                </a:solidFill>
              </a:rPr>
              <a:t>S. Bhadury, W. Florkowski, A. Jaiswal, A. Kumar,</a:t>
            </a:r>
            <a:endParaRPr sz="6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FFFF"/>
                </a:solidFill>
              </a:rPr>
              <a:t>and R. Ryblewski, Phys. Rev. D 103, 014030 (2021),</a:t>
            </a:r>
            <a:endParaRPr sz="6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0FFFF"/>
                </a:solidFill>
              </a:rPr>
              <a:t>arXiv:2008.10976 [nucl-th]</a:t>
            </a:r>
            <a:endParaRPr sz="600">
              <a:solidFill>
                <a:srgbClr val="00FFFF"/>
              </a:solidFill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6540775" y="3991225"/>
            <a:ext cx="235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</a:rPr>
              <a:t>W. Florkowski, A. Kumar, and R. Ry-</a:t>
            </a:r>
            <a:endParaRPr sz="6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</a:rPr>
              <a:t>blewski, Prog. Part. Nucl. Phys. 108, 103709 (2019),</a:t>
            </a:r>
            <a:endParaRPr sz="6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accent5"/>
                </a:solidFill>
              </a:rPr>
              <a:t>arXiv:1811.04409 [nucl-th].</a:t>
            </a:r>
            <a:endParaRPr sz="600">
              <a:solidFill>
                <a:schemeClr val="accent5"/>
              </a:solidFill>
            </a:endParaRPr>
          </a:p>
        </p:txBody>
      </p:sp>
      <p:pic>
        <p:nvPicPr>
          <p:cNvPr id="181" name="Google Shape;181;p23" title="[255,217,102,&quot;https://www.codecogs.com/eqnedit.php?latex=%20N%5E%7B%5Cmu%7D_%7Beq%7D%3Dn%20u%5E%7B%5Cmu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0921" y="2300513"/>
            <a:ext cx="1239179" cy="31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23"/>
          <p:cNvCxnSpPr/>
          <p:nvPr/>
        </p:nvCxnSpPr>
        <p:spPr>
          <a:xfrm flipH="1">
            <a:off x="2970450" y="3287263"/>
            <a:ext cx="504900" cy="7068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3" name="Google Shape;183;p23" title="[255,217,102,&quot;https://www.codecogs.com/eqnedit.php?latex=S_%7Beq%7D%5E%7B%5Calpha%2C%20%5Cbeta%20%5Cgamma%7D%3DS_%7BGLW%7D%5E%7B%5Calpha%2C%20%5Cbeta%20%5Cgamma%7D%3D%5Cmathcal%7BA%7D_1%20u%5E%5Calpha%5COmega%5E%7B%5Cbeta%20%5Cgamma%7D%2B%5Cmathcal%7BA%7D_2%20u%5E%5Calpha%20u%5E%7B%5B%5Cbeta%7D%5Ckappa%5E%7B%5Cgamma%5D%7D%2B%5Cmathcal%7BA%7D_3%5Cleft(u%5E%7B%5B%5Cbeta%7D%20%5COmega%5E%7B%5Cgamma%5D%20%5Calpha%7D%2Bg%5E%7B%5Calpha%5B%5Cbeta%7D%20%5Ckappa%5E%7B%5Cgamma%5D%7D%5Cright)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996" y="2901675"/>
            <a:ext cx="8255559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 title="[255,217,102,&quot;https://www.codecogs.com/eqnedit.php?latex=%5COmega%5E%7B%5Calpha%5Cbeta%7D%3D%5Ckappa%5E%7B%5Calpha%7Du%5E%7B%5Cbeta%7D-%5Ckappa%5E%7B%5Cbeta%7Du%5E%7B%5Calpha%7D%2B%5Cepsilon%5E%7B%5Calpha%5Cbeta%5Cmu%5Cnu%7Du_%7B%5Cmu%7D%5Comega_%7B%5Cnu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8895" y="4086075"/>
            <a:ext cx="5130801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p122"/>
          <p:cNvSpPr txBox="1"/>
          <p:nvPr>
            <p:ph type="title"/>
          </p:nvPr>
        </p:nvSpPr>
        <p:spPr>
          <a:xfrm>
            <a:off x="116050" y="83275"/>
            <a:ext cx="7446600" cy="74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Hydrodynamics with the GLW choice</a:t>
            </a:r>
            <a:endParaRPr sz="2800"/>
          </a:p>
        </p:txBody>
      </p:sp>
      <p:sp>
        <p:nvSpPr>
          <p:cNvPr id="1547" name="Google Shape;1547;p122"/>
          <p:cNvSpPr txBox="1"/>
          <p:nvPr/>
        </p:nvSpPr>
        <p:spPr>
          <a:xfrm>
            <a:off x="325075" y="1053850"/>
            <a:ext cx="297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At the equilibrium: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48" name="Google Shape;1548;p122" title="[255,217,102,&quot;https://www.codecogs.com/eqnedit.php?latex=%20T%5E%7B%5Cmu%5Cnu%7D_%7Beq%7D%3DT%5E%7B%5Cmu%5Cnu%7D_%7BGLW%7D%3D%5Cepsilon%5C%2C%20u%5E%7B%5Cmu%7Du%5E%7B%5Cnu%7D-P%5CDelta%5E%7B%5Cmu%5Cnu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3350" y="1575438"/>
            <a:ext cx="3485748" cy="3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122" title="[255,217,102,&quot;https://www.codecogs.com/eqnedit.php?latex=S_%7Beq%7D%5E%7B%5Calpha%2C%20%5Cbeta%20%5Cgamma%7D%3DS_%7BGLW%7D%5E%7B%5Calpha%2C%20%5Cbeta%20%5Cgamma%7D%3D%5Cmathcal%7BA%7D_1%20u%5E%5Calpha%5Comega%5E%7B%5Cbeta%20%5Cgamma%7D%2B%5Cmathcal%7BA%7D_2%20u%5E%5Calpha%20u%5E%7B%5B%5Cbeta%7D%5Ckappa%5E%7B%5Cgamma%5D%7D%2B%5Cmathcal%7BA%7D_3%5Cleft(u%5E%7B%5B%5Cbeta%7D%20%5Comega%5E%7B%5Cgamma%5D%20%5Calpha%7D%2Bg%5E%7B%5Calpha%5B%5Cbeta%7D%20%5Ckappa%5E%7B%5Cgamma%5D%7D%5Cright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3350" y="2635925"/>
            <a:ext cx="6409876" cy="34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p122" title="[255,217,102,&quot;https://www.codecogs.com/eqnedit.php?latex=%20N%5E%7B%5Cmu%7D_%7Beq%7D%3Dn%20u%5E%7B%5Cmu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3340" y="2141750"/>
            <a:ext cx="1239185" cy="31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1" name="Google Shape;1551;p122"/>
          <p:cNvSpPr txBox="1"/>
          <p:nvPr/>
        </p:nvSpPr>
        <p:spPr>
          <a:xfrm>
            <a:off x="1450925" y="3591025"/>
            <a:ext cx="2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2" name="Google Shape;1552;p122"/>
          <p:cNvCxnSpPr/>
          <p:nvPr/>
        </p:nvCxnSpPr>
        <p:spPr>
          <a:xfrm>
            <a:off x="2019625" y="3014900"/>
            <a:ext cx="871800" cy="486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53" name="Google Shape;1553;p122" title="[255,217,102,&quot;https://www.codecogs.com/eqnedit.php?latex=%5CDelta%5E%7B%5Cmu%7D_%7B%5Clambda%7DS%5E%7B%5Clambda%5Calpha%5Cbeta%7D_%7Beq%7D%3D%5CSigma%5E%7B%5Cperp%5Cmu%5Calpha%5Cbe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19462" y="3591025"/>
            <a:ext cx="1505074" cy="26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4" name="Google Shape;1554;p122" title="[255,217,102,&quot;https://www.codecogs.com/eqnedit.php?latex=S_%7Beq%7D%5E%7B%5Cmu%5Calpha%5Cbeta%7Du_%7B%5Cmu%7D%3D%5Csigma%5E%7B%5Calpha%5Cbeta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48933" y="3612825"/>
            <a:ext cx="1214741" cy="2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5" name="Google Shape;1555;p122"/>
          <p:cNvSpPr txBox="1"/>
          <p:nvPr/>
        </p:nvSpPr>
        <p:spPr>
          <a:xfrm>
            <a:off x="3142763" y="3524625"/>
            <a:ext cx="486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56" name="Google Shape;1556;p122" title="[255,255,255,&quot;https://www.codecogs.com/eqnedit.php?latex=%20%5Csigma%5E%7B%5Calpha%5Cbeta%7D%3D%5Cmathcal%7BA%7D_%7B1%7D%5Comega%5E%7B%5Calpha%5Cbeta%7D%2B%5Cmathcal%7BA%7D_%7B2%7Du%5E%7B%5B%5Calpha%7D%5Ckappa%5E%7B%5Cbeta%5D%7D%5C%2C%5C%2C%5C%2C%5Ctext%7Band%7D%5C%2C%5C%2C%5C%2C%5CSigma%5E%7B%5Cperp%5Cmu%5Calpha%5Cbeta%7D%3D%5Cmathcal%7BA%7D_%7B3%7D%5CDelta%5E%7B%5Cmu%7D_%7B%5Clambda%7D%5Cleft(u%5E%7B%5B%5Calpha%7D%5Comega%5E%7B%5Cbeta%5D%5Clambda%7D%2Bg%5E%7B%5Clambda%5B%5Calpha%7D%5Ckappa%5E%7B%5Cbeta%5D%7D%5Cright)%5C%2C%5C%2C.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69701" y="4257200"/>
            <a:ext cx="7714044" cy="34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1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Entropy Current in GLW approach :</a:t>
            </a:r>
            <a:endParaRPr/>
          </a:p>
        </p:txBody>
      </p:sp>
      <p:sp>
        <p:nvSpPr>
          <p:cNvPr id="1562" name="Google Shape;1562;p123"/>
          <p:cNvSpPr txBox="1"/>
          <p:nvPr/>
        </p:nvSpPr>
        <p:spPr>
          <a:xfrm>
            <a:off x="689200" y="97810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Even at equilibrium, entropy flux is present: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563" name="Google Shape;1563;p123" title="[255,255,255,&quot;https://www.codecogs.com/eqnedit.php?latex=%5C%2C%5Ctext%7Bwhere%2C%7D%5C%2C%5C%2C%5Cmathcal%7BS%7D%5E%7B%5Cmu%7Du_%7B%5Cmu%7D%3D0%5C%2C.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5025" y="1610025"/>
            <a:ext cx="1802099" cy="2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4" name="Google Shape;1564;p123" title="[255,255,255,&quot;https://www.codecogs.com/eqnedit.php?latex=S%5E%7B%5Cmu%7D_%7Beq%7D%3DT%5E%7B%5Cmu%5Cnu%7D_%7B%5Ctext%7Beq%7D%7D%5Cbeta_%7B%5Cnu%7D%20%2B%20P%20%5Cbeta%5E%7B%5Cmu%7D%20-%20%5Calpha%20N%5E%7B%5Cmu%7D_%7B%5Ctext%7Beq%7D%7D%20-%5Cfrac%7B1%7D%7B2%7DS%5E%7B%5Cmu%5Calpha%5Cbeta%7D_%7B%5Ctext%7Beq%7D%7D%5Cxi_%7B%5Calpha%5Cbeta%7D%3Ds%20u%5E%7B%5Cmu%7D%2B%5Cmathcal%7BS%7D%5E%7B%5Cmu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8000" y="1544375"/>
            <a:ext cx="4825997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5" name="Google Shape;1565;p123"/>
          <p:cNvCxnSpPr/>
          <p:nvPr/>
        </p:nvCxnSpPr>
        <p:spPr>
          <a:xfrm>
            <a:off x="5810925" y="1951475"/>
            <a:ext cx="768900" cy="5007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66" name="Google Shape;1566;p123" title="[255,255,255,&quot;https://www.codecogs.com/eqnedit.php?latex=-%5Cfrac%7B1%7D%7B2%7D%5Cxi_%7B%5Calpha%5Cbeta%7D%5CSigma%5E%7B%5Cperp%5Cmu%5Calpha%5Cbeta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3425" y="2399396"/>
            <a:ext cx="1168400" cy="4466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7" name="Google Shape;1567;p123"/>
          <p:cNvCxnSpPr/>
          <p:nvPr/>
        </p:nvCxnSpPr>
        <p:spPr>
          <a:xfrm flipH="1">
            <a:off x="4817200" y="1951475"/>
            <a:ext cx="355500" cy="6456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68" name="Google Shape;1568;p123" title="[255,255,255,&quot;https://www.codecogs.com/eqnedit.php?latex=s%3D%5Cbeta(%5Cepsilon%2BP)-%5Calpha%5C%2C%20n%20-%5Cfrac%7B1%7D%7B2%7D%5Cxi_%7B%5Calpha%5Cbeta%7D%5Csigma%5E%7B%5Calpha%5Cbe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4175" y="2655175"/>
            <a:ext cx="28067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9" name="Google Shape;1569;p123"/>
          <p:cNvSpPr txBox="1"/>
          <p:nvPr/>
        </p:nvSpPr>
        <p:spPr>
          <a:xfrm>
            <a:off x="790750" y="3119475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0" name="Google Shape;1570;p123" title="[255,255,255,&quot;https://www.codecogs.com/eqnedit.php?latex=%5Cbeta%20D%5Cepsilon%3DDs%2B%5Calpha%20Dn%2B%5Cfrac%7B1%7D%7B2%7D%5Cxi_%7B%5Calpha%5Cbeta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40525" y="3612775"/>
            <a:ext cx="23876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123" title="[255,255,255,&quot;https://www.codecogs.com/eqnedit.php?latex=%5Cleft(D%5Csigma%5E%7B%5Calpha%5Cbeta%7D%5Cright)-%5Cfrac%7B1%7D%7B2%7D%5CSigma%5E%7B%5Cperp%5Cmu%5Calpha%5Cbeta%7D%5Cleft(%5Cnabla_%7B%5Cmu%7D%5Cxi_%7B%5Calpha%5Cbeta%7D%5Cright)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57150" y="3641800"/>
            <a:ext cx="245110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2" name="Google Shape;1572;p123"/>
          <p:cNvSpPr txBox="1"/>
          <p:nvPr/>
        </p:nvSpPr>
        <p:spPr>
          <a:xfrm>
            <a:off x="609400" y="3224138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First law of thermodynamics:</a:t>
            </a:r>
            <a:endParaRPr>
              <a:solidFill>
                <a:srgbClr val="FF9900"/>
              </a:solidFill>
            </a:endParaRPr>
          </a:p>
        </p:txBody>
      </p:sp>
      <p:cxnSp>
        <p:nvCxnSpPr>
          <p:cNvPr id="1573" name="Google Shape;1573;p123"/>
          <p:cNvCxnSpPr/>
          <p:nvPr/>
        </p:nvCxnSpPr>
        <p:spPr>
          <a:xfrm flipH="1">
            <a:off x="1291425" y="2035463"/>
            <a:ext cx="14400" cy="11712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74" name="Google Shape;1574;p123" title="[255,217,102,&quot;https://www.codecogs.com/eqnedit.php?latex=%5Cpartial_%7B%5Cmu%7DS%5E%7B%5Cmu%7D_%7B%5Ctext%7Beq%7D%7D%3D0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7120" y="2432413"/>
            <a:ext cx="904505" cy="2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5" name="Google Shape;1575;p123"/>
          <p:cNvSpPr txBox="1"/>
          <p:nvPr/>
        </p:nvSpPr>
        <p:spPr>
          <a:xfrm>
            <a:off x="689200" y="4150363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Gibbs-Duhem thermodynamics relation 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576" name="Google Shape;1576;p123" title="[255,255,255,&quot;https://www.codecogs.com/eqnedit.php?latex=D%5Cbeta%5Cleft(%5Cepsilon%2BP%5Cright)-%5Cbeta%20DP%3DnD%5Calpha%2B%5Cfrac%7B1%7D%7B2%7D%5Csigma%5E%7B%5Calpha%5Cbeta%7D%5Cleft(D%5Cxi_%7B%5Calpha%5Cbeta%7D%5Cright)%2B%5Cfrac%7B1%7D%7B2%7D%5CSigma%5E%7B%5Cperp%5Cmu%5Calpha%5Cbeta%7D%5Cleft(%5Cnabla_%7B%5Cmu%7D%5Cxi_%7B%5Calpha%5Cbeta%7D%5Cright)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40525" y="4570375"/>
            <a:ext cx="5727701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124"/>
          <p:cNvSpPr txBox="1"/>
          <p:nvPr>
            <p:ph type="title"/>
          </p:nvPr>
        </p:nvSpPr>
        <p:spPr>
          <a:xfrm>
            <a:off x="108575" y="162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 equilibrium spin diffusion :</a:t>
            </a:r>
            <a:endParaRPr/>
          </a:p>
        </p:txBody>
      </p:sp>
      <p:pic>
        <p:nvPicPr>
          <p:cNvPr id="1582" name="Google Shape;1582;p124" title="[255,255,255,&quot;https://www.codecogs.com/eqnedit.php?latex=%5Cdelta%20S%5E%7B%5Cmu%5Calpha%5Cbeta%7D%3D-2%5Cleft(%5CSigma_%7B1%7D%2B%5Cfrac%7B1%7D%7B4%7D%5CSigma_%7B3%7D%5Cright)%5CDelta%5E%7B%5Cmu%5B%5Calpha%7D%5CPhi_%7B%5Cperp%7D%5E%7B%5Cbeta%5D%7D%2B2%5CSigma_%7B3%7D%5Cnabla%5E%7B%5Cmu%7D%5Cxi%5E%7B%5Calpha%5Cbeta%7D%2B2%5Cleft(%5CLambda_%7B1%7D-%5Cfrac%7B1%7D%7B3%7D%5CLambda_%7B2%7D%5Cright)%5CDelta%5E%7B%5Cmu%5B%5Calpha%7D%5CPhi_%7B%7C%7C%7D%5E%7B%5Cbeta%5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50" y="1226025"/>
            <a:ext cx="5638799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p124" title="[255,255,255,&quot;https://www.codecogs.com/eqnedit.php?latex=%2B2%5Cleft(%5CLambda_%7B2%7D-%5CSigma_%7B3%7D%5Cright)%5CGamma%5E%7B%5Cmu%5B%5Calpha%7Du%5E%7B%5Cbeta%5D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2475" y="1319325"/>
            <a:ext cx="1878924" cy="2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Google Shape;1584;p124" title="[255,255,255,&quot;https://www.codecogs.com/eqnedit.php?latex=%5CPhi%5E%7B%5Cbeta%7D_%7B%5Cperp%7D%3D%5CDelta%5E%7B%5Cbeta%5Calpha%7D%5CPhi_%7B%5Calpha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925" y="2338613"/>
            <a:ext cx="1408076" cy="3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5" name="Google Shape;1585;p124"/>
          <p:cNvSpPr txBox="1"/>
          <p:nvPr/>
        </p:nvSpPr>
        <p:spPr>
          <a:xfrm>
            <a:off x="4954875" y="2444800"/>
            <a:ext cx="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86" name="Google Shape;1586;p124"/>
          <p:cNvCxnSpPr/>
          <p:nvPr/>
        </p:nvCxnSpPr>
        <p:spPr>
          <a:xfrm flipH="1">
            <a:off x="1973325" y="1530725"/>
            <a:ext cx="1008300" cy="696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87" name="Google Shape;1587;p124" title="[255,255,255,&quot;https://www.codecogs.com/eqnedit.php?latex=%5CPhi%5E%7B%5Cbeta%7D_%7B%7C%7C%7D%3Du%5E%7B%5Cbeta%7D%5CPhi%5E%7B%5Clambda%7Du_%7B%5Clambda%7D%3Du%5E%7B%5Cbeta%7D%5CPhi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2475" y="2338625"/>
            <a:ext cx="2211499" cy="36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8" name="Google Shape;1588;p124"/>
          <p:cNvCxnSpPr/>
          <p:nvPr/>
        </p:nvCxnSpPr>
        <p:spPr>
          <a:xfrm>
            <a:off x="6072075" y="1625025"/>
            <a:ext cx="544200" cy="580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2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25"/>
          <p:cNvSpPr txBox="1"/>
          <p:nvPr>
            <p:ph type="title"/>
          </p:nvPr>
        </p:nvSpPr>
        <p:spPr>
          <a:xfrm>
            <a:off x="108575" y="162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 equilibrium spin diffusion :</a:t>
            </a:r>
            <a:endParaRPr/>
          </a:p>
        </p:txBody>
      </p:sp>
      <p:pic>
        <p:nvPicPr>
          <p:cNvPr id="1594" name="Google Shape;1594;p125" title="[255,255,255,&quot;https://www.codecogs.com/eqnedit.php?latex=%5Cdelta%20S%5E%7B%5Cmu%5Calpha%5Cbeta%7D%3D-2%5Cleft(%5CSigma_%7B1%7D%2B%5Cfrac%7B1%7D%7B4%7D%5CSigma_%7B3%7D%5Cright)%5CDelta%5E%7B%5Cmu%5B%5Calpha%7D%5CPhi_%7B%5Cperp%7D%5E%7B%5Cbeta%5D%7D%2B2%5CSigma_%7B3%7D%5Cnabla%5E%7B%5Cmu%7D%5Cxi%5E%7B%5Calpha%5Cbeta%7D%2B2%5Cleft(%5CLambda_%7B1%7D-%5Cfrac%7B1%7D%7B3%7D%5CLambda_%7B2%7D%5Cright)%5CDelta%5E%7B%5Cmu%5B%5Calpha%7D%5CPhi_%7B%7C%7C%7D%5E%7B%5Cbeta%5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350" y="1226025"/>
            <a:ext cx="5638799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p125" title="[255,255,255,&quot;https://www.codecogs.com/eqnedit.php?latex=%2B2%5Cleft(%5CLambda_%7B2%7D-%5CSigma_%7B3%7D%5Cright)%5CGamma%5E%7B%5Cmu%5B%5Calpha%7Du%5E%7B%5Cbeta%5D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2475" y="1319325"/>
            <a:ext cx="1878924" cy="2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6" name="Google Shape;1596;p125" title="[255,255,255,&quot;https://www.codecogs.com/eqnedit.php?latex=%5CPhi%5E%7B%5Cbeta%7D_%7B%5Cperp%7D%3D%5CDelta%5E%7B%5Cbeta%5Calpha%7D%5CPhi_%7B%5Calpha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0925" y="2338613"/>
            <a:ext cx="1408076" cy="31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7" name="Google Shape;1597;p125"/>
          <p:cNvSpPr txBox="1"/>
          <p:nvPr/>
        </p:nvSpPr>
        <p:spPr>
          <a:xfrm>
            <a:off x="4954875" y="2444800"/>
            <a:ext cx="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8" name="Google Shape;1598;p125"/>
          <p:cNvCxnSpPr/>
          <p:nvPr/>
        </p:nvCxnSpPr>
        <p:spPr>
          <a:xfrm flipH="1">
            <a:off x="1973325" y="1530725"/>
            <a:ext cx="1008300" cy="696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99" name="Google Shape;1599;p125" title="[255,255,255,&quot;https://www.codecogs.com/eqnedit.php?latex=%5CPhi%5E%7B%5Cbeta%7D_%7B%7C%7C%7D%3Du%5E%7B%5Cbeta%7D%5CPhi%5E%7B%5Clambda%7Du_%7B%5Clambda%7D%3Du%5E%7B%5Cbeta%7D%5CPhi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82475" y="2338625"/>
            <a:ext cx="2211499" cy="366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0" name="Google Shape;1600;p125"/>
          <p:cNvCxnSpPr/>
          <p:nvPr/>
        </p:nvCxnSpPr>
        <p:spPr>
          <a:xfrm>
            <a:off x="6072075" y="1625025"/>
            <a:ext cx="544200" cy="580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01" name="Google Shape;1601;p125"/>
          <p:cNvSpPr txBox="1"/>
          <p:nvPr/>
        </p:nvSpPr>
        <p:spPr>
          <a:xfrm>
            <a:off x="675375" y="3191950"/>
            <a:ext cx="687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Needs a microscopic descriptions of this spin transports.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Entropy Current in GLW  :</a:t>
            </a:r>
            <a:endParaRPr/>
          </a:p>
        </p:txBody>
      </p:sp>
      <p:sp>
        <p:nvSpPr>
          <p:cNvPr id="190" name="Google Shape;190;p24"/>
          <p:cNvSpPr txBox="1"/>
          <p:nvPr/>
        </p:nvSpPr>
        <p:spPr>
          <a:xfrm>
            <a:off x="128225" y="108095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Even at equilibrium, entropy flux is present: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91" name="Google Shape;191;p24" title="[255,255,255,&quot;https://www.codecogs.com/eqnedit.php?latex=%5C%2C%5Ctext%7Bwhere%2C%7D%5C%2C%5C%2C%5Cmathcal%7BS%7D%5E%7B%5Cmu%7Du_%7B%5Cmu%7D%3D0%5C%2C.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5300" y="1779488"/>
            <a:ext cx="1802099" cy="2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 title="[255,255,255,&quot;https://www.codecogs.com/eqnedit.php?latex=S%5E%7B%5Cmu%7D_%7Beq%7D%3DT%5E%7B%5Cmu%5Cnu%7D_%7B%5Ctext%7Beq%7D%7D%5Cbeta_%7B%5Cnu%7D%20%2B%20P%20%5Cbeta%5E%7B%5Cmu%7D%20-%20%5Calpha%20N%5E%7B%5Cmu%7D_%7B%5Ctext%7Beq%7D%7D%20-%5Cfrac%7B1%7D%7B2%7DS%5E%7B%5Cmu%5Calpha%5Cbeta%7D_%7B%5Ctext%7Beq%7D%7D%5Cxi_%7B%5Calpha%5Cbeta%7D%3Ds%20u%5E%7B%5Cmu%7D%2B%5Cmathcal%7BS%7D%5E%7B%5Cmu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975" y="1679000"/>
            <a:ext cx="4825997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790750" y="3119475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Entropy Current in GLW approach :</a:t>
            </a:r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311700" y="1017725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Even at equilibrium, entropy flux is present: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00" name="Google Shape;200;p25" title="[255,255,255,&quot;https://www.codecogs.com/eqnedit.php?latex=%5C%2C%5Ctext%7Bwhere%2C%7D%5C%2C%5C%2C%5Cmathcal%7BS%7D%5E%7B%5Cmu%7Du_%7B%5Cmu%7D%3D0%5C%2C.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4775" y="2262575"/>
            <a:ext cx="2287915" cy="30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 title="[255,255,255,&quot;https://www.codecogs.com/eqnedit.php?latex=S%5E%7B%5Cmu%7D_%7Beq%7D%3DT%5E%7B%5Cmu%5Cnu%7D_%7B%5Ctext%7Beq%7D%7D%5Cbeta_%7B%5Cnu%7D%20%2B%20P%20%5Cbeta%5E%7B%5Cmu%7D%20-%20%5Calpha%20N%5E%7B%5Cmu%7D_%7B%5Ctext%7Beq%7D%7D%20-%5Cfrac%7B1%7D%7B2%7DS%5E%7B%5Cmu%5Calpha%5Cbeta%7D_%7B%5Ctext%7Beq%7D%7D%5Cxi_%7B%5Calpha%5Cbeta%7D%3Ds%20u%5E%7B%5Cmu%7D%2B%5Cmathcal%7BS%7D%5E%7B%5Cmu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500" y="1544375"/>
            <a:ext cx="6217870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5"/>
          <p:cNvSpPr txBox="1"/>
          <p:nvPr/>
        </p:nvSpPr>
        <p:spPr>
          <a:xfrm>
            <a:off x="790750" y="3119475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25" title="[255,217,102,&quot;https://www.codecogs.com/eqnedit.php?latex=%5Cpartial_%7B%5Cmu%7DS%5E%7B%5Cmu%7D_%7B%5Ctext%7Beq%7D%7D%3D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7814" y="3119475"/>
            <a:ext cx="1848363" cy="4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6"/>
          <p:cNvSpPr txBox="1"/>
          <p:nvPr>
            <p:ph type="title"/>
          </p:nvPr>
        </p:nvSpPr>
        <p:spPr>
          <a:xfrm>
            <a:off x="57800" y="154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Off-equilibrium entropy production:</a:t>
            </a:r>
            <a:endParaRPr/>
          </a:p>
        </p:txBody>
      </p:sp>
      <p:sp>
        <p:nvSpPr>
          <p:cNvPr id="209" name="Google Shape;209;p26"/>
          <p:cNvSpPr txBox="1"/>
          <p:nvPr/>
        </p:nvSpPr>
        <p:spPr>
          <a:xfrm>
            <a:off x="391750" y="870550"/>
            <a:ext cx="285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Off-equilibrium contribution: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10" name="Google Shape;210;p26" title="[255,255,255,&quot;https://www.codecogs.com/eqnedit.php?latex=T%5E%7B%5Cmu%5Cnu%7D%3DT%5E%7B%5Cmu%5Cnu%7D_%7B%5Ctext%7Beq%7D%7D%2B%5Cdelta%20T%5E%7B%5Cmu%5Cnu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725" y="1015625"/>
            <a:ext cx="2200901" cy="31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 title="[255,255,255,&quot;https://www.codecogs.com/eqnedit.php?latex=N%5E%7B%5Cmu%7D%3DN%5E%7B%5Cmu%7D_%7B%5Ctext%7Beq%7D%7D%2B%5Cdelta%20N%5E%7B%5Cmu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730" y="1544325"/>
            <a:ext cx="2057646" cy="3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6" title="[255,255,255,&quot;https://www.codecogs.com/eqnedit.php?latex=S%5E%7B%5Cmu%5Calpha%5Cbeta%7D%3DS%5E%7B%5Cmu%5Calpha%5Cbeta%7D_%7B%5Ctext%7Beq%7D%7D%2B%5Cdelta%20S%5E%7B%5Cmu%5Calpha%5Cbeta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42681" y="2002275"/>
            <a:ext cx="282426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 txBox="1"/>
          <p:nvPr>
            <p:ph type="title"/>
          </p:nvPr>
        </p:nvSpPr>
        <p:spPr>
          <a:xfrm>
            <a:off x="57800" y="154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Off-equilibrium entropy production:</a:t>
            </a:r>
            <a:endParaRPr/>
          </a:p>
        </p:txBody>
      </p:sp>
      <p:sp>
        <p:nvSpPr>
          <p:cNvPr id="218" name="Google Shape;218;p27"/>
          <p:cNvSpPr txBox="1"/>
          <p:nvPr/>
        </p:nvSpPr>
        <p:spPr>
          <a:xfrm>
            <a:off x="115850" y="2674213"/>
            <a:ext cx="36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Off-equilibrium entropy contribution: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19" name="Google Shape;219;p27" title="[255,255,255,&quot;https://www.codecogs.com/eqnedit.php?latex=%20S%5E%7B%5Cmu%7D%3DS_%7B%5Ctext%7Beq%7D%7D%5E%7B%5Cmu%7D%2B%5Cdelta%20S%5E%7B%5Cmu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650" y="2767562"/>
            <a:ext cx="2295951" cy="33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/>
        </p:nvSpPr>
        <p:spPr>
          <a:xfrm>
            <a:off x="391750" y="870550"/>
            <a:ext cx="285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Off-equilibrium contribution: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21" name="Google Shape;221;p27" title="[255,255,255,&quot;https://www.codecogs.com/eqnedit.php?latex=T%5E%7B%5Cmu%5Cnu%7D%3DT%5E%7B%5Cmu%5Cnu%7D_%7B%5Ctext%7Beq%7D%7D%2B%5Cdelta%20T%5E%7B%5Cmu%5Cnu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725" y="1015625"/>
            <a:ext cx="2200901" cy="31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 title="[255,255,255,&quot;https://www.codecogs.com/eqnedit.php?latex=N%5E%7B%5Cmu%7D%3DN%5E%7B%5Cmu%7D_%7B%5Ctext%7Beq%7D%7D%2B%5Cdelta%20N%5E%7B%5Cmu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0730" y="1544325"/>
            <a:ext cx="2057646" cy="3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 title="[255,255,255,&quot;https://www.codecogs.com/eqnedit.php?latex=S%5E%7B%5Cmu%5Calpha%5Cbeta%7D%3DS%5E%7B%5Cmu%5Calpha%5Cbeta%7D_%7B%5Ctext%7Beq%7D%7D%2B%5Cdelta%20S%5E%7B%5Cmu%5Calpha%5Cbe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2681" y="2002275"/>
            <a:ext cx="2824267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8"/>
          <p:cNvSpPr txBox="1"/>
          <p:nvPr>
            <p:ph type="title"/>
          </p:nvPr>
        </p:nvSpPr>
        <p:spPr>
          <a:xfrm>
            <a:off x="57800" y="154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Off-equilibrium entropy production:</a:t>
            </a:r>
            <a:endParaRPr/>
          </a:p>
        </p:txBody>
      </p:sp>
      <p:sp>
        <p:nvSpPr>
          <p:cNvPr id="229" name="Google Shape;229;p28"/>
          <p:cNvSpPr txBox="1"/>
          <p:nvPr/>
        </p:nvSpPr>
        <p:spPr>
          <a:xfrm>
            <a:off x="115850" y="2674213"/>
            <a:ext cx="36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Off-equilibrium entropy contribution: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30" name="Google Shape;230;p28" title="[255,255,255,&quot;https://www.codecogs.com/eqnedit.php?latex=%20S%5E%7B%5Cmu%7D%3DS_%7B%5Ctext%7Beq%7D%7D%5E%7B%5Cmu%7D%2B%5Cdelta%20S%5E%7B%5Cmu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650" y="2767562"/>
            <a:ext cx="2295951" cy="33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 txBox="1"/>
          <p:nvPr/>
        </p:nvSpPr>
        <p:spPr>
          <a:xfrm>
            <a:off x="391750" y="870550"/>
            <a:ext cx="285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Off-equilibrium contribution: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32" name="Google Shape;232;p28" title="[255,255,255,&quot;https://www.codecogs.com/eqnedit.php?latex=T%5E%7B%5Cmu%5Cnu%7D%3DT%5E%7B%5Cmu%5Cnu%7D_%7B%5Ctext%7Beq%7D%7D%2B%5Cdelta%20T%5E%7B%5Cmu%5Cnu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725" y="1015625"/>
            <a:ext cx="2200901" cy="31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8" title="[255,255,255,&quot;https://www.codecogs.com/eqnedit.php?latex=N%5E%7B%5Cmu%7D%3DN%5E%7B%5Cmu%7D_%7B%5Ctext%7Beq%7D%7D%2B%5Cdelta%20N%5E%7B%5Cmu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0730" y="1544325"/>
            <a:ext cx="2057646" cy="3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8" title="[255,255,255,&quot;https://www.codecogs.com/eqnedit.php?latex=S%5E%7B%5Cmu%5Calpha%5Cbeta%7D%3DS%5E%7B%5Cmu%5Calpha%5Cbeta%7D_%7B%5Ctext%7Beq%7D%7D%2B%5Cdelta%20S%5E%7B%5Cmu%5Calpha%5Cbe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2681" y="2002275"/>
            <a:ext cx="2824267" cy="40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28"/>
          <p:cNvCxnSpPr/>
          <p:nvPr/>
        </p:nvCxnSpPr>
        <p:spPr>
          <a:xfrm flipH="1">
            <a:off x="5803925" y="3170250"/>
            <a:ext cx="231900" cy="6963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36" name="Google Shape;236;p28" title="[255,255,255,&quot;https://www.codecogs.com/eqnedit.php?latex=%5Cdelta%20T%5E%7B%5Cmu%20%5Cnu%7D%5Cbeta_%7B%5Cnu%7D%20-%20%5Calpha%20%5Cdelta%20N%5E%7B%5Cmu%7D-%5Cfrac%7B1%7D%7B2%7D%5Cdelta%20S%5E%7B%5Cmu%5Calpha%5Cbeta%7D%5Cxi_%7B%5Calpha%5Cbeta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60975" y="3934325"/>
            <a:ext cx="2717801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type="title"/>
          </p:nvPr>
        </p:nvSpPr>
        <p:spPr>
          <a:xfrm>
            <a:off x="57800" y="154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Off-equilibrium entropy production:</a:t>
            </a:r>
            <a:endParaRPr/>
          </a:p>
        </p:txBody>
      </p:sp>
      <p:sp>
        <p:nvSpPr>
          <p:cNvPr id="242" name="Google Shape;242;p29"/>
          <p:cNvSpPr txBox="1"/>
          <p:nvPr/>
        </p:nvSpPr>
        <p:spPr>
          <a:xfrm>
            <a:off x="115850" y="2674213"/>
            <a:ext cx="364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Off-equilibrium entropy contribution: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43" name="Google Shape;243;p29" title="[255,255,255,&quot;https://www.codecogs.com/eqnedit.php?latex=%20S%5E%7B%5Cmu%7D%3DS_%7B%5Ctext%7Beq%7D%7D%5E%7B%5Cmu%7D%2B%5Cdelta%20S%5E%7B%5Cmu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1650" y="2767562"/>
            <a:ext cx="2295951" cy="334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 txBox="1"/>
          <p:nvPr/>
        </p:nvSpPr>
        <p:spPr>
          <a:xfrm>
            <a:off x="391750" y="870550"/>
            <a:ext cx="285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Off-equilibrium contribution: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45" name="Google Shape;245;p29" title="[255,255,255,&quot;https://www.codecogs.com/eqnedit.php?latex=T%5E%7B%5Cmu%5Cnu%7D%3DT%5E%7B%5Cmu%5Cnu%7D_%7B%5Ctext%7Beq%7D%7D%2B%5Cdelta%20T%5E%7B%5Cmu%5Cnu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725" y="1015625"/>
            <a:ext cx="2200901" cy="31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9" title="[255,255,255,&quot;https://www.codecogs.com/eqnedit.php?latex=N%5E%7B%5Cmu%7D%3DN%5E%7B%5Cmu%7D_%7B%5Ctext%7Beq%7D%7D%2B%5Cdelta%20N%5E%7B%5Cmu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0730" y="1544325"/>
            <a:ext cx="2057646" cy="3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 title="[255,255,255,&quot;https://www.codecogs.com/eqnedit.php?latex=S%5E%7B%5Cmu%5Calpha%5Cbeta%7D%3DS%5E%7B%5Cmu%5Calpha%5Cbeta%7D_%7B%5Ctext%7Beq%7D%7D%2B%5Cdelta%20S%5E%7B%5Cmu%5Calpha%5Cbe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42681" y="2002275"/>
            <a:ext cx="2824267" cy="40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29"/>
          <p:cNvCxnSpPr/>
          <p:nvPr/>
        </p:nvCxnSpPr>
        <p:spPr>
          <a:xfrm flipH="1">
            <a:off x="5803925" y="3170250"/>
            <a:ext cx="231900" cy="6963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49" name="Google Shape;249;p29" title="[255,255,255,&quot;https://www.codecogs.com/eqnedit.php?latex=%5Cdelta%20T%5E%7B%5Cmu%20%5Cnu%7D%5Cbeta_%7B%5Cnu%7D%20-%20%5Calpha%20%5Cdelta%20N%5E%7B%5Cmu%7D-%5Cfrac%7B1%7D%7B2%7D%5Cdelta%20S%5E%7B%5Cmu%5Calpha%5Cbeta%7D%5Cxi_%7B%5Calpha%5Cbeta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60975" y="3934325"/>
            <a:ext cx="271780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9"/>
          <p:cNvSpPr/>
          <p:nvPr/>
        </p:nvSpPr>
        <p:spPr>
          <a:xfrm>
            <a:off x="6209900" y="786875"/>
            <a:ext cx="819900" cy="1785000"/>
          </a:xfrm>
          <a:prstGeom prst="rightBrace">
            <a:avLst>
              <a:gd fmla="val 50000" name="adj1"/>
              <a:gd fmla="val 50207" name="adj2"/>
            </a:avLst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9"/>
          <p:cNvSpPr txBox="1"/>
          <p:nvPr/>
        </p:nvSpPr>
        <p:spPr>
          <a:xfrm>
            <a:off x="7062000" y="1457250"/>
            <a:ext cx="197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Landau conditions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52" name="Google Shape;252;p29" title="[255,255,255,&quot;https://www.codecogs.com/eqnedit.php?latex=%5Cdelta%5Cmathcal%7BO%7D%5Ccdot%20u%3D0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3925" y="2042075"/>
            <a:ext cx="1484475" cy="2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/>
          <p:nvPr>
            <p:ph type="title"/>
          </p:nvPr>
        </p:nvSpPr>
        <p:spPr>
          <a:xfrm>
            <a:off x="144850" y="162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Positivity of entropy production:</a:t>
            </a:r>
            <a:endParaRPr/>
          </a:p>
        </p:txBody>
      </p:sp>
      <p:sp>
        <p:nvSpPr>
          <p:cNvPr id="258" name="Google Shape;258;p30"/>
          <p:cNvSpPr txBox="1"/>
          <p:nvPr/>
        </p:nvSpPr>
        <p:spPr>
          <a:xfrm>
            <a:off x="144850" y="103015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Second law of thermodynamics: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59" name="Google Shape;259;p30" title="[255,255,255,&quot;https://www.codecogs.com/eqnedit.php?latex=%5Cpartial_%7B%5Cmu%7DS%5E%7B%5Cmu%7D%5Cgeq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900" y="1145745"/>
            <a:ext cx="972125" cy="25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0" title="[255,255,255,&quot;https://www.codecogs.com/eqnedit.php?latex=%5Cpartial_%7B%5Cmu%7DS%5E%7B%5Cmu%7D%3D%5Cdelta%20T%5E%7B%5Cmu%5Cnu%7D%5Cnabla_%7B%5Cmu%7D%5Cbeta_%7B%5Cnu%7D-%5Cdelta%20N%5E%7B%5Cmu%7D%5Cnabla_%7B%5Cmu%7D%5Calpha-%5Cfrac%7B1%7D%7B2%7D%5Cdelta%20S%5E%7B%5Cmu%5Calpha%5Cbeta%7D%5Cnabla_%7B%5Cmu%7D%5Cxi_%7B%5Calpha%5Cbet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3575" y="2218875"/>
            <a:ext cx="557973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0"/>
          <p:cNvSpPr txBox="1"/>
          <p:nvPr/>
        </p:nvSpPr>
        <p:spPr>
          <a:xfrm>
            <a:off x="5464575" y="85817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700">
                <a:solidFill>
                  <a:srgbClr val="FFFFFF"/>
                </a:solidFill>
              </a:rPr>
              <a:t>Paul Romatschke [</a:t>
            </a:r>
            <a:r>
              <a:rPr lang="en" sz="9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0906.4787</a:t>
            </a:r>
            <a:r>
              <a:rPr b="1" lang="en" sz="700">
                <a:solidFill>
                  <a:srgbClr val="FFFFFF"/>
                </a:solidFill>
              </a:rPr>
              <a:t>]</a:t>
            </a:r>
            <a:endParaRPr b="1" sz="700">
              <a:solidFill>
                <a:srgbClr val="FFFFFF"/>
              </a:solidFill>
            </a:endParaRPr>
          </a:p>
        </p:txBody>
      </p:sp>
      <p:sp>
        <p:nvSpPr>
          <p:cNvPr id="262" name="Google Shape;262;p30"/>
          <p:cNvSpPr txBox="1"/>
          <p:nvPr/>
        </p:nvSpPr>
        <p:spPr>
          <a:xfrm>
            <a:off x="5508150" y="1145750"/>
            <a:ext cx="2271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Sayantani Bhattacharyya [ </a:t>
            </a:r>
            <a:r>
              <a:rPr lang="en" sz="1000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1201.4654</a:t>
            </a:r>
            <a:r>
              <a:rPr lang="en" sz="1000">
                <a:solidFill>
                  <a:srgbClr val="FFFFFF"/>
                </a:solidFill>
              </a:rPr>
              <a:t> [hep-th] </a:t>
            </a:r>
            <a:r>
              <a:rPr b="1" lang="en" sz="800">
                <a:solidFill>
                  <a:srgbClr val="FFFFFF"/>
                </a:solidFill>
              </a:rPr>
              <a:t>]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263" name="Google Shape;263;p30">
            <a:hlinkClick action="ppaction://hlinksldjump" r:id="rId7"/>
          </p:cNvPr>
          <p:cNvSpPr txBox="1"/>
          <p:nvPr/>
        </p:nvSpPr>
        <p:spPr>
          <a:xfrm>
            <a:off x="0" y="4857275"/>
            <a:ext cx="1460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u="sng">
                <a:solidFill>
                  <a:schemeClr val="hlink"/>
                </a:solidFill>
                <a:hlinkClick action="ppaction://hlinksldjump" r:id="rId8"/>
              </a:rPr>
              <a:t>Slide 43: Positivity of entropy production:</a:t>
            </a:r>
            <a:endParaRPr sz="400">
              <a:solidFill>
                <a:srgbClr val="00FFFF"/>
              </a:solidFill>
            </a:endParaRPr>
          </a:p>
        </p:txBody>
      </p:sp>
      <p:sp>
        <p:nvSpPr>
          <p:cNvPr id="264" name="Google Shape;264;p30"/>
          <p:cNvSpPr txBox="1"/>
          <p:nvPr/>
        </p:nvSpPr>
        <p:spPr>
          <a:xfrm>
            <a:off x="1376375" y="3230275"/>
            <a:ext cx="6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1331900" y="3897125"/>
            <a:ext cx="6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>
            <p:ph type="title"/>
          </p:nvPr>
        </p:nvSpPr>
        <p:spPr>
          <a:xfrm>
            <a:off x="144850" y="162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Positivity of entropy production:</a:t>
            </a:r>
            <a:endParaRPr/>
          </a:p>
        </p:txBody>
      </p:sp>
      <p:sp>
        <p:nvSpPr>
          <p:cNvPr id="271" name="Google Shape;271;p31"/>
          <p:cNvSpPr txBox="1"/>
          <p:nvPr/>
        </p:nvSpPr>
        <p:spPr>
          <a:xfrm>
            <a:off x="144850" y="103015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Second law of thermodynamics: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272" name="Google Shape;272;p31" title="[255,255,255,&quot;https://www.codecogs.com/eqnedit.php?latex=%5Cpartial_%7B%5Cmu%7DS%5E%7B%5Cmu%7D%5Cgeq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1900" y="1145745"/>
            <a:ext cx="972125" cy="254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1" title="[255,255,255,&quot;https://www.codecogs.com/eqnedit.php?latex=%5Cpartial_%7B%5Cmu%7DS%5E%7B%5Cmu%7D%3D%5Cdelta%20T%5E%7B%5Cmu%5Cnu%7D%5Cnabla_%7B%5Cmu%7D%5Cbeta_%7B%5Cnu%7D-%5Cdelta%20N%5E%7B%5Cmu%7D%5Cnabla_%7B%5Cmu%7D%5Calpha-%5Cfrac%7B1%7D%7B2%7D%5Cdelta%20S%5E%7B%5Cmu%5Calpha%5Cbeta%7D%5Cnabla_%7B%5Cmu%7D%5Cxi_%7B%5Calpha%5Cbet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3575" y="2218875"/>
            <a:ext cx="557973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1"/>
          <p:cNvSpPr txBox="1"/>
          <p:nvPr/>
        </p:nvSpPr>
        <p:spPr>
          <a:xfrm>
            <a:off x="1849925" y="3236646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275" name="Google Shape;275;p31"/>
          <p:cNvSpPr txBox="1"/>
          <p:nvPr/>
        </p:nvSpPr>
        <p:spPr>
          <a:xfrm>
            <a:off x="5464575" y="858175"/>
            <a:ext cx="300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700">
                <a:solidFill>
                  <a:srgbClr val="FFFFFF"/>
                </a:solidFill>
              </a:rPr>
              <a:t>Paul Romatschke [</a:t>
            </a:r>
            <a:r>
              <a:rPr lang="en" sz="900" u="sng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0906.4787</a:t>
            </a:r>
            <a:r>
              <a:rPr b="1" lang="en" sz="700">
                <a:solidFill>
                  <a:srgbClr val="FFFFFF"/>
                </a:solidFill>
              </a:rPr>
              <a:t>]</a:t>
            </a:r>
            <a:endParaRPr b="1" sz="700">
              <a:solidFill>
                <a:srgbClr val="FFFFFF"/>
              </a:solidFill>
            </a:endParaRPr>
          </a:p>
        </p:txBody>
      </p:sp>
      <p:sp>
        <p:nvSpPr>
          <p:cNvPr id="276" name="Google Shape;276;p31"/>
          <p:cNvSpPr txBox="1"/>
          <p:nvPr/>
        </p:nvSpPr>
        <p:spPr>
          <a:xfrm>
            <a:off x="5508150" y="1145750"/>
            <a:ext cx="2271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800">
                <a:solidFill>
                  <a:srgbClr val="FFFFFF"/>
                </a:solidFill>
              </a:rPr>
              <a:t>Sayantani Bhattacharyya [ </a:t>
            </a:r>
            <a:r>
              <a:rPr lang="en" sz="1000" u="sng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1201.4654</a:t>
            </a:r>
            <a:r>
              <a:rPr lang="en" sz="1000">
                <a:solidFill>
                  <a:srgbClr val="FFFFFF"/>
                </a:solidFill>
              </a:rPr>
              <a:t> [hep-th] </a:t>
            </a:r>
            <a:r>
              <a:rPr b="1" lang="en" sz="800">
                <a:solidFill>
                  <a:srgbClr val="FFFFFF"/>
                </a:solidFill>
              </a:rPr>
              <a:t>]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277" name="Google Shape;277;p31">
            <a:hlinkClick action="ppaction://hlinksldjump" r:id="rId7"/>
          </p:cNvPr>
          <p:cNvSpPr txBox="1"/>
          <p:nvPr/>
        </p:nvSpPr>
        <p:spPr>
          <a:xfrm>
            <a:off x="0" y="4857275"/>
            <a:ext cx="1460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u="sng">
                <a:solidFill>
                  <a:schemeClr val="hlink"/>
                </a:solidFill>
                <a:hlinkClick action="ppaction://hlinksldjump" r:id="rId8"/>
              </a:rPr>
              <a:t>Slide 43: Positivity of entropy production:</a:t>
            </a:r>
            <a:endParaRPr sz="400">
              <a:solidFill>
                <a:srgbClr val="00FFFF"/>
              </a:solidFill>
            </a:endParaRPr>
          </a:p>
        </p:txBody>
      </p:sp>
      <p:pic>
        <p:nvPicPr>
          <p:cNvPr id="278" name="Google Shape;278;p31" title="[255,255,255,&quot;https://www.codecogs.com/eqnedit.php?latex=%5Cdelta%20T%5E%7B%5Cmu%5Cnu%7D%3D%5Ceta%5E%7B%5Cmu%5Cnu%5Cgamma%5Cdelta%7D%5Cnabla_%7B%5Cgamma%7D%5Cbeta_%7B%5Cdelta%7D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49925" y="3268823"/>
            <a:ext cx="2077170" cy="323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1"/>
          <p:cNvSpPr txBox="1"/>
          <p:nvPr/>
        </p:nvSpPr>
        <p:spPr>
          <a:xfrm>
            <a:off x="1376375" y="3230275"/>
            <a:ext cx="6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280" name="Google Shape;280;p31" title="[255,255,255,&quot;https://www.codecogs.com/eqnedit.php?latex=%5Cdelta%20N%5E%7B%5Cmu%7D%3D%5Ckappa%5E%7B%5Cmu%5Cnu%7D%5Cnabla_%7B%5Cnu%7D%5Calpha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368280" y="3307220"/>
            <a:ext cx="1836694" cy="24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 txBox="1"/>
          <p:nvPr/>
        </p:nvSpPr>
        <p:spPr>
          <a:xfrm>
            <a:off x="1331900" y="3897125"/>
            <a:ext cx="66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282" name="Google Shape;282;p31" title="[255,255,255,&quot;https://www.codecogs.com/eqnedit.php?latex=%5Cdelta%20S%5E%7B%5Cmu%5Calpha%5Cbeta%7D%3D%5CSigma%5E%7B%5Cmu%5Calpha%5Cbeta%5Cnu%5Cgamma%5Cdelta%7D%5Cnabla_%7B%5Cnu%7D%5Cxi_%7B%5Cgamma%5Cdelta%7D#0&quot;]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4225" y="4033000"/>
            <a:ext cx="2873725" cy="3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79275" y="179050"/>
            <a:ext cx="87135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Relativistic hydrodynamics provides an incredibly successful description of the macroscopic dynamics of interacting relativistic many-body systems.	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</a:rPr>
              <a:t>Applicability of this description ranges from very small systems to very large systems.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QGP in the heavy-ion collision to the expanding universe.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 </a:t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						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	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	</a:t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4823775" y="1073500"/>
            <a:ext cx="396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FFFF"/>
                </a:solidFill>
              </a:rPr>
              <a:t>Paul Romatschke Et al. :RELATIVISTIC FLUID DYNAMICS IN AND OUT OF EQUILIBRIUM</a:t>
            </a:r>
            <a:endParaRPr sz="7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FFFF"/>
                </a:solidFill>
              </a:rPr>
              <a:t>Fluid Mechanics, Landau &amp; Lifsitz,Volume 6, S.Weinberg:Gravitation and Cosmology, Sean Hartnoll,A.Lucas,S.Sachdev :Holographic quantum matter</a:t>
            </a:r>
            <a:endParaRPr sz="7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/>
          <p:nvPr>
            <p:ph type="title"/>
          </p:nvPr>
        </p:nvSpPr>
        <p:spPr>
          <a:xfrm>
            <a:off x="72300" y="19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Conditions on transport coefficients:</a:t>
            </a:r>
            <a:endParaRPr/>
          </a:p>
        </p:txBody>
      </p:sp>
      <p:sp>
        <p:nvSpPr>
          <p:cNvPr id="288" name="Google Shape;288;p32"/>
          <p:cNvSpPr txBox="1"/>
          <p:nvPr/>
        </p:nvSpPr>
        <p:spPr>
          <a:xfrm>
            <a:off x="689175" y="109545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9" name="Google Shape;289;p32" title="[255,255,255,&quot;https://www.codecogs.com/eqnedit.php?latex=%5Cdelta%5Cmathcal%7BO%7D%5E%7Ba%7D%3D%5Cmathcal%7BR%7D%5E%7Ba%20b%7D%5Cmathcal%7BF%7D_%7Bb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475" y="920575"/>
            <a:ext cx="1934074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2"/>
          <p:cNvSpPr txBox="1"/>
          <p:nvPr/>
        </p:nvSpPr>
        <p:spPr>
          <a:xfrm>
            <a:off x="2531850" y="3445925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2"/>
          <p:cNvSpPr txBox="1"/>
          <p:nvPr/>
        </p:nvSpPr>
        <p:spPr>
          <a:xfrm>
            <a:off x="6017475" y="13682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Landau &amp; Lifshitz</a:t>
            </a:r>
            <a:r>
              <a:rPr lang="en" sz="1300">
                <a:solidFill>
                  <a:srgbClr val="FFFFFF"/>
                </a:solidFill>
              </a:rPr>
              <a:t>,</a:t>
            </a:r>
            <a:r>
              <a:rPr lang="en" sz="950">
                <a:solidFill>
                  <a:srgbClr val="FFFFFF"/>
                </a:solidFill>
              </a:rPr>
              <a:t>Statistical mechanics Volume:4,5;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92" name="Google Shape;292;p32">
            <a:hlinkClick action="ppaction://hlinksldjump" r:id="rId4"/>
          </p:cNvPr>
          <p:cNvSpPr txBox="1"/>
          <p:nvPr/>
        </p:nvSpPr>
        <p:spPr>
          <a:xfrm>
            <a:off x="0" y="4857275"/>
            <a:ext cx="1460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u="sng">
                <a:solidFill>
                  <a:schemeClr val="hlink"/>
                </a:solidFill>
                <a:hlinkClick action="ppaction://hlinksldjump" r:id="rId5"/>
              </a:rPr>
              <a:t>Slide 43: Positivity of entropy production:</a:t>
            </a:r>
            <a:endParaRPr sz="4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/>
          <p:nvPr>
            <p:ph type="title"/>
          </p:nvPr>
        </p:nvSpPr>
        <p:spPr>
          <a:xfrm>
            <a:off x="72300" y="19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Conditions on transport coefficients:</a:t>
            </a:r>
            <a:endParaRPr/>
          </a:p>
        </p:txBody>
      </p:sp>
      <p:sp>
        <p:nvSpPr>
          <p:cNvPr id="298" name="Google Shape;298;p33"/>
          <p:cNvSpPr txBox="1"/>
          <p:nvPr/>
        </p:nvSpPr>
        <p:spPr>
          <a:xfrm>
            <a:off x="689175" y="109545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3"/>
          <p:cNvSpPr txBox="1"/>
          <p:nvPr/>
        </p:nvSpPr>
        <p:spPr>
          <a:xfrm>
            <a:off x="438363" y="1574688"/>
            <a:ext cx="652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Condition due to LL frame or matching condition: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300" name="Google Shape;300;p33" title="[255,255,255,&quot;https://www.codecogs.com/eqnedit.php?latex=%5Cdelta%5Cmathcal%7BO%7D%5E%7Ba%7D%3D%5Cmathcal%7BR%7D%5E%7Ba%20b%7D%5Cmathcal%7BF%7D_%7Bb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475" y="920575"/>
            <a:ext cx="1934074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3"/>
          <p:cNvSpPr txBox="1"/>
          <p:nvPr/>
        </p:nvSpPr>
        <p:spPr>
          <a:xfrm>
            <a:off x="2531850" y="3445925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33" title="[255,255,255,&quot;https://www.codecogs.com/eqnedit.php?latex=%5Cdelta%5Cmathcal%7BO%7D%5Ccdot%20u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400" y="2118325"/>
            <a:ext cx="1494501" cy="2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3"/>
          <p:cNvSpPr/>
          <p:nvPr/>
        </p:nvSpPr>
        <p:spPr>
          <a:xfrm>
            <a:off x="3192000" y="2184525"/>
            <a:ext cx="696300" cy="1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33" title="[255,255,255,&quot;https://www.codecogs.com/eqnedit.php?latex=%5Cmathcal%7BR%7D%5E%7Ba%20b%7Du_%7Bb%7D%3D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825" y="2062400"/>
            <a:ext cx="1494500" cy="36578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3"/>
          <p:cNvSpPr txBox="1"/>
          <p:nvPr/>
        </p:nvSpPr>
        <p:spPr>
          <a:xfrm>
            <a:off x="6017475" y="13682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Landau &amp; Lifshitz</a:t>
            </a:r>
            <a:r>
              <a:rPr lang="en" sz="1300">
                <a:solidFill>
                  <a:srgbClr val="FFFFFF"/>
                </a:solidFill>
              </a:rPr>
              <a:t>,</a:t>
            </a:r>
            <a:r>
              <a:rPr lang="en" sz="950">
                <a:solidFill>
                  <a:srgbClr val="FFFFFF"/>
                </a:solidFill>
              </a:rPr>
              <a:t>Statistical mechanics Volume:4,5;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06" name="Google Shape;306;p33">
            <a:hlinkClick action="ppaction://hlinksldjump" r:id="rId6"/>
          </p:cNvPr>
          <p:cNvSpPr txBox="1"/>
          <p:nvPr/>
        </p:nvSpPr>
        <p:spPr>
          <a:xfrm>
            <a:off x="0" y="4857275"/>
            <a:ext cx="1460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u="sng">
                <a:solidFill>
                  <a:schemeClr val="hlink"/>
                </a:solidFill>
                <a:hlinkClick action="ppaction://hlinksldjump" r:id="rId7"/>
              </a:rPr>
              <a:t>Slide 43: Positivity of entropy production:</a:t>
            </a:r>
            <a:endParaRPr sz="4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/>
          <p:nvPr>
            <p:ph type="title"/>
          </p:nvPr>
        </p:nvSpPr>
        <p:spPr>
          <a:xfrm>
            <a:off x="72300" y="19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Conditions on transport coefficients:</a:t>
            </a:r>
            <a:endParaRPr/>
          </a:p>
        </p:txBody>
      </p:sp>
      <p:sp>
        <p:nvSpPr>
          <p:cNvPr id="312" name="Google Shape;312;p34"/>
          <p:cNvSpPr txBox="1"/>
          <p:nvPr/>
        </p:nvSpPr>
        <p:spPr>
          <a:xfrm>
            <a:off x="689175" y="109545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4"/>
          <p:cNvSpPr txBox="1"/>
          <p:nvPr/>
        </p:nvSpPr>
        <p:spPr>
          <a:xfrm>
            <a:off x="438363" y="1574688"/>
            <a:ext cx="652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Condition due to LL frame or matching condition: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314" name="Google Shape;314;p34" title="[255,255,255,&quot;https://www.codecogs.com/eqnedit.php?latex=%5Cdelta%5Cmathcal%7BO%7D%5E%7Ba%7D%3D%5Cmathcal%7BR%7D%5E%7Ba%20b%7D%5Cmathcal%7BF%7D_%7Bb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475" y="920575"/>
            <a:ext cx="1934074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 txBox="1"/>
          <p:nvPr/>
        </p:nvSpPr>
        <p:spPr>
          <a:xfrm>
            <a:off x="2531850" y="3445925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6" name="Google Shape;316;p34" title="[255,255,255,&quot;https://www.codecogs.com/eqnedit.php?latex=%5Cdelta%5Cmathcal%7BO%7D%5Ccdot%20u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400" y="2118325"/>
            <a:ext cx="1494501" cy="2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4"/>
          <p:cNvSpPr/>
          <p:nvPr/>
        </p:nvSpPr>
        <p:spPr>
          <a:xfrm>
            <a:off x="3192000" y="2184525"/>
            <a:ext cx="696300" cy="1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34" title="[255,255,255,&quot;https://www.codecogs.com/eqnedit.php?latex=%5Cmathcal%7BR%7D%5E%7Ba%20b%7Du_%7Bb%7D%3D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825" y="2062400"/>
            <a:ext cx="1494500" cy="365787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4"/>
          <p:cNvSpPr txBox="1"/>
          <p:nvPr/>
        </p:nvSpPr>
        <p:spPr>
          <a:xfrm>
            <a:off x="355475" y="2994925"/>
            <a:ext cx="475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Condition due to Onsager’s symmetry principle: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320" name="Google Shape;320;p34" title="[255,255,255,&quot;https://www.codecogs.com/eqnedit.php?latex=%5Cmathcal%7BR%7D_%7Ba%20b%7D%3D%5Cmathcal%7BR%7D_%7Bb%20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5125" y="3480350"/>
            <a:ext cx="1386249" cy="3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4"/>
          <p:cNvSpPr txBox="1"/>
          <p:nvPr/>
        </p:nvSpPr>
        <p:spPr>
          <a:xfrm>
            <a:off x="6017475" y="13682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</a:rPr>
              <a:t>Landau &amp; Lifshitz</a:t>
            </a:r>
            <a:r>
              <a:rPr lang="en" sz="1300">
                <a:solidFill>
                  <a:srgbClr val="FFFFFF"/>
                </a:solidFill>
              </a:rPr>
              <a:t>,</a:t>
            </a:r>
            <a:r>
              <a:rPr lang="en" sz="950">
                <a:solidFill>
                  <a:srgbClr val="FFFFFF"/>
                </a:solidFill>
              </a:rPr>
              <a:t>Statistical mechanics Volume:4,5;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322" name="Google Shape;322;p34">
            <a:hlinkClick action="ppaction://hlinksldjump" r:id="rId7"/>
          </p:cNvPr>
          <p:cNvSpPr txBox="1"/>
          <p:nvPr/>
        </p:nvSpPr>
        <p:spPr>
          <a:xfrm>
            <a:off x="0" y="4857275"/>
            <a:ext cx="1460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u="sng">
                <a:solidFill>
                  <a:schemeClr val="hlink"/>
                </a:solidFill>
                <a:hlinkClick action="ppaction://hlinksldjump" r:id="rId8"/>
              </a:rPr>
              <a:t>Slide 43: Positivity of entropy production:</a:t>
            </a:r>
            <a:endParaRPr sz="4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5"/>
          <p:cNvSpPr txBox="1"/>
          <p:nvPr>
            <p:ph type="title"/>
          </p:nvPr>
        </p:nvSpPr>
        <p:spPr>
          <a:xfrm>
            <a:off x="72300" y="19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Conditions on transport coefficients:</a:t>
            </a:r>
            <a:endParaRPr/>
          </a:p>
        </p:txBody>
      </p:sp>
      <p:sp>
        <p:nvSpPr>
          <p:cNvPr id="328" name="Google Shape;328;p35"/>
          <p:cNvSpPr txBox="1"/>
          <p:nvPr/>
        </p:nvSpPr>
        <p:spPr>
          <a:xfrm>
            <a:off x="689175" y="109545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5"/>
          <p:cNvSpPr txBox="1"/>
          <p:nvPr/>
        </p:nvSpPr>
        <p:spPr>
          <a:xfrm>
            <a:off x="438363" y="1574688"/>
            <a:ext cx="652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Condition due to LL frame or matching condition: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330" name="Google Shape;330;p35" title="[255,255,255,&quot;https://www.codecogs.com/eqnedit.php?latex=%5Cdelta%5Cmathcal%7BO%7D%5E%7Ba%7D%3D%5Cmathcal%7BR%7D%5E%7Ba%20b%7D%5Cmathcal%7BF%7D_%7Bb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7475" y="920575"/>
            <a:ext cx="1934074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35"/>
          <p:cNvSpPr txBox="1"/>
          <p:nvPr/>
        </p:nvSpPr>
        <p:spPr>
          <a:xfrm>
            <a:off x="2531850" y="3445925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2" name="Google Shape;332;p35" title="[255,255,255,&quot;https://www.codecogs.com/eqnedit.php?latex=%5Cdelta%5Cmathcal%7BO%7D%5Ccdot%20u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5400" y="2118325"/>
            <a:ext cx="1494501" cy="253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5"/>
          <p:cNvSpPr/>
          <p:nvPr/>
        </p:nvSpPr>
        <p:spPr>
          <a:xfrm>
            <a:off x="3192000" y="2184525"/>
            <a:ext cx="696300" cy="1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4" name="Google Shape;334;p35" title="[255,255,255,&quot;https://www.codecogs.com/eqnedit.php?latex=%5Cmathcal%7BR%7D%5E%7Ba%20b%7Du_%7Bb%7D%3D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0825" y="2062400"/>
            <a:ext cx="1494500" cy="365787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5"/>
          <p:cNvSpPr txBox="1"/>
          <p:nvPr/>
        </p:nvSpPr>
        <p:spPr>
          <a:xfrm>
            <a:off x="355475" y="2994925"/>
            <a:ext cx="475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Condition due to Onsager’s symmetry principle: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336" name="Google Shape;336;p35" title="[255,255,255,&quot;https://www.codecogs.com/eqnedit.php?latex=%5Cmathcal%7BR%7D_%7Ba%20b%7D%3D%5Cmathcal%7BR%7D_%7Bb%20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55125" y="3480350"/>
            <a:ext cx="1386249" cy="3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5"/>
          <p:cNvSpPr txBox="1"/>
          <p:nvPr/>
        </p:nvSpPr>
        <p:spPr>
          <a:xfrm>
            <a:off x="515075" y="3961875"/>
            <a:ext cx="756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❖"/>
            </a:pPr>
            <a:r>
              <a:rPr lang="en">
                <a:solidFill>
                  <a:srgbClr val="FF9900"/>
                </a:solidFill>
              </a:rPr>
              <a:t>In presence of axial and vector fields, the kinetic coefficient  has to satisfy :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338" name="Google Shape;338;p35" title="[255,217,102,&quot;https://www.codecogs.com/eqnedit.php?latex=%5Cmathcal%7BR%7D_%7Bab%7D(%5Cmathcal%7BE%7D%2C%5Cmathcal%7BB%7D)%3D%5Cmathcal%7BR%7D_%7Bba%7D(%5Cmathcal%7BE%7D%2C-%5Cmathcal%7BB%7D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57748" y="4491500"/>
            <a:ext cx="3689103" cy="36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5"/>
          <p:cNvSpPr txBox="1"/>
          <p:nvPr/>
        </p:nvSpPr>
        <p:spPr>
          <a:xfrm>
            <a:off x="6310800" y="3426725"/>
            <a:ext cx="31653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">
                <a:solidFill>
                  <a:srgbClr val="FFFFFF"/>
                </a:solidFill>
              </a:rPr>
              <a:t> </a:t>
            </a:r>
            <a:r>
              <a:rPr lang="en" sz="750">
                <a:solidFill>
                  <a:srgbClr val="FFFFFF"/>
                </a:solidFill>
              </a:rPr>
              <a:t>Koichi Hattori</a:t>
            </a:r>
            <a:r>
              <a:rPr lang="en" sz="850">
                <a:solidFill>
                  <a:srgbClr val="FFFFFF"/>
                </a:solidFill>
              </a:rPr>
              <a:t> Et al.,</a:t>
            </a:r>
            <a:r>
              <a:rPr lang="en" sz="800">
                <a:solidFill>
                  <a:srgbClr val="FFFFFF"/>
                </a:solidFill>
              </a:rPr>
              <a:t>New developments in relativistic magnetohydrodynamics [</a:t>
            </a:r>
            <a:r>
              <a:rPr lang="en" sz="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arXiv:2207.12794v1 [hep-th]</a:t>
            </a:r>
            <a:endParaRPr sz="200">
              <a:solidFill>
                <a:srgbClr val="FFFFFF"/>
              </a:solidFill>
            </a:endParaRPr>
          </a:p>
        </p:txBody>
      </p:sp>
      <p:sp>
        <p:nvSpPr>
          <p:cNvPr id="340" name="Google Shape;340;p35"/>
          <p:cNvSpPr txBox="1"/>
          <p:nvPr/>
        </p:nvSpPr>
        <p:spPr>
          <a:xfrm>
            <a:off x="6182375" y="4349375"/>
            <a:ext cx="3131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X.-G. Huang, A. Sedrakian and D. H. Rischke, Kubo formulas for relativistic fluids in strong magnetic fields, Annals of Physics 326 (2011) 3075–3094, [</a:t>
            </a:r>
            <a:r>
              <a:rPr lang="en" sz="7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1108.0602</a:t>
            </a:r>
            <a:r>
              <a:rPr lang="en" sz="700">
                <a:solidFill>
                  <a:srgbClr val="FFFFFF"/>
                </a:solidFill>
              </a:rPr>
              <a:t>].</a:t>
            </a:r>
            <a:endParaRPr sz="500">
              <a:solidFill>
                <a:srgbClr val="FFFFFF"/>
              </a:solidFill>
            </a:endParaRPr>
          </a:p>
        </p:txBody>
      </p:sp>
      <p:sp>
        <p:nvSpPr>
          <p:cNvPr id="341" name="Google Shape;341;p35"/>
          <p:cNvSpPr txBox="1"/>
          <p:nvPr/>
        </p:nvSpPr>
        <p:spPr>
          <a:xfrm>
            <a:off x="6046850" y="198375"/>
            <a:ext cx="3000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FFFF"/>
                </a:solidFill>
              </a:rPr>
              <a:t>Landau &amp; Lifshitz</a:t>
            </a:r>
            <a:r>
              <a:rPr lang="en" sz="1300">
                <a:solidFill>
                  <a:srgbClr val="00FFFF"/>
                </a:solidFill>
              </a:rPr>
              <a:t>,</a:t>
            </a:r>
            <a:r>
              <a:rPr lang="en" sz="950">
                <a:solidFill>
                  <a:srgbClr val="00FFFF"/>
                </a:solidFill>
              </a:rPr>
              <a:t>Statistical mechanics Volume:4,5;</a:t>
            </a:r>
            <a:endParaRPr sz="1600">
              <a:solidFill>
                <a:srgbClr val="00FFFF"/>
              </a:solidFill>
            </a:endParaRPr>
          </a:p>
        </p:txBody>
      </p:sp>
      <p:sp>
        <p:nvSpPr>
          <p:cNvPr id="342" name="Google Shape;342;p35">
            <a:hlinkClick action="ppaction://hlinksldjump" r:id="rId8"/>
          </p:cNvPr>
          <p:cNvSpPr txBox="1"/>
          <p:nvPr/>
        </p:nvSpPr>
        <p:spPr>
          <a:xfrm>
            <a:off x="0" y="4857275"/>
            <a:ext cx="1460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 u="sng">
                <a:solidFill>
                  <a:schemeClr val="hlink"/>
                </a:solidFill>
                <a:hlinkClick action="ppaction://hlinksldjump" r:id="rId9"/>
              </a:rPr>
              <a:t>Slide 43: Positivity of entropy production:</a:t>
            </a:r>
            <a:endParaRPr sz="4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/>
          <p:nvPr>
            <p:ph type="title"/>
          </p:nvPr>
        </p:nvSpPr>
        <p:spPr>
          <a:xfrm>
            <a:off x="72300" y="19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Conditions on spin transport coefficients:</a:t>
            </a:r>
            <a:endParaRPr/>
          </a:p>
        </p:txBody>
      </p:sp>
      <p:pic>
        <p:nvPicPr>
          <p:cNvPr id="348" name="Google Shape;348;p36" title="[255,255,255,&quot;https://www.codecogs.com/eqnedit.php?latex=%5Cdelta%5Cmathcal%7BO%7D%5E%7Ba%7D%3D%5Cmathcal%7BR%7D%5E%7Ba%20b%7D%5Cmathcal%7BF%7D_%7Bb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75" y="844200"/>
            <a:ext cx="1934074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6"/>
          <p:cNvSpPr txBox="1"/>
          <p:nvPr/>
        </p:nvSpPr>
        <p:spPr>
          <a:xfrm>
            <a:off x="2531850" y="3445925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36" title="[255,255,255,&quot;https://www.codecogs.com/eqnedit.php?latex=%5Cdelta%20S%5E%7B%5Cmu%5Calpha%5Cbeta%7D%3D%5CSigma%5E%7B%5Cmu%5Calpha%5Cbeta%5Ceta%5Cgamma%5Cdelta%7D%5Cleft(%5Cnabla_%7B%5Ceta%7D%5Cxi_%7B%5Cgamma%5Cdelta%7D%5Cright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050" y="844200"/>
            <a:ext cx="384810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6"/>
          <p:cNvSpPr/>
          <p:nvPr/>
        </p:nvSpPr>
        <p:spPr>
          <a:xfrm>
            <a:off x="2792850" y="1008400"/>
            <a:ext cx="1494600" cy="1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7"/>
          <p:cNvSpPr txBox="1"/>
          <p:nvPr>
            <p:ph type="title"/>
          </p:nvPr>
        </p:nvSpPr>
        <p:spPr>
          <a:xfrm>
            <a:off x="72300" y="19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Conditions on spin transport coefficients:</a:t>
            </a:r>
            <a:endParaRPr/>
          </a:p>
        </p:txBody>
      </p:sp>
      <p:sp>
        <p:nvSpPr>
          <p:cNvPr id="357" name="Google Shape;357;p37"/>
          <p:cNvSpPr txBox="1"/>
          <p:nvPr/>
        </p:nvSpPr>
        <p:spPr>
          <a:xfrm>
            <a:off x="438363" y="1574688"/>
            <a:ext cx="652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Condition due to LL frame or matching condition: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358" name="Google Shape;358;p37" title="[255,255,255,&quot;https://www.codecogs.com/eqnedit.php?latex=%5Cdelta%5Cmathcal%7BO%7D%5E%7Ba%7D%3D%5Cmathcal%7BR%7D%5E%7Ba%20b%7D%5Cmathcal%7BF%7D_%7Bb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75" y="844200"/>
            <a:ext cx="1934074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37"/>
          <p:cNvSpPr txBox="1"/>
          <p:nvPr/>
        </p:nvSpPr>
        <p:spPr>
          <a:xfrm>
            <a:off x="2531850" y="3445925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7"/>
          <p:cNvSpPr/>
          <p:nvPr/>
        </p:nvSpPr>
        <p:spPr>
          <a:xfrm>
            <a:off x="3192000" y="2184525"/>
            <a:ext cx="696300" cy="1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1" name="Google Shape;361;p37" title="[255,255,255,&quot;https://www.codecogs.com/eqnedit.php?latex=%5Cdelta%20S%5E%7B%5Cmu%5Calpha%5Cbeta%7D%3D%5CSigma%5E%7B%5Cmu%5Calpha%5Cbeta%5Ceta%5Cgamma%5Cdelta%7D%5Cleft(%5Cnabla_%7B%5Ceta%7D%5Cxi_%7B%5Cgamma%5Cdelta%7D%5Cright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050" y="844200"/>
            <a:ext cx="384810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>
            <a:off x="2792850" y="1008400"/>
            <a:ext cx="1494600" cy="1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3" name="Google Shape;363;p37" title="[255,255,255,&quot;https://www.codecogs.com/eqnedit.php?latex=u_%7B%5Cmu%7D%5Cdelta%20S%5E%7B%5Cmu%5Calpha%5Cbeta%7D%3D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6250" y="2020313"/>
            <a:ext cx="19685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7" title="[255,255,255,&quot;https://www.codecogs.com/eqnedit.php?latex=u_%7B%5Cmu%7D%5CSigma%5E%7B%5Cmu%5Calpha%5Cbeta%5Ceta%5Cgamma%5Cdelta%7D%3D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0825" y="2062400"/>
            <a:ext cx="2235199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/>
          <p:nvPr>
            <p:ph type="title"/>
          </p:nvPr>
        </p:nvSpPr>
        <p:spPr>
          <a:xfrm>
            <a:off x="72300" y="19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Conditions on spin transport coefficients:</a:t>
            </a:r>
            <a:endParaRPr/>
          </a:p>
        </p:txBody>
      </p:sp>
      <p:sp>
        <p:nvSpPr>
          <p:cNvPr id="370" name="Google Shape;370;p38"/>
          <p:cNvSpPr txBox="1"/>
          <p:nvPr/>
        </p:nvSpPr>
        <p:spPr>
          <a:xfrm>
            <a:off x="438363" y="1574688"/>
            <a:ext cx="652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Condition due to LL frame or matching condition: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371" name="Google Shape;371;p38" title="[255,255,255,&quot;https://www.codecogs.com/eqnedit.php?latex=%5Cdelta%5Cmathcal%7BO%7D%5E%7Ba%7D%3D%5Cmathcal%7BR%7D%5E%7Ba%20b%7D%5Cmathcal%7BF%7D_%7Bb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175" y="844200"/>
            <a:ext cx="1934074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38"/>
          <p:cNvSpPr txBox="1"/>
          <p:nvPr/>
        </p:nvSpPr>
        <p:spPr>
          <a:xfrm>
            <a:off x="2531850" y="3445925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8"/>
          <p:cNvSpPr/>
          <p:nvPr/>
        </p:nvSpPr>
        <p:spPr>
          <a:xfrm>
            <a:off x="3192000" y="2184525"/>
            <a:ext cx="696300" cy="1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8"/>
          <p:cNvSpPr txBox="1"/>
          <p:nvPr/>
        </p:nvSpPr>
        <p:spPr>
          <a:xfrm>
            <a:off x="355475" y="2994925"/>
            <a:ext cx="475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Condition due to Onsager’s symmetry principle: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75" name="Google Shape;375;p38"/>
          <p:cNvSpPr txBox="1"/>
          <p:nvPr/>
        </p:nvSpPr>
        <p:spPr>
          <a:xfrm>
            <a:off x="689175" y="3395125"/>
            <a:ext cx="795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❖"/>
            </a:pPr>
            <a:r>
              <a:rPr lang="en">
                <a:solidFill>
                  <a:srgbClr val="FF9900"/>
                </a:solidFill>
              </a:rPr>
              <a:t>In presence of axial         and polar         vector fields, the kinetic coefficient has to satisfy :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376" name="Google Shape;376;p38" title="[255,255,255,&quot;https://www.codecogs.com/eqnedit.php?latex=%5Cdelta%20S%5E%7B%5Cmu%5Calpha%5Cbeta%7D%3D%5CSigma%5E%7B%5Cmu%5Calpha%5Cbeta%5Ceta%5Cgamma%5Cdelta%7D%5Cleft(%5Cnabla_%7B%5Ceta%7D%5Cxi_%7B%5Cgamma%5Cdelta%7D%5Cright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050" y="844200"/>
            <a:ext cx="384810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8"/>
          <p:cNvSpPr/>
          <p:nvPr/>
        </p:nvSpPr>
        <p:spPr>
          <a:xfrm>
            <a:off x="2792850" y="1008400"/>
            <a:ext cx="1494600" cy="116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8" name="Google Shape;378;p38" title="[255,255,255,&quot;https://www.codecogs.com/eqnedit.php?latex=u_%7B%5Cmu%7D%5Cdelta%20S%5E%7B%5Cmu%5Calpha%5Cbeta%7D%3D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6250" y="2020313"/>
            <a:ext cx="19685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8" title="[255,255,255,&quot;https://www.codecogs.com/eqnedit.php?latex=u_%7B%5Cmu%7D%5CSigma%5E%7B%5Cmu%5Calpha%5Cbeta%5Ceta%5Cgamma%5Cdelta%7D%3D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60825" y="2062400"/>
            <a:ext cx="2235199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8" title="[255,153,0,&quot;https://www.codecogs.com/eqnedit.php?latex=%5Comega%5E%7B%5Cmu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99762" y="3482188"/>
            <a:ext cx="292225" cy="200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 title="[255,255,255,&quot;https://www.codecogs.com/eqnedit.php?latex=%5CSigma_%7B%5Cmu%5Calpha%5Cbeta%5Ceta%5Cgamma%5Cdelta%7D(%5Ckappa%2C%5Comega)%3D%5CSigma_%7B%5Ceta%5Cgamma%5Cdelta%5Cmu%5Calpha%5Cbeta%7D(%5Ckappa%2C-%5Comega)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5652" y="4226425"/>
            <a:ext cx="5031088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8" title="[255,153,0,&quot;https://www.codecogs.com/eqnedit.php?latex=%5Ckappa%5E%7B%5Cmu%7D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38450" y="3489236"/>
            <a:ext cx="238750" cy="186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Entropy production from different components: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8" name="Google Shape;388;p39" title="[255,255,255,&quot;https://www.codecogs.com/eqnedit.php?latex=%5Cpartial_%7B%5Cmu%7DS%5E%7B%5Cmu%7D%3D%5Cpartial_%7B%5Cmu%7DS%5E%7B%5Cmu%7D_%7BEM%7D%2B%5Cpartial_%7B%5Cmu%7DS%5E%7B%5Cmu%7D_%7Bc%7D%2B%5Cpartial_%7B%5Cmu%7DS%5E%7B%5Cmu%7D_%7Bs%7D%5Cgeq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575" y="1189725"/>
            <a:ext cx="5397772" cy="38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Entropy production due to spin diffusion: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40" title="[255,255,255,&quot;https://www.codecogs.com/eqnedit.php?latex=%5Cpartial_%7B%5Cmu%7DS%5E%7B%5Cmu%7D%3D%5Cpartial_%7B%5Cmu%7DS%5E%7B%5Cmu%7D_%7BEM%7D%2B%5Cpartial_%7B%5Cmu%7DS%5E%7B%5Cmu%7D_%7Bc%7D%2B%5Cpartial_%7B%5Cmu%7DS%5E%7B%5Cmu%7D_%7Bs%7D%5Cgeq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8575" y="1189725"/>
            <a:ext cx="5397772" cy="38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0" title="[255,255,255,&quot;https://www.codecogs.com/eqnedit.php?latex=%5Cpartial_%7B%5Cmu%7DS%5E%7B%5Cmu%7D_%7BEM%7D%5Cgeq0%5C%2C%2C%5C%2C%5Cpartial_%7B%5Cmu%7DS%5E%7B%5Cmu%7D_%7Bc%7D%5Cgeq0%5C%2C%2C%5C%2C%5Cpartial_%7B%5Cmu%7DS%5E%7B%5Cmu%7D_%7Bs%7D%5Cgeq0%5C%2C%2C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8513" y="2795300"/>
            <a:ext cx="6057901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6" name="Google Shape;396;p40"/>
          <p:cNvCxnSpPr/>
          <p:nvPr/>
        </p:nvCxnSpPr>
        <p:spPr>
          <a:xfrm flipH="1">
            <a:off x="2067600" y="1625025"/>
            <a:ext cx="921300" cy="10446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7" name="Google Shape;397;p40"/>
          <p:cNvCxnSpPr/>
          <p:nvPr/>
        </p:nvCxnSpPr>
        <p:spPr>
          <a:xfrm flipH="1">
            <a:off x="3866625" y="1690325"/>
            <a:ext cx="667500" cy="9939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8" name="Google Shape;398;p40"/>
          <p:cNvCxnSpPr/>
          <p:nvPr/>
        </p:nvCxnSpPr>
        <p:spPr>
          <a:xfrm>
            <a:off x="5680350" y="1704825"/>
            <a:ext cx="181500" cy="9939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9" name="Google Shape;399;p40"/>
          <p:cNvSpPr txBox="1"/>
          <p:nvPr/>
        </p:nvSpPr>
        <p:spPr>
          <a:xfrm>
            <a:off x="6264000" y="1799125"/>
            <a:ext cx="1817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If there are no cross transportation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Entropy production due to spin diffusion: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5" name="Google Shape;405;p41" title="[255,255,255,&quot;https://www.codecogs.com/eqnedit.php?latex=%5Cpartial_%7B%5Cmu%7DS%5E%7B%5Cmu%7D_%7Bs%7D%3D-%20%5Cfrac%7B1%7D%7B2%7D%5Cdelta%20S%5E%7B%5Cmu%5Calpha%5Cbeta%7D%5Cnabla_%7B%5Cmu%7D%5Cxi_%7B%5Calpha%5Cbeta%7D%3D-%20%5Cfrac%7B1%7D%7B2%7D%5Cnabla_%7B%5Cmu%7D%5Cxi_%7B%5Calpha%5Cbeta%7D%5CSigma%5E%7B%5Cmu%5Calpha%5Cbeta%5Ceta%5Cgamma%5Cdelta%7D%5Cnabla_%7B%5Ceta%7D%5Cxi_%7B%5Cgamma%5Cdelta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875" y="1175250"/>
            <a:ext cx="6402252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41" title="[255,255,255,&quot;https://www.codecogs.com/eqnedit.php?latex=%5Cgeq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2075" y="1322463"/>
            <a:ext cx="578125" cy="32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79275" y="179050"/>
            <a:ext cx="87135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Relativistic hydrodynamics provides an incredibly successful description of the macroscopic dynamics of interacting relativistic many-body systems.	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</a:rPr>
              <a:t>Applicability of this description ranges from very small systems to very large systems.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QGP in the heavy-ion collision to the expanding universe.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Relativistic hydrodynamics is an effective field theory to describe low energy exitacion or collective dynamics of the systems.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</a:rPr>
              <a:t>Need to understand which degrees of freedom will participates in this effective dynamics.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</a:rPr>
              <a:t>Need equation of motion which gives the dynamical evolution of the coarse grained variables.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						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	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	</a:t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823775" y="1073500"/>
            <a:ext cx="396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FFFF"/>
                </a:solidFill>
              </a:rPr>
              <a:t>Paul Romatschke Et al. :RELATIVISTIC FLUID DYNAMICS IN AND OUT OF EQUILIBRIUM</a:t>
            </a:r>
            <a:endParaRPr sz="7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FFFF"/>
                </a:solidFill>
              </a:rPr>
              <a:t>Fluid Mechanics, Landau &amp; Lifsitz,Volume 6, S.Weinberg:Gravitation and Cosmology, Sean Hartnoll,A.Lucas,S.Sachdev :Holographic quantum matter</a:t>
            </a:r>
            <a:endParaRPr sz="7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2"/>
          <p:cNvSpPr txBox="1"/>
          <p:nvPr>
            <p:ph type="title"/>
          </p:nvPr>
        </p:nvSpPr>
        <p:spPr>
          <a:xfrm>
            <a:off x="108575" y="140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possible tensor structures:</a:t>
            </a:r>
            <a:r>
              <a:rPr lang="en" sz="1911"/>
              <a:t>( for Frenkel condition                  )</a:t>
            </a:r>
            <a:endParaRPr sz="1911"/>
          </a:p>
        </p:txBody>
      </p:sp>
      <p:pic>
        <p:nvPicPr>
          <p:cNvPr id="412" name="Google Shape;412;p42" title="[255,255,0,&quot;https://www.codecogs.com/eqnedit.php?latex=%5Ckappa%5E%7B%5Cmu%7D%3D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5425" y="381925"/>
            <a:ext cx="850850" cy="2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2" title="[255,229,153,&quot;https://www.codecogs.com/eqnedit.php?latex=u%5E%7B%5Cmu%7D%5C%2C%5C%2C%3Au%5E%7B%5Cmu%7Du_%7B%5Cmu%7D%3D1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050" y="1133175"/>
            <a:ext cx="2438674" cy="41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2" title="[255,217,102,&quot;https://www.codecogs.com/eqnedit.php?latex=%5Comega%5E%7B%5Cmu%5Cnu%7D%3D%5Cepsilon%5E%7B%5Cmu%5Cnu%5Crho%5Csigma%7D%5Chat%7B%5Comega%7D_%7B%5Crho%7Du_%7B%5Csigma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8050" y="3444425"/>
            <a:ext cx="2803809" cy="412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2" title="[255,217,102,&quot;https://www.codecogs.com/eqnedit.php?latex=%5Chat%7B%5Comega%7D%5E%7B%5Cmu%7D%5C%2C%5C%2C%3A%5Chat%7B%5Comega%7D%5E%7B%5Cmu%7D%5Chat%7B%5Comega%7D_%7B%5Cmu%7D%3D-1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8050" y="1818975"/>
            <a:ext cx="2438678" cy="35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2" title="[255,217,102,&quot;https://www.codecogs.com/eqnedit.php?latex=%5CTheta%5E%7B%5Cmu%5Cnu%7D%5C%2C%5C%2C%3A%5CTheta%5E%7B%5Cmu%7Du_%7B%5Cmu%7D%3D0%5C%2C%2C%5C%2C%5CTheta%5E%7B%5Cmu%5Cnu%7D%5Chat%7B%5Comega%7D_%7B%5Cnu%7D%3D0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8050" y="2571750"/>
            <a:ext cx="3603049" cy="3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3"/>
          <p:cNvSpPr txBox="1"/>
          <p:nvPr>
            <p:ph type="title"/>
          </p:nvPr>
        </p:nvSpPr>
        <p:spPr>
          <a:xfrm>
            <a:off x="108575" y="140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possible tensor structures:</a:t>
            </a:r>
            <a:r>
              <a:rPr lang="en" sz="1911"/>
              <a:t>( for Frenkel condition                  )</a:t>
            </a:r>
            <a:endParaRPr sz="1911"/>
          </a:p>
        </p:txBody>
      </p:sp>
      <p:pic>
        <p:nvPicPr>
          <p:cNvPr id="422" name="Google Shape;422;p43" title="[255,255,0,&quot;https://www.codecogs.com/eqnedit.php?latex=%5Ckappa%5E%7B%5Cmu%7D%3D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5425" y="381925"/>
            <a:ext cx="850850" cy="2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43425"/>
            <a:ext cx="4540049" cy="394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000" y="1043431"/>
            <a:ext cx="4540051" cy="332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4"/>
          <p:cNvSpPr txBox="1"/>
          <p:nvPr>
            <p:ph type="title"/>
          </p:nvPr>
        </p:nvSpPr>
        <p:spPr>
          <a:xfrm>
            <a:off x="108575" y="140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List of possible tensor structures:</a:t>
            </a:r>
            <a:r>
              <a:rPr lang="en" sz="1911"/>
              <a:t>( for Frenkel condition                  )</a:t>
            </a:r>
            <a:endParaRPr sz="1911"/>
          </a:p>
        </p:txBody>
      </p:sp>
      <p:pic>
        <p:nvPicPr>
          <p:cNvPr id="430" name="Google Shape;430;p44" title="[255,255,0,&quot;https://www.codecogs.com/eqnedit.php?latex=%5Ckappa%5E%7B%5Cmu%7D%3D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5425" y="381925"/>
            <a:ext cx="850850" cy="2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43425"/>
            <a:ext cx="4540049" cy="394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0000" y="1043431"/>
            <a:ext cx="4540051" cy="332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4" title="[255,153,0,&quot;https://www.codecogs.com/eqnedit.php?latex=%5Cmathcal%7BP%7D_%7Bi%7D%5E%7B%5Cmu%5Calpha%5Cbeta%5Ceta%5Cgamma%5Cdelta%7D%5Cmathcal%7BQ%7D_%7Bj%2C%5Cmu%5Calpha%5Cbeta%5Ceta%5Cgamma%5Cdelta%7D%3D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28425" y="4573650"/>
            <a:ext cx="2041276" cy="2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5"/>
          <p:cNvSpPr txBox="1"/>
          <p:nvPr>
            <p:ph type="title"/>
          </p:nvPr>
        </p:nvSpPr>
        <p:spPr>
          <a:xfrm>
            <a:off x="202875" y="212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Orthogonal linearly independent basis :</a:t>
            </a:r>
            <a:endParaRPr/>
          </a:p>
        </p:txBody>
      </p:sp>
      <p:sp>
        <p:nvSpPr>
          <p:cNvPr id="439" name="Google Shape;439;p45"/>
          <p:cNvSpPr txBox="1"/>
          <p:nvPr/>
        </p:nvSpPr>
        <p:spPr>
          <a:xfrm>
            <a:off x="225200" y="1111525"/>
            <a:ext cx="7519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900"/>
              <a:buChar char="●"/>
            </a:pPr>
            <a:r>
              <a:rPr lang="en" sz="1900">
                <a:solidFill>
                  <a:srgbClr val="FF9900"/>
                </a:solidFill>
              </a:rPr>
              <a:t>Using Gram-Schmidt process to construct orthogonal basis sets:</a:t>
            </a:r>
            <a:endParaRPr sz="1900">
              <a:solidFill>
                <a:srgbClr val="FF9900"/>
              </a:solidFill>
            </a:endParaRPr>
          </a:p>
        </p:txBody>
      </p:sp>
      <p:pic>
        <p:nvPicPr>
          <p:cNvPr id="440" name="Google Shape;44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50" y="1664725"/>
            <a:ext cx="3348125" cy="3402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650" y="1588525"/>
            <a:ext cx="3556624" cy="3402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6"/>
          <p:cNvSpPr txBox="1"/>
          <p:nvPr>
            <p:ph type="title"/>
          </p:nvPr>
        </p:nvSpPr>
        <p:spPr>
          <a:xfrm>
            <a:off x="124775" y="140350"/>
            <a:ext cx="582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Decomposition of                 :       </a:t>
            </a:r>
            <a:endParaRPr sz="2520"/>
          </a:p>
        </p:txBody>
      </p:sp>
      <p:pic>
        <p:nvPicPr>
          <p:cNvPr id="447" name="Google Shape;447;p46" title="[255,255,255,&quot;https://www.codecogs.com/eqnedit.php?latex=%5CSigma%5E%7B%5Cmu%5Calpha%5Cbeta%5Ceta%5Cgamma%5Cdelta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465" y="260013"/>
            <a:ext cx="1383535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6"/>
          <p:cNvSpPr/>
          <p:nvPr/>
        </p:nvSpPr>
        <p:spPr>
          <a:xfrm>
            <a:off x="3881272" y="1686750"/>
            <a:ext cx="123300" cy="885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9" name="Google Shape;449;p46" title="[255,255,255,&quot;https://www.codecogs.com/eqnedit.php?latex=%5CSigma%5E%7B%5Cmu%5Calpha%5Cbeta%5Ceta%5Cgamma%5Cdelta%7D%3D%5CSigma_%7B1%7D%5Cmathcal%7BP%7D_%7B1%7D%5E%7B%5Cprime%5Cmu%5Calpha%5Cbeta%5Ceta%5Cgamma%5Cdelta%7D%2B%5CSigma_%7B2%7D%5Cmathcal%7BP%7D_%7B2%7D%5E%7B%5Cprime%5Cmu%5Calpha%5Cbeta%5Ceta%5Cgamma%5Cdelta%7D%2B%5Ccdots%2B%5CSigma_%7B13%7D%5Cmathcal%7BP%7D_%7B13%7D%5E%7B%5Cprime%5Cmu%5Calpha%5Cbeta%5Ceta%5Cgamma%5Cdelta%7D%2B%5CLambda_%7B1%7D%5Cmathcal%7BQ%7D_%7B1%7D%5E%7B%5Cprime%5Cmu%5Calpha%5Cbeta%5Ceta%5Cgamma%5Cdelta%7D%2B%5CLambda_%7B2%7D%5Cmathcal%7BQ%7D_%7B2%7D%5E%7B%5Cprime%5Cmu%5Calpha%5Cbeta%5Ceta%5Cgamma%5Cdelta%7D%2B%5Ccdots%5CLambda_%7B13%7D%5Cmathcal%7BQ%7D_%7B13%7D%5E%7B%5Cprime%5Cmu%5Calpha%5Cbeta%5Ceta%5Cgamma%5Cdelt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768" y="1072850"/>
            <a:ext cx="8894456" cy="254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6" title="[255,255,255,&quot;https://www.codecogs.com/eqnedit.php?latex=%2B%5CLambda_%7B1%7D%5Cmathcal%7BQ%7D_%7B1%7D%5E%7B%5Cmu%5Calpha%5Cbeta%5Ceta%5Cgamma%5Cdelta%7D%2B%5CLambda_%7B2%7D%5Cmathcal%7BQ%7D_%7B2%7D%5E%7B%5Cmu%5Calpha%5Cbeta%5Ceta%5Cgamma%5Cdelta%7D%2B%5Ccdots%5CLambda_%7B13%7D%5Cmathcal%7BQ%7D_%7B13%7D%5E%7B%5Cmu%5Calpha%5Cbeta%5Ceta%5Cgamma%5Cdelta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17575" y="3666250"/>
            <a:ext cx="5172253" cy="3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6" title="[255,255,255,&quot;https://www.codecogs.com/eqnedit.php?latex=%3D%5Cleft(%5CSigma_%7B1%7D%2B%5CSigma_%7B2%7D%5Cright)%5Cmathcal%7BP%7D_%7B1%7D%5E%7B%5Cmu%5Calpha%5Cbeta%5Ceta%5Cgamma%5Cdelta%7D%2B%5CSigma_%7B2%7D%5Cmathcal%7BP%7D_%7B2%7D%5E%7B%5Cmu%5Calpha%5Cbeta%5Ceta%5Cgamma%5Cdelta%7D%2B%5Ccdots%5CSigma_%7B13%7D%5Cmathcal%7BP%7D_%7B13%7D%5E%7B%5Cmu%5Calpha%5Cbeta%5Ceta%5Cgamma%5Cdel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51443" y="2796326"/>
            <a:ext cx="708925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7"/>
          <p:cNvSpPr txBox="1"/>
          <p:nvPr>
            <p:ph type="title"/>
          </p:nvPr>
        </p:nvSpPr>
        <p:spPr>
          <a:xfrm>
            <a:off x="57775" y="263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Squarable and non-squarable terms :</a:t>
            </a:r>
            <a:endParaRPr/>
          </a:p>
        </p:txBody>
      </p:sp>
      <p:sp>
        <p:nvSpPr>
          <p:cNvPr id="457" name="Google Shape;457;p47"/>
          <p:cNvSpPr txBox="1"/>
          <p:nvPr/>
        </p:nvSpPr>
        <p:spPr>
          <a:xfrm>
            <a:off x="1138975" y="126230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8" name="Google Shape;458;p47" title="[255,255,255,&quot;https://www.codecogs.com/eqnedit.php?latex=%5Cnabla_%7B%5Ceta%7D%5Cxi_%7B%5Cgamma%5Cdelta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7050" y="3149363"/>
            <a:ext cx="668550" cy="281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7" title="[255,255,255,&quot;https://www.codecogs.com/eqnedit.php?latex=-%5Cfrac%7B1%7D%7B2%7D%5Cnabla_%7B%5Cmu%7D%5Cxi_%7B%5Calpha%5Cbet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975" y="3085951"/>
            <a:ext cx="898824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47"/>
          <p:cNvSpPr/>
          <p:nvPr/>
        </p:nvSpPr>
        <p:spPr>
          <a:xfrm>
            <a:off x="1436775" y="2819700"/>
            <a:ext cx="6639300" cy="1105200"/>
          </a:xfrm>
          <a:prstGeom prst="bracketPair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461" name="Google Shape;461;p47" title="[255,255,255,&quot;https://www.codecogs.com/eqnedit.php?latex=%5Cpartial_%7B%5Cmu%7DS%5E%7B%5Cmu%7D_%7Bs%7D%3D-%20%5Cfrac%7B1%7D%7B2%7D%5Cdelta%20S%5E%7B%5Cmu%5Calpha%5Cbeta%7D%5Cnabla_%7B%5Cmu%7D%5Cxi_%7B%5Calpha%5Cbeta%7D%3D-%20%5Cfrac%7B1%7D%7B2%7D%5Cnabla_%7B%5Cmu%7D%5Cxi_%7B%5Calpha%5Cbeta%7D%5CSigma%5E%7B%5Cmu%5Calpha%5Cbeta%5Ceta%5Cgamma%5Cdelta%7D%5Cnabla_%7B%5Ceta%7D%5Cxi_%7B%5Cgamma%5Cdelta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725" y="790750"/>
            <a:ext cx="6536921" cy="6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7" title="[255,255,255,&quot;https://www.codecogs.com/eqnedit.php?latex=%5Cleft(%5CSigma_%7B1%7D%2B%5CSigma_%7B2%7D%5Cright)%5Cmathcal%7BP%7D_%7B1%7D%5E%7B%5Cmu%5Calpha%5Cbeta%5Ceta%5Cgamma%5Cdelta%7D%2B%5CSigma_%7B2%7D%5Cmathcal%7BP%7D_%7B2%7D%5E%7B%5Cmu%5Calpha%5Cbeta%5Ceta%5Cgamma%5Cdelta%7D%2B%5Ccdots%5CSigma_%7B13%7D%5Cmathcal%7BP%7D_%7B13%7D%5E%7B%5Cmu%5Calpha%5Cbeta%5Ceta%5Cgamma%5Cdel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91788" y="2887025"/>
            <a:ext cx="632927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7" title="[255,255,255,&quot;https://www.codecogs.com/eqnedit.php?latex=%5CLambda_%7B1%7D%5Cmathcal%7BQ%7D_%7B1%7D%5E%7B%5Cmu%5Calpha%5Cbeta%5Ceta%5Cgamma%5Cdelta%7D%2B%5CLambda_%7B2%7D%5Cmathcal%7BQ%7D_%7B2%7D%5E%7B%5Cmu%5Calpha%5Cbeta%5Ceta%5Cgamma%5Cdelta%7D%2B%5Ccdots%2B%5CLambda_%7B13%7D%5Cmathcal%7BQ%7D_%7B13%7D%5E%7B%5Cmu%5Calpha%5Cbeta%5Ceta%5Cgamma%5Cdelta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37775" y="3524699"/>
            <a:ext cx="6037300" cy="40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4" name="Google Shape;464;p47"/>
          <p:cNvCxnSpPr/>
          <p:nvPr/>
        </p:nvCxnSpPr>
        <p:spPr>
          <a:xfrm flipH="1">
            <a:off x="5486275" y="1458550"/>
            <a:ext cx="437700" cy="11331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48"/>
          <p:cNvSpPr txBox="1"/>
          <p:nvPr>
            <p:ph type="title"/>
          </p:nvPr>
        </p:nvSpPr>
        <p:spPr>
          <a:xfrm>
            <a:off x="57775" y="218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Squarable and non-squarable terms :</a:t>
            </a:r>
            <a:endParaRPr/>
          </a:p>
        </p:txBody>
      </p:sp>
      <p:sp>
        <p:nvSpPr>
          <p:cNvPr id="470" name="Google Shape;470;p48"/>
          <p:cNvSpPr txBox="1"/>
          <p:nvPr/>
        </p:nvSpPr>
        <p:spPr>
          <a:xfrm>
            <a:off x="1138975" y="126230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1" name="Google Shape;471;p48" title="[255,255,255,&quot;https://www.codecogs.com/eqnedit.php?latex=%5Cnabla_%7B%5Ceta%7D%5Cxi_%7B%5Cgamma%5Cdelta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3975" y="2247250"/>
            <a:ext cx="769500" cy="3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48" title="[255,255,255,&quot;https://www.codecogs.com/eqnedit.php?latex=-%5Cfrac%7B1%7D%7B2%7D%5Cnabla_%7B%5Cmu%7D%5Cxi_%7B%5Calpha%5Cbet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79" y="2318488"/>
            <a:ext cx="898820" cy="52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48"/>
          <p:cNvSpPr/>
          <p:nvPr/>
        </p:nvSpPr>
        <p:spPr>
          <a:xfrm>
            <a:off x="998413" y="2028350"/>
            <a:ext cx="6639300" cy="1105200"/>
          </a:xfrm>
          <a:prstGeom prst="bracketPair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474" name="Google Shape;474;p48" title="[255,255,255,&quot;https://www.codecogs.com/eqnedit.php?latex=%5Cpartial_%7B%5Cmu%7DS%5E%7B%5Cmu%7D_%7Bs%7D%3D-%20%5Cfrac%7B1%7D%7B2%7D%5Cdelta%20S%5E%7B%5Cmu%5Calpha%5Cbeta%7D%5Cnabla_%7B%5Cmu%7D%5Cxi_%7B%5Calpha%5Cbeta%7D%3D-%20%5Cfrac%7B1%7D%7B2%7D%5Cnabla_%7B%5Cmu%7D%5Cxi_%7B%5Calpha%5Cbeta%7D%5CSigma%5E%7B%5Cmu%5Calpha%5Cbeta%5Ceta%5Cgamma%5Cdelta%7D%5Cnabla_%7B%5Ceta%7D%5Cxi_%7B%5Cgamma%5Cdelta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725" y="790750"/>
            <a:ext cx="6536921" cy="6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8" title="[255,255,255,&quot;https://www.codecogs.com/eqnedit.php?latex=%5CLambda_%7B1%7D%5Cmathcal%7BQ%7D_%7B1%7D%5E%7B%5Cmu%5Calpha%5Cbeta%5Ceta%5Cgamma%5Cdelta%7D%2B%5CLambda_%7B2%7D%5Cmathcal%7BQ%7D_%7B2%7D%5E%7B%5Cmu%5Calpha%5Cbeta%5Ceta%5Cgamma%5Cdelta%7D%2B%5Ccdots%2B%5CLambda_%7B13%7D%5Cmathcal%7BQ%7D_%7B13%7D%5E%7B%5Cmu%5Calpha%5Cbeta%5Ceta%5Cgamma%5Cdel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3450" y="2740350"/>
            <a:ext cx="60373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8" title="[255,255,255,&quot;https://www.codecogs.com/eqnedit.php?latex=%5Cleft(%5CSigma_%7B1%7D%2B%5CSigma_%7B2%7D%5Cright)%5Cmathcal%7BP%7D_%7B1%7D%5E%7B%5Cmu%5Calpha%5Cbeta%5Ceta%5Cgamma%5Cdelta%7D%2B%5CSigma_%7B2%7D%5Cmathcal%7BP%7D_%7B2%7D%5E%7B%5Cmu%5Calpha%5Cbeta%5Ceta%5Cgamma%5Cdelta%7D%2B%5Ccdots%5CSigma_%7B13%7D%5Cmathcal%7BP%7D_%7B13%7D%5E%7B%5Cmu%5Calpha%5Cbeta%5Ceta%5Cgamma%5Cdelta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3438" y="2134050"/>
            <a:ext cx="632927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8" title="[255,255,255,&quot;https://www.codecogs.com/eqnedit.php?latex=%5Cgeq0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27400" y="882775"/>
            <a:ext cx="800100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9"/>
          <p:cNvSpPr txBox="1"/>
          <p:nvPr>
            <p:ph type="title"/>
          </p:nvPr>
        </p:nvSpPr>
        <p:spPr>
          <a:xfrm>
            <a:off x="57775" y="218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Squarable and non-squarable terms :</a:t>
            </a:r>
            <a:endParaRPr/>
          </a:p>
        </p:txBody>
      </p:sp>
      <p:sp>
        <p:nvSpPr>
          <p:cNvPr id="483" name="Google Shape;483;p49"/>
          <p:cNvSpPr txBox="1"/>
          <p:nvPr/>
        </p:nvSpPr>
        <p:spPr>
          <a:xfrm>
            <a:off x="1138975" y="126230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4" name="Google Shape;484;p49" title="[255,255,255,&quot;https://www.codecogs.com/eqnedit.php?latex=%5Cnabla_%7B%5Ceta%7D%5Cxi_%7B%5Cgamma%5Cdelta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3975" y="2247250"/>
            <a:ext cx="769500" cy="3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9" title="[255,255,255,&quot;https://www.codecogs.com/eqnedit.php?latex=-%5Cfrac%7B1%7D%7B2%7D%5Cnabla_%7B%5Cmu%7D%5Cxi_%7B%5Calpha%5Cbet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79" y="2318488"/>
            <a:ext cx="898820" cy="52492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9"/>
          <p:cNvSpPr/>
          <p:nvPr/>
        </p:nvSpPr>
        <p:spPr>
          <a:xfrm>
            <a:off x="998413" y="2028350"/>
            <a:ext cx="6639300" cy="1105200"/>
          </a:xfrm>
          <a:prstGeom prst="bracketPair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FF"/>
              </a:solidFill>
            </a:endParaRPr>
          </a:p>
        </p:txBody>
      </p:sp>
      <p:pic>
        <p:nvPicPr>
          <p:cNvPr id="487" name="Google Shape;487;p49" title="[255,255,255,&quot;https://www.codecogs.com/eqnedit.php?latex=%5Cpartial_%7B%5Cmu%7DS%5E%7B%5Cmu%7D_%7Bs%7D%3D-%20%5Cfrac%7B1%7D%7B2%7D%5Cdelta%20S%5E%7B%5Cmu%5Calpha%5Cbeta%7D%5Cnabla_%7B%5Cmu%7D%5Cxi_%7B%5Calpha%5Cbeta%7D%3D-%20%5Cfrac%7B1%7D%7B2%7D%5Cnabla_%7B%5Cmu%7D%5Cxi_%7B%5Calpha%5Cbeta%7D%5CSigma%5E%7B%5Cmu%5Calpha%5Cbeta%5Ceta%5Cgamma%5Cdelta%7D%5Cnabla_%7B%5Ceta%7D%5Cxi_%7B%5Cgamma%5Cdelta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725" y="790750"/>
            <a:ext cx="6536921" cy="6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49" title="[255,255,255,&quot;https://www.codecogs.com/eqnedit.php?latex=%5CLambda_%7B1%7D%5Cmathcal%7BQ%7D_%7B1%7D%5E%7B%5Cmu%5Calpha%5Cbeta%5Ceta%5Cgamma%5Cdelta%7D%2B%5CLambda_%7B2%7D%5Cmathcal%7BQ%7D_%7B2%7D%5E%7B%5Cmu%5Calpha%5Cbeta%5Ceta%5Cgamma%5Cdelta%7D%2B%5Ccdots%2B%5CLambda_%7B13%7D%5Cmathcal%7BQ%7D_%7B13%7D%5E%7B%5Cmu%5Calpha%5Cbeta%5Ceta%5Cgamma%5Cdel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3450" y="2740350"/>
            <a:ext cx="6037300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9" title="[255,255,255,&quot;https://www.codecogs.com/eqnedit.php?latex=%5Cleft(%5CSigma_%7B1%7D%2B%5CSigma_%7B2%7D%5Cright)%5Cmathcal%7BP%7D_%7B1%7D%5E%7B%5Cmu%5Calpha%5Cbeta%5Ceta%5Cgamma%5Cdelta%7D%2B%5CSigma_%7B2%7D%5Cmathcal%7BP%7D_%7B2%7D%5E%7B%5Cmu%5Calpha%5Cbeta%5Ceta%5Cgamma%5Cdelta%7D%2B%5Ccdots%5CSigma_%7B13%7D%5Cmathcal%7BP%7D_%7B13%7D%5E%7B%5Cmu%5Calpha%5Cbeta%5Ceta%5Cgamma%5Cdelta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3438" y="2134050"/>
            <a:ext cx="6329272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9" title="[255,255,255,&quot;https://www.codecogs.com/eqnedit.php?latex=%5Cgeq0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27400" y="882775"/>
            <a:ext cx="800100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1" name="Google Shape;491;p49"/>
          <p:cNvCxnSpPr/>
          <p:nvPr/>
        </p:nvCxnSpPr>
        <p:spPr>
          <a:xfrm flipH="1" rot="10800000">
            <a:off x="1605925" y="2736600"/>
            <a:ext cx="516300" cy="4425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2" name="Google Shape;492;p49"/>
          <p:cNvCxnSpPr>
            <a:endCxn id="488" idx="0"/>
          </p:cNvCxnSpPr>
          <p:nvPr/>
        </p:nvCxnSpPr>
        <p:spPr>
          <a:xfrm flipH="1" rot="10800000">
            <a:off x="3662400" y="2740350"/>
            <a:ext cx="509700" cy="4962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3" name="Google Shape;493;p49"/>
          <p:cNvCxnSpPr/>
          <p:nvPr/>
        </p:nvCxnSpPr>
        <p:spPr>
          <a:xfrm flipH="1" rot="10800000">
            <a:off x="6166350" y="2740350"/>
            <a:ext cx="509700" cy="4962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0"/>
          <p:cNvSpPr txBox="1"/>
          <p:nvPr>
            <p:ph type="title"/>
          </p:nvPr>
        </p:nvSpPr>
        <p:spPr>
          <a:xfrm>
            <a:off x="57775" y="2180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Squarable and non-squarable terms :</a:t>
            </a:r>
            <a:endParaRPr/>
          </a:p>
        </p:txBody>
      </p:sp>
      <p:sp>
        <p:nvSpPr>
          <p:cNvPr id="499" name="Google Shape;499;p50"/>
          <p:cNvSpPr txBox="1"/>
          <p:nvPr/>
        </p:nvSpPr>
        <p:spPr>
          <a:xfrm>
            <a:off x="1138975" y="126230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0" name="Google Shape;500;p50" title="[255,255,255,&quot;https://www.codecogs.com/eqnedit.php?latex=%5Cpartial_%7B%5Cmu%7DS%5E%7B%5Cmu%7D_%7Bs%7D%3D-%20%5Cfrac%7B1%7D%7B2%7D%5Cdelta%20S%5E%7B%5Cmu%5Calpha%5Cbeta%7D%5Cnabla_%7B%5Cmu%7D%5Cxi_%7B%5Calpha%5Cbeta%7D%3D-%20%5Cfrac%7B1%7D%7B2%7D%5Cnabla_%7B%5Cmu%7D%5Cxi_%7B%5Calpha%5Cbeta%7D%5CSigma%5E%7B%5Cmu%5Calpha%5Cbeta%5Ceta%5Cgamma%5Cdelta%7D%5Cnabla_%7B%5Ceta%7D%5Cxi_%7B%5Cgamma%5Cdelta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725" y="790750"/>
            <a:ext cx="6536921" cy="62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50" title="[255,255,255,&quot;https://www.codecogs.com/eqnedit.php?latex=%5Cgeq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7397" y="950100"/>
            <a:ext cx="561952" cy="3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814900"/>
            <a:ext cx="5165276" cy="317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50"/>
          <p:cNvSpPr txBox="1"/>
          <p:nvPr/>
        </p:nvSpPr>
        <p:spPr>
          <a:xfrm>
            <a:off x="5811775" y="2142950"/>
            <a:ext cx="335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504" name="Google Shape;504;p50"/>
          <p:cNvSpPr/>
          <p:nvPr/>
        </p:nvSpPr>
        <p:spPr>
          <a:xfrm>
            <a:off x="5093275" y="2264450"/>
            <a:ext cx="617400" cy="15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50"/>
          <p:cNvSpPr/>
          <p:nvPr/>
        </p:nvSpPr>
        <p:spPr>
          <a:xfrm>
            <a:off x="5093275" y="2782475"/>
            <a:ext cx="617400" cy="15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6" name="Google Shape;506;p50" title="[255,153,0,&quot;https://www.codecogs.com/eqnedit.php?latex=%5CSigma_%7B1%7D%2B%5CSigma_%7B2%7D%5Cleq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1775" y="2142950"/>
            <a:ext cx="1935640" cy="3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50" title="[255,153,0,&quot;https://www.codecogs.com/eqnedit.php?latex=%5CSigma_%7B2%7D%5Cgeq0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97320" y="2704975"/>
            <a:ext cx="1061480" cy="3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50" title="[255,153,0,&quot;https://www.codecogs.com/eqnedit.php?latex=%5Cvdots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24600" y="3555850"/>
            <a:ext cx="63500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51"/>
          <p:cNvSpPr txBox="1"/>
          <p:nvPr>
            <p:ph type="title"/>
          </p:nvPr>
        </p:nvSpPr>
        <p:spPr>
          <a:xfrm>
            <a:off x="108575" y="162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 equilibrium spin diffusion :</a:t>
            </a:r>
            <a:endParaRPr/>
          </a:p>
        </p:txBody>
      </p:sp>
      <p:sp>
        <p:nvSpPr>
          <p:cNvPr id="514" name="Google Shape;514;p51"/>
          <p:cNvSpPr txBox="1"/>
          <p:nvPr/>
        </p:nvSpPr>
        <p:spPr>
          <a:xfrm>
            <a:off x="4954875" y="2444800"/>
            <a:ext cx="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5" name="Google Shape;51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00" y="1297725"/>
            <a:ext cx="8670602" cy="2180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51"/>
          <p:cNvSpPr txBox="1"/>
          <p:nvPr/>
        </p:nvSpPr>
        <p:spPr>
          <a:xfrm>
            <a:off x="1245825" y="3808675"/>
            <a:ext cx="79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where,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17" name="Google Shape;517;p51" title="[255,255,255,&quot;https://www.codecogs.com/eqnedit.php?latex=%5Cnabla%5E%7B%5Cperp%5Cmu%7D%3D%5CTheta%5E%7B%5Cmu%7D_%7B%5Crho%7D%5Cpartial%5E%7B%5Crho%7D%5C%2C%5C%2C%5Ctext%7Band%7D%5C%2C%5C%2C%5Cnabla%5E%7B%7C%7C%7D%3D%5Chat%7B%5Comega%7D%5E%7B%5Cmu%7D%5Cpartial_%7B%5Cmu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4150" y="3854350"/>
            <a:ext cx="2755401" cy="29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79275" y="179050"/>
            <a:ext cx="8713500" cy="12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Relativistic hydrodynamics provides an incredibly successful description of the macroscopic dynamics of interacting relativistic many-body systems.	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</a:rPr>
              <a:t>Applicability of this description ranges from very small systems to very large systems.</a:t>
            </a:r>
            <a:endParaRPr>
              <a:solidFill>
                <a:schemeClr val="dk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QGP in the heavy-ion collision to the expanding universe.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Relativistic hydrodynamics is an effective field theory to describe low energy exitacion or collective dynamics of the systems.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</a:rPr>
              <a:t>Need to understand which degrees of freedom will participates in this effective dynamics.</a:t>
            </a:r>
            <a:endParaRPr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</a:rPr>
              <a:t>Need equation of motion which gives the dynamical evolution of the coarse grained variables.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Hydrodynamic equations are dictated by the symmetries of the microscopic Hamiltonian:</a:t>
            </a:r>
            <a:endParaRPr>
              <a:solidFill>
                <a:schemeClr val="dk1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➢"/>
            </a:pPr>
            <a:r>
              <a:rPr lang="en">
                <a:solidFill>
                  <a:schemeClr val="dk1"/>
                </a:solidFill>
              </a:rPr>
              <a:t>But not by the precise nature of the short distance d.o.f .</a:t>
            </a:r>
            <a:endParaRPr>
              <a:solidFill>
                <a:schemeClr val="dk1"/>
              </a:solidFill>
            </a:endParaRPr>
          </a:p>
          <a:p>
            <a:pPr indent="-317500" lvl="2" marL="1828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Now microscopic dynamics exhibits-</a:t>
            </a:r>
            <a:endParaRPr>
              <a:solidFill>
                <a:schemeClr val="dk1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1.Lorentz symmetry,</a:t>
            </a:r>
            <a:endParaRPr>
              <a:solidFill>
                <a:schemeClr val="dk1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2.U(1) symmetry, </a:t>
            </a:r>
            <a:endParaRPr>
              <a:solidFill>
                <a:schemeClr val="dk1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3. Could have other symmetries.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 </a:t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						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	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	</a:t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4823775" y="1073500"/>
            <a:ext cx="39690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0FFFF"/>
                </a:solidFill>
              </a:rPr>
              <a:t>Paul Romatschke Et al. :RELATIVISTIC FLUID DYNAMICS IN AND OUT OF EQUILIBRIUM</a:t>
            </a:r>
            <a:endParaRPr sz="7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FFFF"/>
                </a:solidFill>
              </a:rPr>
              <a:t>Fluid Mechanics, Landau &amp; Lifsitz,Volume 6, S.Weinberg:Gravitation and Cosmology, Sean Hartnoll,A.Lucas,S.Sachdev :Holographic quantum matter</a:t>
            </a:r>
            <a:endParaRPr sz="700">
              <a:solidFill>
                <a:srgbClr val="00FFFF"/>
              </a:solidFill>
            </a:endParaRPr>
          </a:p>
        </p:txBody>
      </p:sp>
      <p:pic>
        <p:nvPicPr>
          <p:cNvPr id="75" name="Google Shape;75;p16" title="[255,217,102,&quot;https://www.codecogs.com/eqnedit.php?latex=%5Cpartial_%7B%5Cmu%7DT%5E%7B%5Cmu%5Cnu%7D%3D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350" y="4375250"/>
            <a:ext cx="1021626" cy="24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title="[255,217,102,&quot;https://www.codecogs.com/eqnedit.php?latex=%5Cpartial_%7B%5Cmu%7D%20J%5E%7B%5Cmu%7D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8325" y="4360600"/>
            <a:ext cx="1021625" cy="270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 title="[255,217,102,&quot;https://www.codecogs.com/eqnedit.php?latex=%5Cpartial_%7B%5Cmu_1%7D%5Cmathcal%7BO%7D%5E%7B%5Cmu_%7B1%7D...%5Cmu_n%7D_%7Ba_%7B1%7D...a_n%7D%3D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6925" y="4285500"/>
            <a:ext cx="1347525" cy="2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2"/>
          <p:cNvSpPr txBox="1"/>
          <p:nvPr>
            <p:ph type="title"/>
          </p:nvPr>
        </p:nvSpPr>
        <p:spPr>
          <a:xfrm>
            <a:off x="108575" y="162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 equilibrium spin diffusion :</a:t>
            </a:r>
            <a:endParaRPr/>
          </a:p>
        </p:txBody>
      </p:sp>
      <p:sp>
        <p:nvSpPr>
          <p:cNvPr id="523" name="Google Shape;523;p52"/>
          <p:cNvSpPr txBox="1"/>
          <p:nvPr/>
        </p:nvSpPr>
        <p:spPr>
          <a:xfrm>
            <a:off x="4954875" y="2444800"/>
            <a:ext cx="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4" name="Google Shape;52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00" y="1297725"/>
            <a:ext cx="8670602" cy="2180350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2"/>
          <p:cNvSpPr txBox="1"/>
          <p:nvPr/>
        </p:nvSpPr>
        <p:spPr>
          <a:xfrm>
            <a:off x="1245825" y="3808675"/>
            <a:ext cx="792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where,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26" name="Google Shape;526;p52" title="[255,255,255,&quot;https://www.codecogs.com/eqnedit.php?latex=%5Cnabla%5E%7B%5Cperp%5Cmu%7D%3D%5CTheta%5E%7B%5Cmu%7D_%7B%5Crho%7D%5Cpartial%5E%7B%5Crho%7D%5C%2C%5C%2C%5Ctext%7Band%7D%5C%2C%5C%2C%5Cnabla%5E%7B%7C%7C%7D%3D%5Chat%7B%5Comega%7D%5E%7B%5Cmu%7D%5Cpartial_%7B%5Cmu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4150" y="3854350"/>
            <a:ext cx="2755401" cy="29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52"/>
          <p:cNvSpPr txBox="1"/>
          <p:nvPr/>
        </p:nvSpPr>
        <p:spPr>
          <a:xfrm>
            <a:off x="897575" y="4539475"/>
            <a:ext cx="596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N</a:t>
            </a:r>
            <a:r>
              <a:rPr lang="en">
                <a:solidFill>
                  <a:srgbClr val="FF9900"/>
                </a:solidFill>
              </a:rPr>
              <a:t>eeds a microscopic descriptions .</a:t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3"/>
          <p:cNvSpPr txBox="1"/>
          <p:nvPr>
            <p:ph type="title"/>
          </p:nvPr>
        </p:nvSpPr>
        <p:spPr>
          <a:xfrm>
            <a:off x="115825" y="14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NESO methods :</a:t>
            </a:r>
            <a:endParaRPr/>
          </a:p>
        </p:txBody>
      </p:sp>
      <p:sp>
        <p:nvSpPr>
          <p:cNvPr id="533" name="Google Shape;533;p53"/>
          <p:cNvSpPr txBox="1"/>
          <p:nvPr/>
        </p:nvSpPr>
        <p:spPr>
          <a:xfrm>
            <a:off x="192025" y="957650"/>
            <a:ext cx="780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en">
                <a:solidFill>
                  <a:schemeClr val="dk1"/>
                </a:solidFill>
              </a:rPr>
              <a:t>In this section we describe Zubarev nonequilibrium statistical operator (NESO) formalism for a generic quantum system which is in the hydrodynamic regime.</a:t>
            </a:r>
            <a:endParaRPr sz="600">
              <a:solidFill>
                <a:schemeClr val="dk1"/>
              </a:solidFill>
            </a:endParaRPr>
          </a:p>
        </p:txBody>
      </p:sp>
      <p:pic>
        <p:nvPicPr>
          <p:cNvPr id="534" name="Google Shape;534;p53" title="[255,217,102,&quot;https://www.codecogs.com/eqnedit.php?latex=%5Cpartial_%7B%5Cmu_1%7D%5Cmathcal%7BO%7D%5E%7B%5Cmu_%7B1%7D...%5Cmu_n%7D%3D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0" y="1731663"/>
            <a:ext cx="2197100" cy="361397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53"/>
          <p:cNvSpPr/>
          <p:nvPr/>
        </p:nvSpPr>
        <p:spPr>
          <a:xfrm>
            <a:off x="3102550" y="1810625"/>
            <a:ext cx="783900" cy="13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DADAD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6" name="Google Shape;536;p53" title="[255,255,255,&quot;https://www.codecogs.com/eqnedit.php?latex=%5Cpartial_%7B%5Cmu_1%7D%5Chat%7B%5Cmathcal%7BO%7D%7D%5E%7B%5Cmu_%7B1%7D...%5Cmu_n%7D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4200" y="1660225"/>
            <a:ext cx="21971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7" name="Google Shape;537;p53"/>
          <p:cNvSpPr txBox="1"/>
          <p:nvPr/>
        </p:nvSpPr>
        <p:spPr>
          <a:xfrm>
            <a:off x="2988600" y="649850"/>
            <a:ext cx="615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D. Zubarev, V. Morozov and G. R ̈opke, Statistical Mechanics of Nonequilibrium Processes. John Wiley &amp; Sons, 1997C</a:t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538" name="Google Shape;538;p53">
            <a:hlinkClick action="ppaction://hlinksldjump" r:id="rId5"/>
          </p:cNvPr>
          <p:cNvSpPr txBox="1"/>
          <p:nvPr/>
        </p:nvSpPr>
        <p:spPr>
          <a:xfrm>
            <a:off x="8085775" y="4787525"/>
            <a:ext cx="922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 u="sng">
                <a:solidFill>
                  <a:schemeClr val="hlink"/>
                </a:solidFill>
                <a:hlinkClick action="ppaction://hlinksldjump" r:id="rId6"/>
              </a:rPr>
              <a:t>Slide 45: Microscopic approach:(B1)</a:t>
            </a:r>
            <a:endParaRPr sz="3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4"/>
          <p:cNvSpPr txBox="1"/>
          <p:nvPr>
            <p:ph type="title"/>
          </p:nvPr>
        </p:nvSpPr>
        <p:spPr>
          <a:xfrm>
            <a:off x="115825" y="14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NESO methods :</a:t>
            </a:r>
            <a:endParaRPr/>
          </a:p>
        </p:txBody>
      </p:sp>
      <p:sp>
        <p:nvSpPr>
          <p:cNvPr id="544" name="Google Shape;544;p54"/>
          <p:cNvSpPr txBox="1"/>
          <p:nvPr/>
        </p:nvSpPr>
        <p:spPr>
          <a:xfrm>
            <a:off x="115825" y="957650"/>
            <a:ext cx="7806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en">
                <a:solidFill>
                  <a:schemeClr val="dk1"/>
                </a:solidFill>
              </a:rPr>
              <a:t>In this section we describe Zubarev nonequilibrium statistical operator (NESO) formalism for a generic quantum system which is in the hydrodynamic regime.</a:t>
            </a:r>
            <a:endParaRPr sz="600">
              <a:solidFill>
                <a:schemeClr val="dk1"/>
              </a:solidFill>
            </a:endParaRPr>
          </a:p>
        </p:txBody>
      </p:sp>
      <p:pic>
        <p:nvPicPr>
          <p:cNvPr id="545" name="Google Shape;545;p54" title="[255,217,102,&quot;https://www.codecogs.com/eqnedit.php?latex=%5Cpartial_%7B%5Cmu_1%7D%5Cmathcal%7BO%7D%5E%7B%5Cmu_%7B1%7D...%5Cmu_n%7D%3D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7700" y="1731663"/>
            <a:ext cx="2197100" cy="361397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4"/>
          <p:cNvSpPr/>
          <p:nvPr/>
        </p:nvSpPr>
        <p:spPr>
          <a:xfrm>
            <a:off x="3102550" y="1810625"/>
            <a:ext cx="783900" cy="13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ADADAD"/>
          </a:solidFill>
          <a:ln cap="flat" cmpd="sng" w="9525">
            <a:solidFill>
              <a:srgbClr val="30303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7" name="Google Shape;547;p54" title="[255,217,102,&quot;https://www.codecogs.com/eqnedit.php?latex=%5Cpartial_%7B%5Cmu%7DT%5E%7B%5Cmu%5Cnu%7D%3D0%2C%5Cpartial_%7B%5Cmu%7DN%5E%7B%5Cmu%7D%3D0%2C%5Cpartial_%7B%5Cmu%7DJ%5E%7B%5Cmu%5Calpha%5Cbeta%7D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3137" y="2810477"/>
            <a:ext cx="528319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54" title="[255,255,255,&quot;https://www.codecogs.com/eqnedit.php?latex=%5Cpartial_%7B%5Cmu_1%7D%5Chat%7B%5Cmathcal%7BO%7D%7D%5E%7B%5Cmu_%7B1%7D...%5Cmu_n%7D%3D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4200" y="1660225"/>
            <a:ext cx="21971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54"/>
          <p:cNvSpPr/>
          <p:nvPr/>
        </p:nvSpPr>
        <p:spPr>
          <a:xfrm>
            <a:off x="3986150" y="3401525"/>
            <a:ext cx="166800" cy="6963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54"/>
          <p:cNvSpPr txBox="1"/>
          <p:nvPr/>
        </p:nvSpPr>
        <p:spPr>
          <a:xfrm>
            <a:off x="3319700" y="562875"/>
            <a:ext cx="6155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D. Zubarev, V. Morozov and G. R ̈opke, Statistical Mechanics of Nonequilibrium Processes. John Wiley &amp; Sons, 1997C</a:t>
            </a:r>
            <a:endParaRPr sz="100">
              <a:solidFill>
                <a:srgbClr val="FFFFFF"/>
              </a:solidFill>
            </a:endParaRPr>
          </a:p>
        </p:txBody>
      </p:sp>
      <p:pic>
        <p:nvPicPr>
          <p:cNvPr id="551" name="Google Shape;551;p54" title="[255,255,255,&quot;https://www.codecogs.com/eqnedit.php?latex=%5Cpartial_%7B%5Cmu%7D%5Chat%7BT%7D%5E%7B%5Cmu%5Cnu%7D%3D0%2C%5Cpartial_%7B%5Cmu%7D%5Chat%7BN%7D%5E%7B%5Cmu%7D%3D0%2C%5Cpartial_%7B%5Cmu%7D%5Chat%7BJ%7D%5E%7B%5Cmu%5Calpha%5Cbeta%7D%3D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15417" y="4244375"/>
            <a:ext cx="5029198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54">
            <a:hlinkClick action="ppaction://hlinksldjump" r:id="rId7"/>
          </p:cNvPr>
          <p:cNvSpPr txBox="1"/>
          <p:nvPr/>
        </p:nvSpPr>
        <p:spPr>
          <a:xfrm>
            <a:off x="8085775" y="4787525"/>
            <a:ext cx="922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 u="sng">
                <a:solidFill>
                  <a:schemeClr val="hlink"/>
                </a:solidFill>
                <a:hlinkClick action="ppaction://hlinksldjump" r:id="rId8"/>
              </a:rPr>
              <a:t>Slide 45: Microscopic approach:(B1)</a:t>
            </a:r>
            <a:endParaRPr sz="3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5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Microscopic approach:</a:t>
            </a:r>
            <a:endParaRPr/>
          </a:p>
        </p:txBody>
      </p:sp>
      <p:sp>
        <p:nvSpPr>
          <p:cNvPr id="558" name="Google Shape;558;p55"/>
          <p:cNvSpPr txBox="1"/>
          <p:nvPr/>
        </p:nvSpPr>
        <p:spPr>
          <a:xfrm>
            <a:off x="36475" y="763100"/>
            <a:ext cx="877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1500">
                <a:solidFill>
                  <a:schemeClr val="dk1"/>
                </a:solidFill>
              </a:rPr>
              <a:t>Non-equilibrium statistical operator: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59" name="Google Shape;559;p55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55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1" name="Google Shape;561;p55" title="[255,217,102,&quot;https://www.codecogs.com/eqnedit.php?latex=%5Chat%7B%5Cvarrho%7D(t)%20%3D%5Cfrac%7B1%7D%7B%5Cmathcal%7BQ%7D%7D%20%5Cexp%20%5Cleft%5B-%5Cint%20d%5E%7B3%7D%20%5Ctextbf%7Bx%7D%20%5Cmathcal%7B%5Chat%7BZ%7D%7D(%5Ctextbf%7Bx%7D%2C%20t)%5Cright%5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123" y="1851925"/>
            <a:ext cx="3127350" cy="57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55" title="[255,217,102,&quot;https://www.codecogs.com/eqnedit.php?latex=%5Cmathcal%7BQ%7D%20%3D%5Coperatorname%7BTr%7D%20%5Cexp%20%5Cleft%5B-%5Cint%20d%5E%7B3%7D%20%5Ctextbf%7Bx%7D%20%5Cmathcal%7B%5Chat%7BZ%7D%7D(%5Ctextbf%7Bx%7D%2C%20t)%5Cright%5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7626" y="1777425"/>
            <a:ext cx="3293375" cy="647575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55"/>
          <p:cNvSpPr txBox="1"/>
          <p:nvPr/>
        </p:nvSpPr>
        <p:spPr>
          <a:xfrm>
            <a:off x="3897350" y="2598900"/>
            <a:ext cx="7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4" name="Google Shape;564;p55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55"/>
          <p:cNvSpPr txBox="1"/>
          <p:nvPr/>
        </p:nvSpPr>
        <p:spPr>
          <a:xfrm>
            <a:off x="1324400" y="4519600"/>
            <a:ext cx="554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566" name="Google Shape;566;p55" title="[255,255,255,&quot;https://www.codecogs.com/eqnedit.php?latex=%5Cmathcal%7B%5Chat%7BZ%7D%7D(%5Cboldsymbol%7Bx%7D%2Ct)%3D%5Cepsilon%5Cint_%7B-%5Cinfty%7D%5E%7Bt%7Ddt_%7B1%7De%5E%7B%5Cepsilon%5Cleft(t_%7B1%7D-t%5Cright)%7D%5CBig%5B%5Cbeta%5E%7B%5Cnu%7D%5Cleft(%5Ctextbf%7Bx%7D%2Ct_%7B1%7D%5Cright)%5Chat%7BT%7D_%7B0%5Cnu%7D%5Cleft(%5Ctextbf%7Bx%7D%2Ct_%7B1%7D%5Cright)-%5Csum_%7Ba%7D%5Cxi_%7Ba%7D(%5Cboldsymbol%7Bx%7D%2Ct_%7B1%7D)%5Chat%7B%5Cmathcal%7BO%7D%5E%7B0%7D%7D_%7Ba%7D(%5Cboldsymbol%7Bx%7D%2Ct_%7B1%7D)%5CBig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4313" y="3102838"/>
            <a:ext cx="6484073" cy="573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56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Microscopic approach:</a:t>
            </a:r>
            <a:endParaRPr/>
          </a:p>
        </p:txBody>
      </p:sp>
      <p:sp>
        <p:nvSpPr>
          <p:cNvPr id="572" name="Google Shape;572;p56"/>
          <p:cNvSpPr txBox="1"/>
          <p:nvPr/>
        </p:nvSpPr>
        <p:spPr>
          <a:xfrm>
            <a:off x="36475" y="763100"/>
            <a:ext cx="877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1500">
                <a:solidFill>
                  <a:schemeClr val="dk1"/>
                </a:solidFill>
              </a:rPr>
              <a:t>Non-equilibrium statistical operator: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73" name="Google Shape;573;p56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56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5" name="Google Shape;575;p56" title="[255,217,102,&quot;https://www.codecogs.com/eqnedit.php?latex=%5Chat%7B%5Cvarrho%7D(t)%20%3D%5Cfrac%7B1%7D%7B%5Cmathcal%7BQ%7D%7D%20%5Cexp%20%5Cleft%5B-%5Cint%20d%5E%7B3%7D%20%5Ctextbf%7Bx%7D%20%5Cmathcal%7B%5Chat%7BZ%7D%7D(%5Ctextbf%7Bx%7D%2C%20t)%5Cright%5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875" y="1739700"/>
            <a:ext cx="3066095" cy="5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56" title="[255,217,102,&quot;https://www.codecogs.com/eqnedit.php?latex=%5Cmathcal%7BQ%7D%20%3D%5Coperatorname%7BTr%7D%20%5Cexp%20%5Cleft%5B-%5Cint%20d%5E%7B3%7D%20%5Ctextbf%7Bx%7D%20%5Cmathcal%7B%5Chat%7BZ%7D%7D(%5Ctextbf%7Bx%7D%2C%20t)%5Cright%5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8425" y="1698665"/>
            <a:ext cx="3066100" cy="602885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56"/>
          <p:cNvSpPr txBox="1"/>
          <p:nvPr/>
        </p:nvSpPr>
        <p:spPr>
          <a:xfrm>
            <a:off x="3897350" y="2598900"/>
            <a:ext cx="7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8" name="Google Shape;578;p56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56"/>
          <p:cNvSpPr txBox="1"/>
          <p:nvPr/>
        </p:nvSpPr>
        <p:spPr>
          <a:xfrm>
            <a:off x="1324400" y="4519600"/>
            <a:ext cx="554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580" name="Google Shape;580;p56" title="[255,255,255,&quot;https://www.codecogs.com/eqnedit.php?latex=%5Cmathcal%7B%5Chat%7BZ%7D%7D(%5Cboldsymbol%7Bx%7D%2Ct)%3D%5Cepsilon%5Cint_%7B-%5Cinfty%7D%5E%7Bt%7Ddt_%7B1%7De%5E%7B%5Cepsilon%5Cleft(t_%7B1%7D-t%5Cright)%7D%5CBig%5B%5Cbeta%5E%7B%5Cnu%7D%5Cleft(%5Ctextbf%7Bx%7D%2Ct_%7B1%7D%5Cright)%5Chat%7BT%7D_%7B0%5Cnu%7D%5Cleft(%5Ctextbf%7Bx%7D%2Ct_%7B1%7D%5Cright)-%5Csum_%7Ba%7D%5Cxi_%7Ba%7D(%5Cboldsymbol%7Bx%7D%2Ct_%7B1%7D)%5Chat%7B%5Cmathcal%7BO%7D%5E%7B0%7D%7D_%7Ba%7D(%5Cboldsymbol%7Bx%7D%2Ct_%7B1%7D)%5CBig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7801" y="3129638"/>
            <a:ext cx="6357077" cy="5618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1" name="Google Shape;581;p56"/>
          <p:cNvCxnSpPr/>
          <p:nvPr/>
        </p:nvCxnSpPr>
        <p:spPr>
          <a:xfrm flipH="1" rot="10800000">
            <a:off x="6260550" y="2568150"/>
            <a:ext cx="892500" cy="5397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582" name="Google Shape;582;p56" title="[255,255,255,&quot;https://www.codecogs.com/eqnedit.php?latex=%5Calpha%20N%5E%7B0%7D%2B%5Cfrac%7B1%7D%7B2%7D%5Cxi_%7B%5Calpha%5Cbeta%7DS%5E%7B0%5Calpha%5Cbe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76750" y="2349500"/>
            <a:ext cx="1536700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57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Microscopic approach:</a:t>
            </a:r>
            <a:endParaRPr/>
          </a:p>
        </p:txBody>
      </p:sp>
      <p:sp>
        <p:nvSpPr>
          <p:cNvPr id="588" name="Google Shape;588;p57"/>
          <p:cNvSpPr txBox="1"/>
          <p:nvPr/>
        </p:nvSpPr>
        <p:spPr>
          <a:xfrm>
            <a:off x="36475" y="763100"/>
            <a:ext cx="877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1500">
                <a:solidFill>
                  <a:schemeClr val="dk1"/>
                </a:solidFill>
              </a:rPr>
              <a:t>Non-equilibrium statistical operator: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589" name="Google Shape;589;p57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57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1" name="Google Shape;591;p57" title="[255,217,102,&quot;https://www.codecogs.com/eqnedit.php?latex=%5Chat%7B%5Cvarrho%7D(t)%20%3D%5Cfrac%7B1%7D%7B%5Cmathcal%7BQ%7D%7D%20%5Cexp%20%5Cleft%5B-%5Cint%20d%5E%7B3%7D%20%5Ctextbf%7Bx%7D%20%5Cmathcal%7B%5Chat%7BZ%7D%7D(%5Ctextbf%7Bx%7D%2C%20t)%5Cright%5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366" y="1863150"/>
            <a:ext cx="3066110" cy="5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57"/>
          <p:cNvSpPr txBox="1"/>
          <p:nvPr/>
        </p:nvSpPr>
        <p:spPr>
          <a:xfrm>
            <a:off x="3897350" y="1930700"/>
            <a:ext cx="53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with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593" name="Google Shape;593;p57" title="[255,217,102,&quot;https://www.codecogs.com/eqnedit.php?latex=%5Cmathcal%7BQ%7D%20%3D%5Coperatorname%7BTr%7D%20%5Cexp%20%5Cleft%5B-%5Cint%20d%5E%7B3%7D%20%5Ctextbf%7Bx%7D%20%5Cmathcal%7B%5Chat%7BZ%7D%7D(%5Ctextbf%7Bx%7D%2C%20t)%5Cright%5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925" y="1849875"/>
            <a:ext cx="2857402" cy="56185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7"/>
          <p:cNvSpPr txBox="1"/>
          <p:nvPr/>
        </p:nvSpPr>
        <p:spPr>
          <a:xfrm>
            <a:off x="3830425" y="2598900"/>
            <a:ext cx="79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95" name="Google Shape;595;p57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57"/>
          <p:cNvSpPr txBox="1"/>
          <p:nvPr/>
        </p:nvSpPr>
        <p:spPr>
          <a:xfrm>
            <a:off x="4689925" y="3778025"/>
            <a:ext cx="2481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9900"/>
                </a:solidFill>
              </a:rPr>
              <a:t>By applying conservation equations</a:t>
            </a:r>
            <a:endParaRPr sz="1100">
              <a:solidFill>
                <a:srgbClr val="FF9900"/>
              </a:solidFill>
            </a:endParaRPr>
          </a:p>
        </p:txBody>
      </p:sp>
      <p:sp>
        <p:nvSpPr>
          <p:cNvPr id="597" name="Google Shape;597;p57"/>
          <p:cNvSpPr/>
          <p:nvPr/>
        </p:nvSpPr>
        <p:spPr>
          <a:xfrm>
            <a:off x="4298538" y="3719438"/>
            <a:ext cx="123300" cy="539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57"/>
          <p:cNvSpPr txBox="1"/>
          <p:nvPr/>
        </p:nvSpPr>
        <p:spPr>
          <a:xfrm>
            <a:off x="1324400" y="4519600"/>
            <a:ext cx="554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599" name="Google Shape;599;p57" title="[255,255,255,&quot;https://www.codecogs.com/eqnedit.php?latex=%5Cint%20d%5E%7B3%7D%5Ctextbf%7Bx%7D%5Cmathcal%7B%5Chat%7BZ%7D%7D(%5Ctextbf%7Bx%7D%2Ct)%3D%5Cmathcal%7B%5Chat%7BA%7D%7D-%5Cmathcal%7B%5Chat%7BB%7D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1350" y="4341571"/>
            <a:ext cx="1917702" cy="445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57" title="[255,217,102,&quot;https://www.codecogs.com/eqnedit.php?latex=%5Cpartial_%7B%5Cmu%7D%5Chat%7BT%7D%5E%7B%5Cmu%5Cnu%7D%3D0%2C%5Cpartial_%7B%5Cmu%7D%5Chat%7B%5Cmathcal%7BO%7D%7D%5E%7B%5Cmu%20%5B...%5D%7D%3D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63000" y="4203789"/>
            <a:ext cx="1917700" cy="2440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1" name="Google Shape;601;p57"/>
          <p:cNvCxnSpPr>
            <a:endCxn id="602" idx="1"/>
          </p:cNvCxnSpPr>
          <p:nvPr/>
        </p:nvCxnSpPr>
        <p:spPr>
          <a:xfrm flipH="1" rot="10800000">
            <a:off x="6260500" y="2708813"/>
            <a:ext cx="979800" cy="405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02" name="Google Shape;602;p57" title="[255,255,255,&quot;https://www.codecogs.com/eqnedit.php?latex=%5Calpha%20N%5E%7B0%7D%2B%5Cfrac%7B1%7D%7B2%7D%5Cxi_%7B%5Calpha%5Cbeta%7DS%5E%7B0%5Calpha%5Cbeta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0300" y="2486563"/>
            <a:ext cx="15367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57" title="[255,255,255,&quot;https://www.codecogs.com/eqnedit.php?latex=%5Cmathcal%7B%5Chat%7BZ%7D%7D(%5Cboldsymbol%7Bx%7D%2Ct)%3D%5Cepsilon%5Cint_%7B-%5Cinfty%7D%5E%7Bt%7Ddt_%7B1%7De%5E%7B%5Cepsilon%5Cleft(t_%7B1%7D-t%5Cright)%7D%5CBig%5B%5Cbeta%5E%7B%5Cnu%7D%5Cleft(%5Ctextbf%7Bx%7D%2Ct_%7B1%7D%5Cright)%5Chat%7BT%7D_%7B0%5Cnu%7D%5Cleft(%5Ctextbf%7Bx%7D%2Ct_%7B1%7D%5Cright)-%5Csum_%7Ba%7D%5Cxi_%7Ba%7D(%5Cboldsymbol%7Bx%7D%2Ct_%7B1%7D)%5Chat%7B%5Cmathcal%7BO%7D%5E%7B0%7D%7D_%7Ba%7D(%5Cboldsymbol%7Bx%7D%2Ct_%7B1%7D)%5CBig%5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7814" y="3005888"/>
            <a:ext cx="6357077" cy="56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8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Microscopic approach:</a:t>
            </a:r>
            <a:endParaRPr/>
          </a:p>
        </p:txBody>
      </p:sp>
      <p:sp>
        <p:nvSpPr>
          <p:cNvPr id="609" name="Google Shape;609;p58"/>
          <p:cNvSpPr txBox="1"/>
          <p:nvPr/>
        </p:nvSpPr>
        <p:spPr>
          <a:xfrm>
            <a:off x="36475" y="763100"/>
            <a:ext cx="877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1500">
                <a:solidFill>
                  <a:schemeClr val="dk1"/>
                </a:solidFill>
              </a:rPr>
              <a:t>Non-equilibrium statistical operator: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10" name="Google Shape;610;p58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58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58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3" name="Google Shape;613;p58" title="[255,217,102,&quot;https://www.codecogs.com/eqnedit.php?latex=%5Cint%20d%5E%7B3%7D%5Ctextbf%7Bx%7D%5Cmathcal%7B%5Chat%7BZ%7D%7D(%5Ctextbf%7Bx%7D%2Ct)%3D%5Cmathcal%7B%5Chat%7BA%7D%7D-%5Cmathcal%7B%5Chat%7BB%7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700" y="1391875"/>
            <a:ext cx="1943824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9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Microscopic approach:</a:t>
            </a:r>
            <a:endParaRPr/>
          </a:p>
        </p:txBody>
      </p:sp>
      <p:sp>
        <p:nvSpPr>
          <p:cNvPr id="619" name="Google Shape;619;p59"/>
          <p:cNvSpPr txBox="1"/>
          <p:nvPr/>
        </p:nvSpPr>
        <p:spPr>
          <a:xfrm>
            <a:off x="36475" y="763100"/>
            <a:ext cx="877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1500">
                <a:solidFill>
                  <a:schemeClr val="dk1"/>
                </a:solidFill>
              </a:rPr>
              <a:t>Non-equilibrium statistical operator: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20" name="Google Shape;620;p59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59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59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3" name="Google Shape;623;p59" title="[255,217,102,&quot;https://www.codecogs.com/eqnedit.php?latex=%5Cint%20d%5E%7B3%7D%5Ctextbf%7Bx%7D%5Cmathcal%7B%5Chat%7BZ%7D%7D(%5Ctextbf%7Bx%7D%2Ct)%3D%5Cmathcal%7B%5Chat%7BA%7D%7D-%5Cmathcal%7B%5Chat%7BB%7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700" y="1391875"/>
            <a:ext cx="1943824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Google Shape;624;p59"/>
          <p:cNvCxnSpPr/>
          <p:nvPr/>
        </p:nvCxnSpPr>
        <p:spPr>
          <a:xfrm flipH="1">
            <a:off x="1770075" y="1806400"/>
            <a:ext cx="1349400" cy="1030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25" name="Google Shape;625;p59" title="[255,217,102,&quot;https://www.codecogs.com/eqnedit.php?latex=%5Cint%20d%5E%7B3%7Dx%5CBig%5B%5Cbeta%5E%7B%5Cnu%7D%5Chat%7BT%7D_%7B0%5Cnu%7D(%5Cboldsymbol%7Bx%7D%2Ct)-%5Csum_%7Ba%7D%5Cxi_%7Ba%7D%5Chat%7B%5Cmathcal%7BO%7D%7D%5E%7B0%7D(%5Cboldsymbol%7Bx%7D%2Ct)_%7Ba%7D%5CBig%5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300" y="2999275"/>
            <a:ext cx="2771047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60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Microscopic approach:</a:t>
            </a:r>
            <a:endParaRPr/>
          </a:p>
        </p:txBody>
      </p:sp>
      <p:sp>
        <p:nvSpPr>
          <p:cNvPr id="631" name="Google Shape;631;p60"/>
          <p:cNvSpPr txBox="1"/>
          <p:nvPr/>
        </p:nvSpPr>
        <p:spPr>
          <a:xfrm>
            <a:off x="36475" y="763100"/>
            <a:ext cx="877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1500">
                <a:solidFill>
                  <a:schemeClr val="dk1"/>
                </a:solidFill>
              </a:rPr>
              <a:t>Non-equilibrium statistical operator: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32" name="Google Shape;632;p60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60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60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5" name="Google Shape;635;p60" title="[255,217,102,&quot;https://www.codecogs.com/eqnedit.php?latex=%5Cint%20d%5E%7B3%7D%5Ctextbf%7Bx%7D%5Cmathcal%7B%5Chat%7BZ%7D%7D(%5Ctextbf%7Bx%7D%2Ct)%3D%5Cmathcal%7B%5Chat%7BA%7D%7D-%5Cmathcal%7B%5Chat%7BB%7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700" y="1391875"/>
            <a:ext cx="1943824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60"/>
          <p:cNvCxnSpPr/>
          <p:nvPr/>
        </p:nvCxnSpPr>
        <p:spPr>
          <a:xfrm flipH="1">
            <a:off x="1770075" y="1806400"/>
            <a:ext cx="1349400" cy="1030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7" name="Google Shape;637;p60"/>
          <p:cNvCxnSpPr/>
          <p:nvPr/>
        </p:nvCxnSpPr>
        <p:spPr>
          <a:xfrm>
            <a:off x="3605524" y="1751200"/>
            <a:ext cx="1240500" cy="837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38" name="Google Shape;638;p60" title="[255,217,102,&quot;https://www.codecogs.com/eqnedit.php?latex=%5Cint%20d%5E%7B3%7D%5Ctextbf%7Bx%7D%5Cint_%7B-%5Cinfty%7D%5E%7Bt%7Ddt_%7B1%7De%5E%7B%5Cepsilon%5Cleft(t_%7B1%7D-t%5Cright)%7D%5Cmathcal%7B%5Chat%7BC%7D%7D(%5Ctextbf%7Bx%7D%2Ct_%7B1%7D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3125" y="2771250"/>
            <a:ext cx="21717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60" title="[255,217,102,&quot;https://www.codecogs.com/eqnedit.php?latex=%5Cint%20d%5E%7B3%7Dx%5CBig%5B%5Cbeta%5E%7B%5Cnu%7D%5Chat%7BT%7D_%7B0%5Cnu%7D(%5Cboldsymbol%7Bx%7D%2Ct)-%5Csum_%7Ba%7D%5Cxi_%7Ba%7D%5Chat%7B%5Cmathcal%7BO%7D%7D%5E%7B0%7D(%5Cboldsymbol%7Bx%7D%2Ct)_%7Ba%7D%5CBig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300" y="2999275"/>
            <a:ext cx="2771047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61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Microscopic approach:</a:t>
            </a:r>
            <a:endParaRPr/>
          </a:p>
        </p:txBody>
      </p:sp>
      <p:sp>
        <p:nvSpPr>
          <p:cNvPr id="645" name="Google Shape;645;p61"/>
          <p:cNvSpPr txBox="1"/>
          <p:nvPr/>
        </p:nvSpPr>
        <p:spPr>
          <a:xfrm>
            <a:off x="36475" y="763100"/>
            <a:ext cx="877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1500">
                <a:solidFill>
                  <a:schemeClr val="dk1"/>
                </a:solidFill>
              </a:rPr>
              <a:t>Non-equilibrium statistical operator: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46" name="Google Shape;646;p61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61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61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9" name="Google Shape;649;p61" title="[255,217,102,&quot;https://www.codecogs.com/eqnedit.php?latex=%5Cint%20d%5E%7B3%7D%5Ctextbf%7Bx%7D%5Cmathcal%7B%5Chat%7BZ%7D%7D(%5Ctextbf%7Bx%7D%2Ct)%3D%5Cmathcal%7B%5Chat%7BA%7D%7D-%5Cmathcal%7B%5Chat%7BB%7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700" y="1391875"/>
            <a:ext cx="1943824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0" name="Google Shape;650;p61"/>
          <p:cNvCxnSpPr/>
          <p:nvPr/>
        </p:nvCxnSpPr>
        <p:spPr>
          <a:xfrm flipH="1">
            <a:off x="1770075" y="1806400"/>
            <a:ext cx="1349400" cy="1030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51" name="Google Shape;651;p61"/>
          <p:cNvCxnSpPr/>
          <p:nvPr/>
        </p:nvCxnSpPr>
        <p:spPr>
          <a:xfrm>
            <a:off x="3605524" y="1751200"/>
            <a:ext cx="1240500" cy="837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52" name="Google Shape;652;p61" title="[255,217,102,&quot;https://www.codecogs.com/eqnedit.php?latex=%5Cint%20d%5E%7B3%7D%5Ctextbf%7Bx%7D%5Cint_%7B-%5Cinfty%7D%5E%7Bt%7Ddt_%7B1%7De%5E%7B%5Cepsilon%5Cleft(t_%7B1%7D-t%5Cright)%7D%5Cmathcal%7B%5Chat%7BC%7D%7D(%5Ctextbf%7Bx%7D%2Ct_%7B1%7D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3125" y="2771250"/>
            <a:ext cx="2171701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3" name="Google Shape;653;p61"/>
          <p:cNvCxnSpPr/>
          <p:nvPr/>
        </p:nvCxnSpPr>
        <p:spPr>
          <a:xfrm flipH="1">
            <a:off x="5687650" y="3126725"/>
            <a:ext cx="362700" cy="6021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54" name="Google Shape;654;p61" title="[255,217,102,&quot;https://www.codecogs.com/eqnedit.php?latex=%5Cint%20d%5E%7B3%7Dx%5CBig%5B%5Cbeta%5E%7B%5Cnu%7D%5Chat%7BT%7D_%7B0%5Cnu%7D(%5Cboldsymbol%7Bx%7D%2Ct)-%5Csum_%7Ba%7D%5Cxi_%7Ba%7D%5Chat%7B%5Cmathcal%7BO%7D%7D%5E%7B0%7D(%5Cboldsymbol%7Bx%7D%2Ct)_%7Ba%7D%5CBig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300" y="2999275"/>
            <a:ext cx="277104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61" title="[255,217,102,&quot;https://www.codecogs.com/eqnedit.php?latex=%5Cmathcal%7B%5Chat%7BC%7D%7D(%5Cboldsymbol%7Bx%7D%2Ct_%7B1%7D)%3D%5Chat%7BT%7D%5E%7B%5Cmu%5Cnu%7D(%5Cboldsymbol%7Bx%7D%2Ct_%7B1%7D)%5Cpartial_%7B%5Cmu%7D%5Cbeta_%7B%5Cnu%7D(%5Cboldsymbol%7Bx%7D%2Ct_%7B1%7D)-%5Csum_%7Ba%7D%5Chat%7B%5Cmathcal%7BO%7D%7D_%7Ba%7D%5E%7B%5Cmu%7D(%5Cboldsymbol%7Bx%7D%2Ct_%7B1%7D)%5Cpartial_%7B%5Cmu%7D%5Cxi_%7Ba%7D(%5Cboldsymbol%7Bx%7D%2Ct_%7B1%7D)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5850" y="3825788"/>
            <a:ext cx="5130798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43525" y="89550"/>
            <a:ext cx="85857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9"/>
              <a:t>Hydrodynamics framework with spin degrees of freedom:</a:t>
            </a:r>
            <a:endParaRPr sz="1820"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101550" y="630150"/>
            <a:ext cx="5582400" cy="4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" sz="1850">
                <a:solidFill>
                  <a:schemeClr val="accent4"/>
                </a:solidFill>
              </a:rPr>
              <a:t>Equation of motion :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84" name="Google Shape;84;p17" title="[255,217,102,&quot;https://www.codecogs.com/eqnedit.php?latex=%5Cpartial_%7B%5Cmu%7DT%5E%7B%5Cmu%5Cnu%7D%3D0%5C%2C%2C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662" y="1160725"/>
            <a:ext cx="1198987" cy="2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 title="[255,217,102,&quot;https://www.codecogs.com/eqnedit.php?latex=%5Cpartial_%7B%5Cmu%7DN%5E%7B%5Cmu%7D%3D0%5C%2C%2C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8374" y="1200938"/>
            <a:ext cx="1147249" cy="25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title="[255,217,102,&quot;https://latex-staging.easygenerator.com/eqneditor/editor.php?latex=%5Cpartial_%7B%5Cmu%7DJ%5E%7B%5Cmu%5Calpha%5Cbeta%7D%3D0%5C%2C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9350" y="1132275"/>
            <a:ext cx="1263801" cy="3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921774" y="2145890"/>
            <a:ext cx="73005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2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Microscopic approach:</a:t>
            </a:r>
            <a:endParaRPr/>
          </a:p>
        </p:txBody>
      </p:sp>
      <p:sp>
        <p:nvSpPr>
          <p:cNvPr id="661" name="Google Shape;661;p62"/>
          <p:cNvSpPr txBox="1"/>
          <p:nvPr/>
        </p:nvSpPr>
        <p:spPr>
          <a:xfrm>
            <a:off x="36475" y="763100"/>
            <a:ext cx="877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1500">
                <a:solidFill>
                  <a:schemeClr val="dk1"/>
                </a:solidFill>
              </a:rPr>
              <a:t>Non-equilibrium statistical operator: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62" name="Google Shape;662;p62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62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62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5" name="Google Shape;665;p62" title="[255,217,102,&quot;https://www.codecogs.com/eqnedit.php?latex=%5Cint%20d%5E%7B3%7D%5Ctextbf%7Bx%7D%5Cmathcal%7B%5Chat%7BZ%7D%7D(%5Ctextbf%7Bx%7D%2Ct)%3D%5Cmathcal%7B%5Chat%7BA%7D%7D-%5Cmathcal%7B%5Chat%7BB%7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700" y="1391875"/>
            <a:ext cx="1943824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6" name="Google Shape;666;p62"/>
          <p:cNvCxnSpPr/>
          <p:nvPr/>
        </p:nvCxnSpPr>
        <p:spPr>
          <a:xfrm flipH="1">
            <a:off x="1770075" y="1806400"/>
            <a:ext cx="1349400" cy="1030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67" name="Google Shape;667;p62"/>
          <p:cNvCxnSpPr/>
          <p:nvPr/>
        </p:nvCxnSpPr>
        <p:spPr>
          <a:xfrm>
            <a:off x="3605524" y="1751200"/>
            <a:ext cx="1240500" cy="837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68" name="Google Shape;668;p62" title="[255,217,102,&quot;https://www.codecogs.com/eqnedit.php?latex=%5Cint%20d%5E%7B3%7D%5Ctextbf%7Bx%7D%5Cint_%7B-%5Cinfty%7D%5E%7Bt%7Ddt_%7B1%7De%5E%7B%5Cepsilon%5Cleft(t_%7B1%7D-t%5Cright)%7D%5Cmathcal%7B%5Chat%7BC%7D%7D(%5Ctextbf%7Bx%7D%2Ct_%7B1%7D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3125" y="2771250"/>
            <a:ext cx="2171701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9" name="Google Shape;669;p62"/>
          <p:cNvCxnSpPr/>
          <p:nvPr/>
        </p:nvCxnSpPr>
        <p:spPr>
          <a:xfrm flipH="1">
            <a:off x="5687650" y="3126725"/>
            <a:ext cx="362700" cy="6021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70" name="Google Shape;670;p62" title="[255,217,102,&quot;https://www.codecogs.com/eqnedit.php?latex=%5Cint%20d%5E%7B3%7Dx%5CBig%5B%5Cbeta%5E%7B%5Cnu%7D%5Chat%7BT%7D_%7B0%5Cnu%7D(%5Cboldsymbol%7Bx%7D%2Ct)-%5Csum_%7Ba%7D%5Cxi_%7Ba%7D%5Chat%7B%5Cmathcal%7BO%7D%7D%5E%7B0%7D(%5Cboldsymbol%7Bx%7D%2Ct)_%7Ba%7D%5CBig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300" y="2999275"/>
            <a:ext cx="2771047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1" name="Google Shape;671;p62"/>
          <p:cNvCxnSpPr/>
          <p:nvPr/>
        </p:nvCxnSpPr>
        <p:spPr>
          <a:xfrm flipH="1">
            <a:off x="5905175" y="4149625"/>
            <a:ext cx="790800" cy="319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72" name="Google Shape;672;p62" title="[255,217,102,&quot;https://www.codecogs.com/eqnedit.php?latex=%5Cmathcal%7B%5Chat%7BC%7D%7D(%5Cboldsymbol%7Bx%7D%2Ct_%7B1%7D)%3D%5Chat%7BT%7D%5E%7B%5Cmu%5Cnu%7D(%5Cboldsymbol%7Bx%7D%2Ct_%7B1%7D)%5Cpartial_%7B%5Cmu%7D%5Cbeta_%7B%5Cnu%7D(%5Cboldsymbol%7Bx%7D%2Ct_%7B1%7D)-%5Csum_%7Ba%7D%5Chat%7B%5Cmathcal%7BO%7D%7D_%7Ba%7D%5E%7B%5Cmu%7D(%5Cboldsymbol%7Bx%7D%2Ct_%7B1%7D)%5Cpartial_%7B%5Cmu%7D%5Cxi_%7Ba%7D(%5Cboldsymbol%7Bx%7D%2Ct_%7B1%7D)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75850" y="3825788"/>
            <a:ext cx="5130798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62" title="[255,255,255,&quot;https://www.codecogs.com/eqnedit.php?latex=%5Chat%7BN%7D%5E%7B%5Cmu%7D%5Cpartial_%7B%5Cmu%7D%5Calpha(%5Cboldsymbol%7Bx%7D%2Ct_%7B1%7D)%2B%5Cfrac%7B1%7D%7B2%7D%5Chat%7BS%7D%5E%7B%5Cmu%5Calpha%5Cbeta%7D%5Cpartial_%7B%5Cmu%7D%5Cxi_%7B%5Calpha%5Cbeta%7D(%5Cboldsymbol%7Bx%7D%2Ct_%7B1%7D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5850" y="4531938"/>
            <a:ext cx="3149601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63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Microscopic approach:</a:t>
            </a:r>
            <a:endParaRPr/>
          </a:p>
        </p:txBody>
      </p:sp>
      <p:sp>
        <p:nvSpPr>
          <p:cNvPr id="679" name="Google Shape;679;p63"/>
          <p:cNvSpPr txBox="1"/>
          <p:nvPr/>
        </p:nvSpPr>
        <p:spPr>
          <a:xfrm>
            <a:off x="36475" y="763100"/>
            <a:ext cx="877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1500">
                <a:solidFill>
                  <a:schemeClr val="dk1"/>
                </a:solidFill>
              </a:rPr>
              <a:t>Non-equilibrium statistical operator: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680" name="Google Shape;680;p63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63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63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3" name="Google Shape;683;p63" title="[255,217,102,&quot;https://www.codecogs.com/eqnedit.php?latex=%5Cint%20d%5E%7B3%7D%5Ctextbf%7Bx%7D%5Cmathcal%7B%5Chat%7BZ%7D%7D(%5Ctextbf%7Bx%7D%2Ct)%3D%5Cmathcal%7B%5Chat%7BA%7D%7D-%5Cmathcal%7B%5Chat%7BB%7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700" y="1391875"/>
            <a:ext cx="1943824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4" name="Google Shape;684;p63"/>
          <p:cNvCxnSpPr/>
          <p:nvPr/>
        </p:nvCxnSpPr>
        <p:spPr>
          <a:xfrm flipH="1">
            <a:off x="1770075" y="1806400"/>
            <a:ext cx="1349400" cy="1030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85" name="Google Shape;685;p63"/>
          <p:cNvCxnSpPr/>
          <p:nvPr/>
        </p:nvCxnSpPr>
        <p:spPr>
          <a:xfrm>
            <a:off x="3605524" y="1751200"/>
            <a:ext cx="1240500" cy="837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86" name="Google Shape;686;p63" title="[255,217,102,&quot;https://www.codecogs.com/eqnedit.php?latex=%5Cint%20d%5E%7B3%7D%5Ctextbf%7Bx%7D%5Cint_%7B-%5Cinfty%7D%5E%7Bt%7Ddt_%7B1%7De%5E%7B%5Cepsilon%5Cleft(t_%7B1%7D-t%5Cright)%7D%5Cmathcal%7B%5Chat%7BC%7D%7D(%5Ctextbf%7Bx%7D%2Ct_%7B1%7D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3125" y="2771250"/>
            <a:ext cx="2171701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7" name="Google Shape;687;p63"/>
          <p:cNvCxnSpPr/>
          <p:nvPr/>
        </p:nvCxnSpPr>
        <p:spPr>
          <a:xfrm flipH="1">
            <a:off x="5687650" y="3126725"/>
            <a:ext cx="362700" cy="6021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88" name="Google Shape;688;p63" title="[255,217,102,&quot;https://www.codecogs.com/eqnedit.php?latex=%5Chat%7B%5Cvarrho%7D(t)%20%3D%5Cfrac%7B1%7D%7B%5Cmathcal%7BQ%7D%7D%20%5Cexp%20%5Cleft%5B-%5Cint%20d%5E%7B3%7D%20%5Ctextbf%7Bx%7D%20%5Cmathcal%7B%5Chat%7BZ%7D%7D(%5Ctextbf%7Bx%7D%2C%20t)%5Cright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3400" y="946440"/>
            <a:ext cx="2425700" cy="4454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9" name="Google Shape;689;p63"/>
          <p:cNvCxnSpPr/>
          <p:nvPr/>
        </p:nvCxnSpPr>
        <p:spPr>
          <a:xfrm flipH="1" rot="10800000">
            <a:off x="3707100" y="1168100"/>
            <a:ext cx="1189800" cy="3336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90" name="Google Shape;690;p63" title="[255,217,102,&quot;https://www.codecogs.com/eqnedit.php?latex=%5Cint%20d%5E%7B3%7Dx%5CBig%5B%5Cbeta%5E%7B%5Cnu%7D%5Chat%7BT%7D_%7B0%5Cnu%7D(%5Cboldsymbol%7Bx%7D%2Ct)-%5Csum_%7Ba%7D%5Cxi_%7Ba%7D%5Chat%7B%5Cmathcal%7BO%7D%7D%5E%7B0%7D(%5Cboldsymbol%7Bx%7D%2Ct)_%7Ba%7D%5CBig%5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5300" y="2999275"/>
            <a:ext cx="2771047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1" name="Google Shape;691;p63"/>
          <p:cNvCxnSpPr/>
          <p:nvPr/>
        </p:nvCxnSpPr>
        <p:spPr>
          <a:xfrm flipH="1">
            <a:off x="5905175" y="4149625"/>
            <a:ext cx="790800" cy="319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92" name="Google Shape;692;p63" title="[255,217,102,&quot;https://www.codecogs.com/eqnedit.php?latex=%5Cmathcal%7B%5Chat%7BC%7D%7D(%5Cboldsymbol%7Bx%7D%2Ct_%7B1%7D)%3D%5Chat%7BT%7D%5E%7B%5Cmu%5Cnu%7D(%5Cboldsymbol%7Bx%7D%2Ct_%7B1%7D)%5Cpartial_%7B%5Cmu%7D%5Cbeta_%7B%5Cnu%7D(%5Cboldsymbol%7Bx%7D%2Ct_%7B1%7D)-%5Csum_%7Ba%7D%5Chat%7B%5Cmathcal%7BO%7D%7D_%7Ba%7D%5E%7B%5Cmu%7D(%5Cboldsymbol%7Bx%7D%2Ct_%7B1%7D)%5Cpartial_%7B%5Cmu%7D%5Cxi_%7Ba%7D(%5Cboldsymbol%7Bx%7D%2Ct_%7B1%7D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5850" y="3825788"/>
            <a:ext cx="5130798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63" title="[255,255,255,&quot;https://www.codecogs.com/eqnedit.php?latex=%5Chat%7BN%7D%5E%7B%5Cmu%7D%5Cpartial_%7B%5Cmu%7D%5Calpha(%5Cboldsymbol%7Bx%7D%2Ct_%7B1%7D)%2B%5Cfrac%7B1%7D%7B2%7D%5Chat%7BS%7D%5E%7B%5Cmu%5Calpha%5Cbeta%7D%5Cpartial_%7B%5Cmu%7D%5Cxi_%7B%5Calpha%5Cbeta%7D(%5Cboldsymbol%7Bx%7D%2Ct_%7B1%7D)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75850" y="4531938"/>
            <a:ext cx="3149601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64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Microscopic approach:</a:t>
            </a:r>
            <a:endParaRPr/>
          </a:p>
        </p:txBody>
      </p:sp>
      <p:sp>
        <p:nvSpPr>
          <p:cNvPr id="699" name="Google Shape;699;p64"/>
          <p:cNvSpPr txBox="1"/>
          <p:nvPr/>
        </p:nvSpPr>
        <p:spPr>
          <a:xfrm>
            <a:off x="36475" y="763100"/>
            <a:ext cx="877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1500">
                <a:solidFill>
                  <a:schemeClr val="dk1"/>
                </a:solidFill>
              </a:rPr>
              <a:t>Non-equilibrium statistical operator: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700" name="Google Shape;700;p64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64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64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3" name="Google Shape;703;p64" title="[255,217,102,&quot;https://www.codecogs.com/eqnedit.php?latex=%5Cint%20d%5E%7B3%7D%5Ctextbf%7Bx%7D%5Cmathcal%7B%5Chat%7BZ%7D%7D(%5Ctextbf%7Bx%7D%2Ct)%3D%5Cmathcal%7B%5Chat%7BA%7D%7D-%5Cmathcal%7B%5Chat%7BB%7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700" y="1391875"/>
            <a:ext cx="1943824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4" name="Google Shape;704;p64"/>
          <p:cNvCxnSpPr/>
          <p:nvPr/>
        </p:nvCxnSpPr>
        <p:spPr>
          <a:xfrm flipH="1">
            <a:off x="1770075" y="1806400"/>
            <a:ext cx="1349400" cy="1030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05" name="Google Shape;705;p64"/>
          <p:cNvCxnSpPr/>
          <p:nvPr/>
        </p:nvCxnSpPr>
        <p:spPr>
          <a:xfrm>
            <a:off x="3605524" y="1751200"/>
            <a:ext cx="1240500" cy="837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06" name="Google Shape;706;p64" title="[255,217,102,&quot;https://www.codecogs.com/eqnedit.php?latex=%5Cint%20d%5E%7B3%7D%5Ctextbf%7Bx%7D%5Cint_%7B-%5Cinfty%7D%5E%7Bt%7Ddt_%7B1%7De%5E%7B%5Cepsilon%5Cleft(t_%7B1%7D-t%5Cright)%7D%5Cmathcal%7B%5Chat%7BC%7D%7D(%5Ctextbf%7Bx%7D%2Ct_%7B1%7D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3125" y="2771250"/>
            <a:ext cx="2171701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7" name="Google Shape;707;p64"/>
          <p:cNvCxnSpPr/>
          <p:nvPr/>
        </p:nvCxnSpPr>
        <p:spPr>
          <a:xfrm flipH="1">
            <a:off x="5687650" y="3126725"/>
            <a:ext cx="362700" cy="6021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08" name="Google Shape;708;p64" title="[255,217,102,&quot;https://www.codecogs.com/eqnedit.php?latex=%5Chat%7B%5Cvarrho%7D(t)%20%3D%5Cfrac%7B1%7D%7B%5Cmathcal%7BQ%7D%7D%20%5Cexp%20%5Cleft%5B-%5Cint%20d%5E%7B3%7D%20%5Ctextbf%7Bx%7D%20%5Cmathcal%7B%5Chat%7BZ%7D%7D(%5Ctextbf%7Bx%7D%2C%20t)%5Cright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3400" y="946440"/>
            <a:ext cx="2425700" cy="4454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9" name="Google Shape;709;p64"/>
          <p:cNvCxnSpPr/>
          <p:nvPr/>
        </p:nvCxnSpPr>
        <p:spPr>
          <a:xfrm flipH="1" rot="10800000">
            <a:off x="3707100" y="1168100"/>
            <a:ext cx="1189800" cy="3336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10" name="Google Shape;710;p64"/>
          <p:cNvCxnSpPr/>
          <p:nvPr/>
        </p:nvCxnSpPr>
        <p:spPr>
          <a:xfrm>
            <a:off x="5332075" y="1389425"/>
            <a:ext cx="341100" cy="540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11" name="Google Shape;711;p64" title="[255,217,102,&quot;https://www.codecogs.com/eqnedit.php?latex=%5Chat%7B%5Cvarrho%7D(t)%3D%5Cmathcal%7BQ%7D%5E%7B-1%7De%5E%7B-%5Chat%7B%5Cmathcal%7BA%7D%7D%2B%5Chat%7B%5Cmathcal%7BB%7D%7D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3200" y="2016763"/>
            <a:ext cx="1943824" cy="34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2" name="Google Shape;712;p64" title="[255,217,102,&quot;https://www.codecogs.com/eqnedit.php?latex=%5Cint%20d%5E%7B3%7Dx%5CBig%5B%5Cbeta%5E%7B%5Cnu%7D%5Chat%7BT%7D_%7B0%5Cnu%7D(%5Cboldsymbol%7Bx%7D%2Ct)-%5Csum_%7Ba%7D%5Cxi_%7Ba%7D%5Chat%7B%5Cmathcal%7BO%7D%7D%5E%7B0%7D(%5Cboldsymbol%7Bx%7D%2Ct)_%7Ba%7D%5CBig%5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5300" y="2999275"/>
            <a:ext cx="2771047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3" name="Google Shape;713;p64"/>
          <p:cNvCxnSpPr/>
          <p:nvPr/>
        </p:nvCxnSpPr>
        <p:spPr>
          <a:xfrm flipH="1">
            <a:off x="5905175" y="4149625"/>
            <a:ext cx="790800" cy="3192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14" name="Google Shape;714;p64" title="[255,217,102,&quot;https://www.codecogs.com/eqnedit.php?latex=%5Cmathcal%7B%5Chat%7BC%7D%7D(%5Cboldsymbol%7Bx%7D%2Ct_%7B1%7D)%3D%5Chat%7BT%7D%5E%7B%5Cmu%5Cnu%7D(%5Cboldsymbol%7Bx%7D%2Ct_%7B1%7D)%5Cpartial_%7B%5Cmu%7D%5Cbeta_%7B%5Cnu%7D(%5Cboldsymbol%7Bx%7D%2Ct_%7B1%7D)-%5Csum_%7Ba%7D%5Chat%7B%5Cmathcal%7BO%7D%7D_%7Ba%7D%5E%7B%5Cmu%7D(%5Cboldsymbol%7Bx%7D%2Ct_%7B1%7D)%5Cpartial_%7B%5Cmu%7D%5Cxi_%7Ba%7D(%5Cboldsymbol%7Bx%7D%2Ct_%7B1%7D)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75850" y="3825788"/>
            <a:ext cx="5130798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64" title="[255,255,255,&quot;https://www.codecogs.com/eqnedit.php?latex=%5Chat%7BN%7D%5E%7B%5Cmu%7D%5Cpartial_%7B%5Cmu%7D%5Calpha(%5Cboldsymbol%7Bx%7D%2Ct_%7B1%7D)%2B%5Cfrac%7B1%7D%7B2%7D%5Chat%7BS%7D%5E%7B%5Cmu%5Calpha%5Cbeta%7D%5Cpartial_%7B%5Cmu%7D%5Cxi_%7B%5Calpha%5Cbeta%7D(%5Cboldsymbol%7Bx%7D%2Ct_%7B1%7D)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75850" y="4531938"/>
            <a:ext cx="3149601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5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Microscopic approach:</a:t>
            </a:r>
            <a:endParaRPr/>
          </a:p>
        </p:txBody>
      </p:sp>
      <p:sp>
        <p:nvSpPr>
          <p:cNvPr id="721" name="Google Shape;721;p65"/>
          <p:cNvSpPr txBox="1"/>
          <p:nvPr/>
        </p:nvSpPr>
        <p:spPr>
          <a:xfrm>
            <a:off x="36475" y="900950"/>
            <a:ext cx="8777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lang="en" sz="1500">
                <a:solidFill>
                  <a:schemeClr val="dk1"/>
                </a:solidFill>
              </a:rPr>
              <a:t>Upto the linear order of       i.e., first order gradient of thermodynamic variable the NESO can be written as :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722" name="Google Shape;722;p65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65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65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25" name="Google Shape;725;p65" title="[255,217,102,&quot;https://www.codecogs.com/eqnedit.php?latex=%5Cmathcal%7B%5Chat%7BB%7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175" y="1044675"/>
            <a:ext cx="150150" cy="22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65" title="[255,217,102,&quot;https://www.codecogs.com/eqnedit.php?latex=%5Chat%7B%5Cvarrho%7D%3D%5Cleft%5B1%2B%5Cint_%7B0%7D%5E%7B1%7D%20d%5Clambda%5Cleft(%5Cmathcal%7B%5Chat%7BB%7D%7D_%7B%5Clambda%7D-%5Clangle%20%5Cmathcal%7B%5Chat%7BB%7D%7D_%7B%5Clambda%7D%5Crangle_%7Bl%7D%5Cright)%5Cright%5D%5Chat%7B%5Cvarrho%7D_%7Bl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551" y="1861300"/>
            <a:ext cx="3319569" cy="595813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65"/>
          <p:cNvSpPr txBox="1"/>
          <p:nvPr/>
        </p:nvSpPr>
        <p:spPr>
          <a:xfrm>
            <a:off x="4744225" y="2012525"/>
            <a:ext cx="77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where,</a:t>
            </a:r>
            <a:r>
              <a:rPr lang="en">
                <a:solidFill>
                  <a:srgbClr val="FFD966"/>
                </a:solidFill>
              </a:rPr>
              <a:t> 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728" name="Google Shape;728;p65"/>
          <p:cNvSpPr txBox="1"/>
          <p:nvPr/>
        </p:nvSpPr>
        <p:spPr>
          <a:xfrm>
            <a:off x="877800" y="4541375"/>
            <a:ext cx="12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65"/>
          <p:cNvSpPr txBox="1"/>
          <p:nvPr/>
        </p:nvSpPr>
        <p:spPr>
          <a:xfrm>
            <a:off x="7758900" y="4881900"/>
            <a:ext cx="1385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u="sng">
                <a:solidFill>
                  <a:schemeClr val="hlink"/>
                </a:solidFill>
                <a:hlinkClick action="ppaction://hlinksldjump" r:id="rId5"/>
              </a:rPr>
              <a:t>Slide 50: Microscopic approach:(B6)</a:t>
            </a:r>
            <a:endParaRPr sz="500">
              <a:solidFill>
                <a:srgbClr val="00FFFF"/>
              </a:solidFill>
            </a:endParaRPr>
          </a:p>
        </p:txBody>
      </p:sp>
      <p:pic>
        <p:nvPicPr>
          <p:cNvPr id="730" name="Google Shape;730;p65" title="[255,217,102,&quot;https://www.codecogs.com/eqnedit.php?latex=%5Cmathcal%7B%5Chat%7BB%7D%7D_%7B%5Clambda%7D%3De%5E%7B-%5Clambda%5Cmathcal%7B%5Chat%7BA%7D%7D%7D%5Cmathcal%7B%5Chat%7BB%7D%7De%5E%7B%5Clambda%5Cmathcal%7B%5Chat%7BA%7D%7D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09925" y="1964575"/>
            <a:ext cx="24130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65"/>
          <p:cNvSpPr txBox="1"/>
          <p:nvPr/>
        </p:nvSpPr>
        <p:spPr>
          <a:xfrm>
            <a:off x="103800" y="2945275"/>
            <a:ext cx="819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The deviation of the statistical average of any arbitrary tensor operator from its equilibrium value as 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32" name="Google Shape;732;p65"/>
          <p:cNvSpPr/>
          <p:nvPr/>
        </p:nvSpPr>
        <p:spPr>
          <a:xfrm>
            <a:off x="1169025" y="3641400"/>
            <a:ext cx="7053900" cy="981900"/>
          </a:xfrm>
          <a:prstGeom prst="bracketPair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3" name="Google Shape;733;p65" title="[255,217,102,&quot;https://www.codecogs.com/eqnedit.php?latex=%5Cdelta%5Cleft%5Clangle%5Chat%7B%5Cmathcal%7BO%7D%7D%5E%7B%5Cmu_%7B1%7D...%5Cmu_n%7D(%5Cmathbf%7Bx%7D%2C%20t)%5Cright%5Crangle%3D%5Cint%20d%5E%7B3%7D%5Cmathbf%7Bx%7D_%7B1%7D%5Cint_%7B-%5Cinfty%7D%5E%7Bt%7Ddt_%7B1%7De%5E%7B%5Cepsilon%5Cleft(t_%7B1%7D-t%5Cright)%7D%5CBig(%5Chat%7B%5Cmathcal%7BO%7D%7D%5E%7B%5Cmu_%7B1%7D...%5Cmu_n%7D(%5Cmathbf%7Bx%7D%2C%20t)%2C%5Chat%7B%5Cmathcal%7BC%7D%7D(%5Cboldsymbol%7Bx%7D_%7B1%7D%2Ct_%7B1%7D)%5CBig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7187" y="3794177"/>
            <a:ext cx="6877586" cy="5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66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Response from the system</a:t>
            </a:r>
            <a:r>
              <a:rPr lang="en" sz="2840"/>
              <a:t>:</a:t>
            </a:r>
            <a:endParaRPr sz="2840"/>
          </a:p>
        </p:txBody>
      </p:sp>
      <p:sp>
        <p:nvSpPr>
          <p:cNvPr id="739" name="Google Shape;739;p66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66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66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66"/>
          <p:cNvSpPr txBox="1"/>
          <p:nvPr/>
        </p:nvSpPr>
        <p:spPr>
          <a:xfrm>
            <a:off x="34075" y="602425"/>
            <a:ext cx="8784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The deviation of the statistical average of any arbitrary tensor operator from its equilibrium value as 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743" name="Google Shape;743;p66" title="[255,217,102,&quot;https://www.codecogs.com/eqnedit.php?latex=%5Cdelta%5Cleft%5Clangle%5Chat%7B%5Cmathcal%7BO%7D%7D%5E%7B%5Cmu_%7B1%7D...%5Cmu_n%7D(%5Cmathbf%7Bx%7D%2C%20t)%5Cright%5Crangle%3D%5Cint%20d%5E%7B3%7D%5Cmathbf%7Bx%7D_%7B1%7D%5Cint_%7B-%5Cinfty%7D%5E%7Bt%7Ddt_%7B1%7De%5E%7B%5Cepsilon%5Cleft(t_%7B1%7D-t%5Cright)%7D%5CBig(%5Chat%7B%5Cmathcal%7BO%7D%7D%5E%7B%5Cmu_%7B1%7D...%5Cmu_n%7D(%5Cmathbf%7Bx%7D%2C%20t)%2C%5Chat%7B%5Cmathcal%7BC%7D%7D(%5Cboldsymbol%7Bx%7D_%7B1%7D%2Ct_%7B1%7D)%5CBig)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6950" y="1402450"/>
            <a:ext cx="6217947" cy="5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67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Response from the system:</a:t>
            </a:r>
            <a:endParaRPr sz="2840"/>
          </a:p>
        </p:txBody>
      </p:sp>
      <p:sp>
        <p:nvSpPr>
          <p:cNvPr id="749" name="Google Shape;749;p67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67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67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67"/>
          <p:cNvSpPr txBox="1"/>
          <p:nvPr/>
        </p:nvSpPr>
        <p:spPr>
          <a:xfrm>
            <a:off x="34075" y="602425"/>
            <a:ext cx="7825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The deviation of the statistical average of any arbitrary tensor operator from its equilibrium value as 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753" name="Google Shape;753;p67"/>
          <p:cNvSpPr txBox="1"/>
          <p:nvPr/>
        </p:nvSpPr>
        <p:spPr>
          <a:xfrm>
            <a:off x="733200" y="1768250"/>
            <a:ext cx="726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For energy-momentum tensor, deviation with respect to its equilibrium value 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54" name="Google Shape;754;p67"/>
          <p:cNvSpPr txBox="1"/>
          <p:nvPr/>
        </p:nvSpPr>
        <p:spPr>
          <a:xfrm>
            <a:off x="664850" y="2931275"/>
            <a:ext cx="631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For charge current, deviation with respect to its equilibrium value :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55" name="Google Shape;755;p67" title="[255,217,102,&quot;https://www.codecogs.com/eqnedit.php?latex=%5Cdelta%5Cleft%5Clangle%5Chat%7B%5Cmathcal%7BT%7D%7D%5E%7B%5Cmu%5Cnu%7D(%5Cmathbf%7Bx%7D%2C%20t)%5Cright%5Crangle%3D%5Cint%20d%5E%7B3%7D%5Cmathbf%7Bx%7D_%7B1%7D%5Cint_%7B-%5Cinfty%7D%5E%7Bt%7Ddt_%7B1%7De%5E%7B%5Cepsilon%5Cleft(t_%7B1%7D-t%5Cright)%7D%5CBig(%5Chat%7B%5Cmathcal%7BT%7D%7D%5E%7B%5Cmu%5Cnu%7D(%5Cmathbf%7Bx%7D%2C%20t)%2C%5Chat%7B%5Cmathcal%7BC%7D%7D(%5Cboldsymbol%7Bx%7D_%7B1%7D%2Ct_%7B1%7D)%5CBig)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4317" y="2256125"/>
            <a:ext cx="5015882" cy="48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67" title="[255,217,102,&quot;https://www.codecogs.com/eqnedit.php?latex=%5Cdelta%5Cleft%5Clangle%5Chat%7B%5Cmathcal%7BJ%7D%7D%5E%7B%5Cmu%7D(%5Cmathbf%7Bx%7D%2C%20t)%5Cright%5Crangle%3D%5Cint%20d%5E%7B3%7D%5Cmathbf%7Bx%7D_%7B1%7D%5Cint_%7B-%5Cinfty%7D%5E%7Bt%7Ddt_%7B1%7De%5E%7B%5Cepsilon%5Cleft(t_%7B1%7D-t%5Cright)%7D%5CBig(%5Chat%7B%5Cmathcal%7BJ%7D%7D%5E%7B%5Cmu%7D(%5Cmathbf%7Bx%7D%2C%20t)%2C%5Chat%7B%5Cmathcal%7BC%7D%7D(%5Cboldsymbol%7Bx%7D_%7B1%7D%2Ct_%7B1%7D)%5CBig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4325" y="3523025"/>
            <a:ext cx="4767851" cy="50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67"/>
          <p:cNvSpPr txBox="1"/>
          <p:nvPr/>
        </p:nvSpPr>
        <p:spPr>
          <a:xfrm>
            <a:off x="6653250" y="3441325"/>
            <a:ext cx="2545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X.-G. Huang, A. Sedrakian and D. H. Rischke, Kubo formulas for relativistic fluids in strong magnetic fields, Annals of Physics 326 (2011) 3075–3094, [</a:t>
            </a:r>
            <a:r>
              <a:rPr lang="en" sz="7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1108.0602</a:t>
            </a:r>
            <a:r>
              <a:rPr lang="en" sz="700">
                <a:solidFill>
                  <a:srgbClr val="FFFFFF"/>
                </a:solidFill>
              </a:rPr>
              <a:t>].</a:t>
            </a:r>
            <a:endParaRPr sz="500">
              <a:solidFill>
                <a:srgbClr val="FFFFFF"/>
              </a:solidFill>
            </a:endParaRPr>
          </a:p>
        </p:txBody>
      </p:sp>
      <p:pic>
        <p:nvPicPr>
          <p:cNvPr id="758" name="Google Shape;758;p67" title="[255,217,102,&quot;https://www.codecogs.com/eqnedit.php?latex=%5Cdelta%5Cleft%5Clangle%5Chat%7B%5Cmathcal%7BO%7D%7D%5E%7B%5Cmu_%7B1%7D...%5Cmu_n%7D(%5Cmathbf%7Bx%7D%2C%20t)%5Cright%5Crangle%3D%5Cint%20d%5E%7B3%7D%5Cmathbf%7Bx%7D_%7B1%7D%5Cint_%7B-%5Cinfty%7D%5E%7Bt%7Ddt_%7B1%7De%5E%7B%5Cepsilon%5Cleft(t_%7B1%7D-t%5Cright)%7D%5CBig(%5Chat%7B%5Cmathcal%7BO%7D%7D%5E%7B%5Cmu_%7B1%7D...%5Cmu_n%7D(%5Cmathbf%7Bx%7D%2C%20t)%2C%5Chat%7B%5Cmathcal%7BC%7D%7D(%5Cboldsymbol%7Bx%7D_%7B1%7D%2Ct_%7B1%7D)%5CBig)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825" y="1196950"/>
            <a:ext cx="5583932" cy="483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68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Response from the system:</a:t>
            </a:r>
            <a:endParaRPr sz="2840"/>
          </a:p>
        </p:txBody>
      </p:sp>
      <p:sp>
        <p:nvSpPr>
          <p:cNvPr id="764" name="Google Shape;764;p68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68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68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68"/>
          <p:cNvSpPr txBox="1"/>
          <p:nvPr/>
        </p:nvSpPr>
        <p:spPr>
          <a:xfrm>
            <a:off x="34075" y="602425"/>
            <a:ext cx="7825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The deviation of the statistical average of any arbitrary tensor operator from its equilibrium value as 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768" name="Google Shape;768;p68"/>
          <p:cNvSpPr txBox="1"/>
          <p:nvPr/>
        </p:nvSpPr>
        <p:spPr>
          <a:xfrm>
            <a:off x="733200" y="1768250"/>
            <a:ext cx="754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For spin angular momentum density, deviation with respect to its equilibrium value 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69" name="Google Shape;769;p68"/>
          <p:cNvSpPr txBox="1"/>
          <p:nvPr/>
        </p:nvSpPr>
        <p:spPr>
          <a:xfrm>
            <a:off x="6653250" y="3441325"/>
            <a:ext cx="2545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X.-G. Huang, A. Sedrakian and D. H. Rischke, Kubo formulas for relativistic fluids in strong magnetic fields, Annals of Physics 326 (2011) 3075–3094, [</a:t>
            </a:r>
            <a:r>
              <a:rPr lang="en" sz="7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1108.0602</a:t>
            </a:r>
            <a:r>
              <a:rPr lang="en" sz="700">
                <a:solidFill>
                  <a:srgbClr val="FFFFFF"/>
                </a:solidFill>
              </a:rPr>
              <a:t>].</a:t>
            </a:r>
            <a:endParaRPr sz="500">
              <a:solidFill>
                <a:srgbClr val="FFFFFF"/>
              </a:solidFill>
            </a:endParaRPr>
          </a:p>
        </p:txBody>
      </p:sp>
      <p:pic>
        <p:nvPicPr>
          <p:cNvPr id="770" name="Google Shape;770;p68" title="[255,217,102,&quot;https://www.codecogs.com/eqnedit.php?latex=%5Cdelta%5Cleft%5Clangle%5Chat%7B%5Cmathcal%7BO%7D%7D%5E%7B%5Cmu_%7B1%7D...%5Cmu_n%7D(%5Cmathbf%7Bx%7D%2C%20t)%5Cright%5Crangle%3D%5Cint%20d%5E%7B3%7D%5Cmathbf%7Bx%7D_%7B1%7D%5Cint_%7B-%5Cinfty%7D%5E%7Bt%7Ddt_%7B1%7De%5E%7B%5Cepsilon%5Cleft(t_%7B1%7D-t%5Cright)%7D%5CBig(%5Chat%7B%5Cmathcal%7BO%7D%7D%5E%7B%5Cmu_%7B1%7D...%5Cmu_n%7D(%5Cmathbf%7Bx%7D%2C%20t)%2C%5Chat%7B%5Cmathcal%7BC%7D%7D(%5Cboldsymbol%7Bx%7D_%7B1%7D%2Ct_%7B1%7D)%5CBig)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25" y="1196950"/>
            <a:ext cx="5583932" cy="48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68" title="[255,217,102,&quot;https://www.codecogs.com/eqnedit.php?latex=%5Cdelta%5Cleft%5Clangle%5Chat%7B%5Cmathcal%7BS%7D%7D%5E%7B%5Cmu%5Calpha%5Cbeta%7D(%5Cmathbf%7Bx%7D%2C%20t)%5Cright%5Crangle%3D%5Cint%20d%5E%7B3%7D%5Cmathbf%7Bx%7D_%7B1%7D%5Cint_%7B-%5Cinfty%7D%5E%7Bt%7Ddt_%7B1%7De%5E%7B%5Cepsilon%5Cleft(t_%7B1%7D-t%5Cright)%7D%5CBig(%5Chat%7B%5Cmathcal%7BS%7D%7D%5E%7B%5Cmu%5Calpha%5Cbeta%7D(%5Cmathbf%7Bx%7D%2C%20t)%2C%5Chat%7B%5Cmathcal%7BC%7D%7D(%5Cboldsymbol%7Bx%7D_%7B1%7D%2Ct_%7B1%7D)%5CBig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3825" y="2369775"/>
            <a:ext cx="6264400" cy="5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69"/>
          <p:cNvSpPr txBox="1"/>
          <p:nvPr>
            <p:ph type="title"/>
          </p:nvPr>
        </p:nvSpPr>
        <p:spPr>
          <a:xfrm>
            <a:off x="137600" y="20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Driven by gradient force (                ) :</a:t>
            </a:r>
            <a:endParaRPr sz="2520"/>
          </a:p>
        </p:txBody>
      </p:sp>
      <p:sp>
        <p:nvSpPr>
          <p:cNvPr id="777" name="Google Shape;777;p69"/>
          <p:cNvSpPr txBox="1"/>
          <p:nvPr/>
        </p:nvSpPr>
        <p:spPr>
          <a:xfrm>
            <a:off x="406250" y="950350"/>
            <a:ext cx="7203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Char char="●"/>
            </a:pPr>
            <a:r>
              <a:rPr lang="en" sz="1600">
                <a:solidFill>
                  <a:srgbClr val="FF9900"/>
                </a:solidFill>
              </a:rPr>
              <a:t>By imposing the Landau matching conditions:</a:t>
            </a:r>
            <a:endParaRPr sz="1600">
              <a:solidFill>
                <a:srgbClr val="FF9900"/>
              </a:solidFill>
            </a:endParaRPr>
          </a:p>
        </p:txBody>
      </p:sp>
      <p:pic>
        <p:nvPicPr>
          <p:cNvPr id="778" name="Google Shape;778;p69" title="[255,255,255,&quot;https://www.codecogs.com/eqnedit.php?latex=%5Cmathcal%7BF%7D%3D%5Cnabla%7B%5Cxi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00" y="356313"/>
            <a:ext cx="1246925" cy="32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69" title="[255,255,255,&quot;https://www.codecogs.com/eqnedit.php?latex=%5Cdelta%5Chat%7B%5Cmathcal%7BO%7D%7D%5Ccdot%20u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300" y="1018513"/>
            <a:ext cx="1305375" cy="294775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69"/>
          <p:cNvSpPr txBox="1"/>
          <p:nvPr/>
        </p:nvSpPr>
        <p:spPr>
          <a:xfrm>
            <a:off x="5513475" y="4526875"/>
            <a:ext cx="277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70"/>
          <p:cNvSpPr txBox="1"/>
          <p:nvPr>
            <p:ph type="title"/>
          </p:nvPr>
        </p:nvSpPr>
        <p:spPr>
          <a:xfrm>
            <a:off x="137600" y="20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Driven by gradient force (                ) :</a:t>
            </a:r>
            <a:endParaRPr sz="2520"/>
          </a:p>
        </p:txBody>
      </p:sp>
      <p:sp>
        <p:nvSpPr>
          <p:cNvPr id="786" name="Google Shape;786;p70"/>
          <p:cNvSpPr txBox="1"/>
          <p:nvPr/>
        </p:nvSpPr>
        <p:spPr>
          <a:xfrm>
            <a:off x="406250" y="950350"/>
            <a:ext cx="7203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Char char="●"/>
            </a:pPr>
            <a:r>
              <a:rPr lang="en" sz="1600">
                <a:solidFill>
                  <a:srgbClr val="FF9900"/>
                </a:solidFill>
              </a:rPr>
              <a:t>By imposing the Landau matching conditions:</a:t>
            </a:r>
            <a:endParaRPr sz="1600">
              <a:solidFill>
                <a:srgbClr val="FF9900"/>
              </a:solidFill>
            </a:endParaRPr>
          </a:p>
        </p:txBody>
      </p:sp>
      <p:pic>
        <p:nvPicPr>
          <p:cNvPr id="787" name="Google Shape;787;p70" title="[255,255,255,&quot;https://www.codecogs.com/eqnedit.php?latex=%5Cmathcal%7BF%7D%3D%5Cnabla%7B%5Cxi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00" y="356313"/>
            <a:ext cx="1246925" cy="32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70" title="[255,255,255,&quot;https://www.codecogs.com/eqnedit.php?latex=%5Cdelta%5Chat%7B%5Cmathcal%7BO%7D%7D%5Ccdot%20u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300" y="1018513"/>
            <a:ext cx="1305375" cy="2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70" title="[255,255,255,&quot;https://www.codecogs.com/eqnedit.php?latex=%5Cmathcal%7B%5Chat%7BC%7D%7D(%5Cboldsymbol%7Bx%7D%2Ct)%3D%5Chat%7BT%7D%5E%7B%5Cmu%5Cnu%7D(%5Cboldsymbol%7Bx%7D%2Ct)%5Cpartial_%7B%5Cmu%7D%5Cbeta_%7B%5Cnu%7D(%5Cboldsymbol%7Bx%7D%2Ct)-%5Csum_%7Ba%7D%5Chat%7B%5Cmathcal%7BO%7D%7D_%7Ba%7D%5E%7B%5Cmu%7D(%5Cboldsymbol%7Bx%7D%2Ct)%5Cpartial_%7B%5Cmu%7D%5Cxi_%7Ba%7D(%5Cboldsymbol%7Bx%7D%2Ct)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608" y="1584124"/>
            <a:ext cx="4569920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70" title="[255,217,102,&quot;https://www.codecogs.com/eqnedit.php?latex=%5Chat%7B%5Cmathcal%7BC%7D%7D(%5Cboldsymbol%7Bx%7D%2Ct)%3D%5Cbeta%5Chat%7B%5Cmathcal%7BK%7D%7D_%7B%5Cmu%5Cnu%7Dw%5E%7B%5Cmu%5Cnu%7D-%5Chat%7B%5Cphi%7D%5E%7B%5Cmu_%7B1%7D...%5Cmu_n%7D%5Cnabla_%7B%5Cmu_%7B1%7D%7D%5Cxi_%7B%5Cmu%7B2%7D...%5Cmu_n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5266" y="2407063"/>
            <a:ext cx="4244234" cy="329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1" name="Google Shape;791;p70"/>
          <p:cNvCxnSpPr/>
          <p:nvPr/>
        </p:nvCxnSpPr>
        <p:spPr>
          <a:xfrm>
            <a:off x="1168000" y="2071050"/>
            <a:ext cx="2241600" cy="5007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92" name="Google Shape;792;p70" title="[255,255,255,&quot;https://www.codecogs.com/eqnedit.php?latex=%5Cfrac%7B1%7D%7B2%7D(%5Cnabla%5E%7B%5Cmu%7Du%5E%7B%5Cnu%7D%2B%5Cnabla%5E%7B%5Cnu%7Du%5E%7B%5Cmu%7D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0011" y="1712800"/>
            <a:ext cx="1027415" cy="294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3" name="Google Shape;793;p70"/>
          <p:cNvCxnSpPr/>
          <p:nvPr/>
        </p:nvCxnSpPr>
        <p:spPr>
          <a:xfrm flipH="1" rot="10800000">
            <a:off x="5317600" y="2082200"/>
            <a:ext cx="232200" cy="377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4" name="Google Shape;794;p70"/>
          <p:cNvSpPr txBox="1"/>
          <p:nvPr/>
        </p:nvSpPr>
        <p:spPr>
          <a:xfrm>
            <a:off x="5513475" y="4526875"/>
            <a:ext cx="277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1"/>
          <p:cNvSpPr txBox="1"/>
          <p:nvPr>
            <p:ph type="title"/>
          </p:nvPr>
        </p:nvSpPr>
        <p:spPr>
          <a:xfrm>
            <a:off x="137600" y="20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Driven by gradient force (                ) :</a:t>
            </a:r>
            <a:endParaRPr sz="2520"/>
          </a:p>
        </p:txBody>
      </p:sp>
      <p:sp>
        <p:nvSpPr>
          <p:cNvPr id="800" name="Google Shape;800;p71"/>
          <p:cNvSpPr txBox="1"/>
          <p:nvPr/>
        </p:nvSpPr>
        <p:spPr>
          <a:xfrm>
            <a:off x="406250" y="950350"/>
            <a:ext cx="7203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Char char="●"/>
            </a:pPr>
            <a:r>
              <a:rPr lang="en" sz="1600">
                <a:solidFill>
                  <a:srgbClr val="FF9900"/>
                </a:solidFill>
              </a:rPr>
              <a:t>By imposing the Landau matching conditions:</a:t>
            </a:r>
            <a:endParaRPr sz="1600">
              <a:solidFill>
                <a:srgbClr val="FF9900"/>
              </a:solidFill>
            </a:endParaRPr>
          </a:p>
        </p:txBody>
      </p:sp>
      <p:pic>
        <p:nvPicPr>
          <p:cNvPr id="801" name="Google Shape;801;p71" title="[255,255,255,&quot;https://www.codecogs.com/eqnedit.php?latex=%5Cmathcal%7BF%7D%3D%5Cnabla%7B%5Cxi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00" y="356313"/>
            <a:ext cx="1246925" cy="32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71" title="[255,255,255,&quot;https://www.codecogs.com/eqnedit.php?latex=%5Cdelta%5Chat%7B%5Cmathcal%7BO%7D%7D%5Ccdot%20u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300" y="1018513"/>
            <a:ext cx="1305375" cy="2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71" title="[255,255,255,&quot;https://www.codecogs.com/eqnedit.php?latex=%5Cmathcal%7B%5Chat%7BC%7D%7D(%5Cboldsymbol%7Bx%7D%2Ct)%3D%5Chat%7BT%7D%5E%7B%5Cmu%5Cnu%7D(%5Cboldsymbol%7Bx%7D%2Ct)%5Cpartial_%7B%5Cmu%7D%5Cbeta_%7B%5Cnu%7D(%5Cboldsymbol%7Bx%7D%2Ct)-%5Csum_%7Ba%7D%5Chat%7B%5Cmathcal%7BO%7D%7D_%7Ba%7D%5E%7B%5Cmu%7D(%5Cboldsymbol%7Bx%7D%2Ct)%5Cpartial_%7B%5Cmu%7D%5Cxi_%7Ba%7D(%5Cboldsymbol%7Bx%7D%2Ct)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608" y="1584124"/>
            <a:ext cx="4569920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71" title="[255,217,102,&quot;https://www.codecogs.com/eqnedit.php?latex=%5Chat%7B%5Cmathcal%7BC%7D%7D(%5Cboldsymbol%7Bx%7D%2Ct)%3D%5Cbeta%5Chat%7B%5Cmathcal%7BK%7D%7D_%7B%5Cmu%5Cnu%7Dw%5E%7B%5Cmu%5Cnu%7D-%5Chat%7B%5Cphi%7D%5E%7B%5Cmu_%7B1%7D...%5Cmu_n%7D%5Cnabla_%7B%5Cmu_%7B1%7D%7D%5Cxi_%7B%5Cmu%7B2%7D...%5Cmu_n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5266" y="2407063"/>
            <a:ext cx="4244234" cy="329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5" name="Google Shape;805;p71"/>
          <p:cNvCxnSpPr/>
          <p:nvPr/>
        </p:nvCxnSpPr>
        <p:spPr>
          <a:xfrm>
            <a:off x="1168000" y="2071050"/>
            <a:ext cx="2241600" cy="5007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06" name="Google Shape;806;p71" title="[255,255,255,&quot;https://www.codecogs.com/eqnedit.php?latex=%5Cfrac%7B1%7D%7B2%7D(%5Cnabla%5E%7B%5Cmu%7Du%5E%7B%5Cnu%7D%2B%5Cnabla%5E%7B%5Cnu%7Du%5E%7B%5Cmu%7D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0011" y="1712800"/>
            <a:ext cx="1027415" cy="294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7" name="Google Shape;807;p71"/>
          <p:cNvCxnSpPr/>
          <p:nvPr/>
        </p:nvCxnSpPr>
        <p:spPr>
          <a:xfrm flipH="1" rot="10800000">
            <a:off x="5317600" y="2082200"/>
            <a:ext cx="232200" cy="377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08" name="Google Shape;808;p71" title="[255,217,102,&quot;https://www.codecogs.com/eqnedit.php?latex=T%5E%7B%5Cmu%5Cnu%7D%3D%5Cleft%5Clangle%20%5Chat%7BT%7D%5E%7B%5Cmu%5Cnu%7D%5Cright%5Crangle_%7Bl%7D%2B%5Cleft%5Clangle%5Chat%7B%5Cmathcal%7BK%7D%7D%5E%7B%5Cmu%5Cnu%7D%5Cright%5Crangle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4150" y="3137175"/>
            <a:ext cx="1683126" cy="3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809" name="Google Shape;809;p71"/>
          <p:cNvSpPr txBox="1"/>
          <p:nvPr/>
        </p:nvSpPr>
        <p:spPr>
          <a:xfrm>
            <a:off x="101550" y="3052000"/>
            <a:ext cx="73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where,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10" name="Google Shape;810;p71" title="[255,217,102,&quot;https://www.codecogs.com/eqnedit.php?latex=%5Cmathcal%7BO%7D%5E%7B%5Cmu_%7B1%7D...%5Cmu_n%7D%3D%5Cleft%5Clangle%5Chat%7B%5Cmathcal%7BO%7D%7D%5E%7B%5Cmu_%7B1%7D...%5Cmu_n%7D%5Cright%5Crangle_%7Bl%7D%2B%5Cleft%5Clangle%5Chat%7B%5Cmathcal%7B%5Cphi%7D%7D%5E%7B%5Cmu_%7B1%7D...%5Cmu_n%7D%5Cright%5Crangle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1599" y="3585750"/>
            <a:ext cx="2512652" cy="32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71" title="[255,217,102,&quot;https://www.codecogs.com/eqnedit.php?latex=u_%7B%5Cmu%7D%5Chat%7B%5Cmathcal%7BK%7D%7D%5E%7B%5Cmu%5Cnu%7D%3D0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52500" y="3191571"/>
            <a:ext cx="728441" cy="2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71"/>
          <p:cNvSpPr txBox="1"/>
          <p:nvPr/>
        </p:nvSpPr>
        <p:spPr>
          <a:xfrm>
            <a:off x="4062575" y="3128300"/>
            <a:ext cx="50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and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813" name="Google Shape;813;p71" title="[255,217,102,&quot;https://www.codecogs.com/eqnedit.php?latex=u_%7B%5Cmu_%7B1%7D%7D%5Chat%7B%5Cmathcal%7B%5Cphi%7D%7D%5E%7B%5Cmu_%7B1%7D...%5Cmu_n%7D%3D0#0&quot;]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86637" y="3135975"/>
            <a:ext cx="1494125" cy="3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71"/>
          <p:cNvSpPr txBox="1"/>
          <p:nvPr/>
        </p:nvSpPr>
        <p:spPr>
          <a:xfrm>
            <a:off x="5513475" y="4526875"/>
            <a:ext cx="277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101325" y="126825"/>
            <a:ext cx="8520600" cy="3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Ambiguity of the spin current</a:t>
            </a:r>
            <a:endParaRPr sz="3300"/>
          </a:p>
        </p:txBody>
      </p:sp>
      <p:sp>
        <p:nvSpPr>
          <p:cNvPr id="93" name="Google Shape;93;p18"/>
          <p:cNvSpPr txBox="1"/>
          <p:nvPr/>
        </p:nvSpPr>
        <p:spPr>
          <a:xfrm>
            <a:off x="152350" y="943100"/>
            <a:ext cx="26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Total angular momentum: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152350" y="1842675"/>
            <a:ext cx="22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Conservation law: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5" name="Google Shape;95;p18" title="[255,217,102,&quot;https://latex-staging.easygenerator.com/eqneditor/editor.php?latex=J%5E%7B%5Cmu%5Calpha%5Cbeta%7D%3Dx%5E%7B%5Calpha%7DT%5E%7B%5Cmu%5Cbeta%7D-x%5E%7B%5Cbeta%7DT%5E%7B%5Cmu%5Calpha%7D%2BS%5E%7B%5Cmu%5Calpha%5Cbeta%7D#0&quot;]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7100" y="1100375"/>
            <a:ext cx="3932002" cy="2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 title="[255,217,102,&quot;https://latex-staging.easygenerator.com/eqneditor/editor.php?latex=%5Cpartial_%7B%5Cmu%7DT%5E%7B%5Cmu%5Cnu%7D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6375" y="1975100"/>
            <a:ext cx="1132350" cy="2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 title="[255,217,102,&quot;https://latex-staging.easygenerator.com/eqneditor/editor.php?latex=%5Cpartial_%7B%5Cmu%7DJ%5E%7B%5Cmu%5Calpha%5Cbeta%7D%3D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44213" y="1882838"/>
            <a:ext cx="1279400" cy="3198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6189400" y="493425"/>
            <a:ext cx="329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F.J. Belinfante, Physica 6, 887 (1939)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F.J. Belinfante, Physica 7, 449 (1940)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L. Rosenfeld, Mém. Acad. Roy. Belg. 18, 1 (1940)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6089100" y="1375425"/>
            <a:ext cx="30000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Enrico Speranza Et al.;</a:t>
            </a:r>
            <a:r>
              <a:rPr lang="en" sz="1000">
                <a:solidFill>
                  <a:schemeClr val="dk1"/>
                </a:solidFill>
              </a:rPr>
              <a:t>Spin tensor and pseudo-gauges: from nuclear collisions to gravitational physics;</a:t>
            </a:r>
            <a:r>
              <a:rPr lang="en" sz="900">
                <a:solidFill>
                  <a:schemeClr val="dk1"/>
                </a:solidFill>
              </a:rPr>
              <a:t>Enrico Speranza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5995950" y="23210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W.Florkowski Et al;[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1811.04409</a:t>
            </a:r>
            <a:r>
              <a:rPr lang="en" sz="1100">
                <a:solidFill>
                  <a:schemeClr val="dk1"/>
                </a:solidFill>
              </a:rPr>
              <a:t> [nucl-th]]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72"/>
          <p:cNvSpPr txBox="1"/>
          <p:nvPr>
            <p:ph type="title"/>
          </p:nvPr>
        </p:nvSpPr>
        <p:spPr>
          <a:xfrm>
            <a:off x="137600" y="205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520"/>
              <a:t>Driven by gradient force (                ) :</a:t>
            </a:r>
            <a:endParaRPr sz="2520"/>
          </a:p>
        </p:txBody>
      </p:sp>
      <p:sp>
        <p:nvSpPr>
          <p:cNvPr id="820" name="Google Shape;820;p72"/>
          <p:cNvSpPr txBox="1"/>
          <p:nvPr/>
        </p:nvSpPr>
        <p:spPr>
          <a:xfrm>
            <a:off x="406250" y="950350"/>
            <a:ext cx="7203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600"/>
              <a:buChar char="●"/>
            </a:pPr>
            <a:r>
              <a:rPr lang="en" sz="1600">
                <a:solidFill>
                  <a:srgbClr val="FF9900"/>
                </a:solidFill>
              </a:rPr>
              <a:t>By imposing the Landau matching conditions:</a:t>
            </a:r>
            <a:endParaRPr sz="1600">
              <a:solidFill>
                <a:srgbClr val="FF9900"/>
              </a:solidFill>
            </a:endParaRPr>
          </a:p>
        </p:txBody>
      </p:sp>
      <p:pic>
        <p:nvPicPr>
          <p:cNvPr id="821" name="Google Shape;821;p72" title="[255,255,255,&quot;https://www.codecogs.com/eqnedit.php?latex=%5Cmathcal%7BF%7D%3D%5Cnabla%7B%5Cxi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00" y="356313"/>
            <a:ext cx="1246925" cy="32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72" title="[255,255,255,&quot;https://www.codecogs.com/eqnedit.php?latex=%5Cdelta%5Chat%7B%5Cmathcal%7BO%7D%7D%5Ccdot%20u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3300" y="1018513"/>
            <a:ext cx="1305375" cy="2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72" title="[255,255,255,&quot;https://www.codecogs.com/eqnedit.php?latex=%5Cmathcal%7B%5Chat%7BC%7D%7D(%5Cboldsymbol%7Bx%7D%2Ct)%3D%5Chat%7BT%7D%5E%7B%5Cmu%5Cnu%7D(%5Cboldsymbol%7Bx%7D%2Ct)%5Cpartial_%7B%5Cmu%7D%5Cbeta_%7B%5Cnu%7D(%5Cboldsymbol%7Bx%7D%2Ct)-%5Csum_%7Ba%7D%5Chat%7B%5Cmathcal%7BO%7D%7D_%7Ba%7D%5E%7B%5Cmu%7D(%5Cboldsymbol%7Bx%7D%2Ct)%5Cpartial_%7B%5Cmu%7D%5Cxi_%7Ba%7D(%5Cboldsymbol%7Bx%7D%2Ct)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608" y="1584124"/>
            <a:ext cx="4569920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72" title="[255,217,102,&quot;https://www.codecogs.com/eqnedit.php?latex=%5Chat%7B%5Cmathcal%7BC%7D%7D(%5Cboldsymbol%7Bx%7D%2Ct)%3D%5Cbeta%5Chat%7B%5Cmathcal%7BK%7D%7D_%7B%5Cmu%5Cnu%7Dw%5E%7B%5Cmu%5Cnu%7D-%5Chat%7B%5Cphi%7D%5E%7B%5Cmu_%7B1%7D...%5Cmu_n%7D%5Cnabla_%7B%5Cmu_%7B1%7D%7D%5Cxi_%7B%5Cmu%7B2%7D...%5Cmu_n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5266" y="2407063"/>
            <a:ext cx="4244234" cy="329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5" name="Google Shape;825;p72"/>
          <p:cNvCxnSpPr/>
          <p:nvPr/>
        </p:nvCxnSpPr>
        <p:spPr>
          <a:xfrm>
            <a:off x="1168000" y="2071050"/>
            <a:ext cx="2241600" cy="5007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26" name="Google Shape;826;p72" title="[255,255,255,&quot;https://www.codecogs.com/eqnedit.php?latex=%5Cfrac%7B1%7D%7B2%7D(%5Cnabla%5E%7B%5Cmu%7Du%5E%7B%5Cnu%7D%2B%5Cnabla%5E%7B%5Cnu%7Du%5E%7B%5Cmu%7D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10011" y="1712800"/>
            <a:ext cx="1027415" cy="294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7" name="Google Shape;827;p72"/>
          <p:cNvCxnSpPr/>
          <p:nvPr/>
        </p:nvCxnSpPr>
        <p:spPr>
          <a:xfrm flipH="1" rot="10800000">
            <a:off x="5317600" y="2082200"/>
            <a:ext cx="232200" cy="3771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28" name="Google Shape;828;p72" title="[255,217,102,&quot;https://www.codecogs.com/eqnedit.php?latex=T%5E%7B%5Cmu%5Cnu%7D%3D%5Cleft%5Clangle%20%5Chat%7BT%7D%5E%7B%5Cmu%5Cnu%7D%5Cright%5Crangle_%7Bl%7D%2B%5Cleft%5Clangle%5Chat%7B%5Cmathcal%7BK%7D%7D%5E%7B%5Cmu%5Cnu%7D%5Cright%5Crangle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34150" y="3137175"/>
            <a:ext cx="1683126" cy="3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72"/>
          <p:cNvSpPr txBox="1"/>
          <p:nvPr/>
        </p:nvSpPr>
        <p:spPr>
          <a:xfrm>
            <a:off x="101550" y="3052000"/>
            <a:ext cx="73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where,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30" name="Google Shape;830;p72" title="[255,217,102,&quot;https://www.codecogs.com/eqnedit.php?latex=%5Cmathcal%7BO%7D%5E%7B%5Cmu_%7B1%7D...%5Cmu_n%7D%3D%5Cleft%5Clangle%5Chat%7B%5Cmathcal%7BO%7D%7D%5E%7B%5Cmu_%7B1%7D...%5Cmu_n%7D%5Cright%5Crangle_%7Bl%7D%2B%5Cleft%5Clangle%5Chat%7B%5Cmathcal%7B%5Cphi%7D%7D%5E%7B%5Cmu_%7B1%7D...%5Cmu_n%7D%5Cright%5Crangle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1599" y="3585750"/>
            <a:ext cx="2512652" cy="32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72" title="[255,217,102,&quot;https://www.codecogs.com/eqnedit.php?latex=u_%7B%5Cmu%7D%5Chat%7B%5Cmathcal%7BK%7D%7D%5E%7B%5Cmu%5Cnu%7D%3D0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52500" y="3191571"/>
            <a:ext cx="728441" cy="20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72"/>
          <p:cNvSpPr txBox="1"/>
          <p:nvPr/>
        </p:nvSpPr>
        <p:spPr>
          <a:xfrm>
            <a:off x="4062575" y="3128300"/>
            <a:ext cx="50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and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833" name="Google Shape;833;p72" title="[255,217,102,&quot;https://www.codecogs.com/eqnedit.php?latex=u_%7B%5Cmu_%7B1%7D%7D%5Chat%7B%5Cmathcal%7B%5Cphi%7D%7D%5E%7B%5Cmu_%7B1%7D...%5Cmu_n%7D%3D0#0&quot;]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686637" y="3135975"/>
            <a:ext cx="1494125" cy="3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72"/>
          <p:cNvSpPr txBox="1"/>
          <p:nvPr/>
        </p:nvSpPr>
        <p:spPr>
          <a:xfrm>
            <a:off x="486050" y="4222175"/>
            <a:ext cx="178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lang="en">
                <a:solidFill>
                  <a:schemeClr val="accent4"/>
                </a:solidFill>
              </a:rPr>
              <a:t>For spin part: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835" name="Google Shape;835;p72"/>
          <p:cNvSpPr txBox="1"/>
          <p:nvPr/>
        </p:nvSpPr>
        <p:spPr>
          <a:xfrm>
            <a:off x="5513475" y="4526875"/>
            <a:ext cx="277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6" name="Google Shape;836;p72" title="[255,255,255,&quot;https://www.codecogs.com/eqnedit.php?latex=S%5E%7B%5Cmu%5Calpha%5Cbeta%7D%3D%5Cleft%5Clangle%5Chat%7BS%7D%5E%7B%5Cmu%5Calpha%5Cbeta%7D%5Cright%5Crangle_%7Bl%7D%2B%5Cleft%5Clangle%5Chat%7B%5Cmathcal%7BS%7D%7D%5E%7B%5Cmu%5Calpha%5Cbeta%7D%5Cright%5Crangle#0&quot;]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08550" y="4185900"/>
            <a:ext cx="267970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72"/>
          <p:cNvSpPr txBox="1"/>
          <p:nvPr/>
        </p:nvSpPr>
        <p:spPr>
          <a:xfrm>
            <a:off x="5317600" y="4164125"/>
            <a:ext cx="163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With the condition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38" name="Google Shape;838;p72" title="[255,255,255,&quot;https://www.codecogs.com/eqnedit.php?latex=%5Chat%7B%5Cmathcal%7BS%7D%7D%5E%7B%5Cmu%5Calpha%5Cbeta%7Du_%7B%5Cmu%7D%3D0#0&quot;]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26979" y="4250638"/>
            <a:ext cx="1215096" cy="31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73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40"/>
              <a:t>Linear Response Theory :</a:t>
            </a:r>
            <a:endParaRPr sz="2940"/>
          </a:p>
        </p:txBody>
      </p:sp>
      <p:sp>
        <p:nvSpPr>
          <p:cNvPr id="844" name="Google Shape;844;p73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73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73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73"/>
          <p:cNvSpPr txBox="1"/>
          <p:nvPr/>
        </p:nvSpPr>
        <p:spPr>
          <a:xfrm>
            <a:off x="36475" y="602425"/>
            <a:ext cx="888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❖"/>
            </a:pPr>
            <a:r>
              <a:rPr lang="en">
                <a:solidFill>
                  <a:srgbClr val="FF9900"/>
                </a:solidFill>
              </a:rPr>
              <a:t>Transportation coefficients are contained in retarted green function as a linear response of the systems :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848" name="Google Shape;848;p73"/>
          <p:cNvSpPr txBox="1"/>
          <p:nvPr/>
        </p:nvSpPr>
        <p:spPr>
          <a:xfrm>
            <a:off x="2196875" y="2470438"/>
            <a:ext cx="2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73"/>
          <p:cNvSpPr txBox="1"/>
          <p:nvPr/>
        </p:nvSpPr>
        <p:spPr>
          <a:xfrm>
            <a:off x="957450" y="2130125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0" name="Google Shape;850;p73" title="[255,217,102,&quot;https://www.codecogs.com/eqnedit.php?latex=%5Cdelta%5Cleft%5Clangle%5Chat%7B%5Cmathcal%7BO%7D%7D%5E%7B%5Cmu_%7B1%7D...%5Cmu_n%7D(%5Cmathbf%7Bx%7D%2C%20t)%5Cright%5Crangle%3D%5Cint%20d%5E%7B3%7D%5Cmathbf%7Bx%7D_%7B1%7D%5Cint_%7B-%5Cinfty%7D%5E%7Bt%7Ddt_%7B1%7De%5E%7B%5Cepsilon%5Cleft(t_%7B1%7D-t%5Cright)%7D%5Cint_%7B0%7D%5E%7B1%7D%5CBig(%5Chat%7B%5Cmathcal%7B%5Cphi%7D%7D%5E%7B%5Cmu_%7B1%7D...%5Cmu_n%7D(%5Cmathbf%7Bx%7D%2C%20t)%2C%5Chat%7B%5Cmathcal%7B%5Cphi%7D%7D%5E%7B%5Cnu_%7B1%7D...%5Cnu_n%7D(%5Cboldsymbol%7Bx%7D_%7B1%7D%2Ct_%7B1%7D)%5CBig)%5Cnabla_%7B%5Cnu1%7D%5Cxi_%7B%5Cnu%7B2%7D...%5Cnu_n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900" y="1293289"/>
            <a:ext cx="646430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73"/>
          <p:cNvSpPr/>
          <p:nvPr/>
        </p:nvSpPr>
        <p:spPr>
          <a:xfrm>
            <a:off x="2241475" y="1159275"/>
            <a:ext cx="4230600" cy="712500"/>
          </a:xfrm>
          <a:prstGeom prst="bracketPair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74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40"/>
              <a:t>Linear Response Theory :</a:t>
            </a:r>
            <a:endParaRPr sz="2940"/>
          </a:p>
        </p:txBody>
      </p:sp>
      <p:sp>
        <p:nvSpPr>
          <p:cNvPr id="857" name="Google Shape;857;p74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8" name="Google Shape;858;p74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74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74"/>
          <p:cNvSpPr txBox="1"/>
          <p:nvPr/>
        </p:nvSpPr>
        <p:spPr>
          <a:xfrm>
            <a:off x="36475" y="602425"/>
            <a:ext cx="888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❖"/>
            </a:pPr>
            <a:r>
              <a:rPr lang="en">
                <a:solidFill>
                  <a:srgbClr val="FF9900"/>
                </a:solidFill>
              </a:rPr>
              <a:t>Transportation coefficients are contained in retarted green function as a linear response of the systems :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861" name="Google Shape;861;p74"/>
          <p:cNvSpPr txBox="1"/>
          <p:nvPr/>
        </p:nvSpPr>
        <p:spPr>
          <a:xfrm>
            <a:off x="2196875" y="2470438"/>
            <a:ext cx="2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2" name="Google Shape;862;p74"/>
          <p:cNvSpPr txBox="1"/>
          <p:nvPr/>
        </p:nvSpPr>
        <p:spPr>
          <a:xfrm>
            <a:off x="957450" y="2130125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3" name="Google Shape;863;p74" title="[255,217,102,&quot;https://www.codecogs.com/eqnedit.php?latex=%5Cdelta%5Cleft%5Clangle%5Chat%7B%5Cmathcal%7BO%7D%7D%5E%7B%5Cmu_%7B1%7D...%5Cmu_n%7D(%5Cmathbf%7Bx%7D%2C%20t)%5Cright%5Crangle%3D%5Cint%20d%5E%7B3%7D%5Cmathbf%7Bx%7D_%7B1%7D%5Cint_%7B-%5Cinfty%7D%5E%7Bt%7Ddt_%7B1%7De%5E%7B%5Cepsilon%5Cleft(t_%7B1%7D-t%5Cright)%7D%5Cint_%7B0%7D%5E%7B1%7D%5CBig(%5Chat%7B%5Cmathcal%7B%5Cphi%7D%7D%5E%7B%5Cmu_%7B1%7D...%5Cmu_n%7D(%5Cmathbf%7Bx%7D%2C%20t)%2C%5Chat%7B%5Cmathcal%7B%5Cphi%7D%7D%5E%7B%5Cnu_%7B1%7D...%5Cnu_n%7D(%5Cboldsymbol%7Bx%7D_%7B1%7D%2Ct_%7B1%7D)%5CBig)%5Cnabla_%7B%5Cnu1%7D%5Cxi_%7B%5Cnu%7B2%7D...%5Cnu_n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900" y="1293289"/>
            <a:ext cx="646430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74"/>
          <p:cNvSpPr/>
          <p:nvPr/>
        </p:nvSpPr>
        <p:spPr>
          <a:xfrm>
            <a:off x="2241475" y="1159275"/>
            <a:ext cx="4230600" cy="712500"/>
          </a:xfrm>
          <a:prstGeom prst="bracketPair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5" name="Google Shape;865;p74"/>
          <p:cNvCxnSpPr/>
          <p:nvPr/>
        </p:nvCxnSpPr>
        <p:spPr>
          <a:xfrm flipH="1">
            <a:off x="1595700" y="1870375"/>
            <a:ext cx="2004000" cy="794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66" name="Google Shape;866;p74" title="[255,217,102,&quot;https://www.codecogs.com/eqnedit.php?latex=%5Ceta%5E%7B%5Cmu_%7B1%7D...%5Cmu_n%5Cnu_%7B1%7D...%5Cnu_n%7D%3D%5Cint%20d%5E%7B3%7D%5Cmathbf%7Bx%7D_%7B1%7D%5Cint_%7B-%5Cinfty%7D%5E%7Bt%7Ddt_%7B1%7De%5E%7B%5Cepsilon%5Cleft(t_%7B1%7D-t%5Cright)%7D%5Cint_%7B0%7D%5E%7B1%7D%5CBig(%5Chat%7B%5Cmathcal%7B%5Cphi%7D%7D%5E%7B%5Cmu_%7B1%7D...%5Cmu_n%7D(%5Cmathbf%7Bx%7D%2C%20t)%2C%5Chat%7B%5Cmathcal%7B%5Cphi%7D%7D%5E%7B%5Cnu_%7B1%7D...%5Cnu_n%7D(%5Cboldsymbol%7Bx%7D_%7B1%7D%2Ct_%7B1%7D)%5CBig)%3D%5Cleft.i%20%5Cfrac%7B%5Cpartial%7D%7B%5Cpartial%20%5Comega%7D%20G_%7B%5Chat%7B%5Cmathcal%7BO%7D%7D%7D%5E%7BR%5C%2C%5Cmu_%7B1%7D...%5Cmu_n%5Cnu_%7B1%7D...%5Cnu_n%7D(%5Cmathbf%7B0%7D%2C%20%5Comega)%5Cright%7C_%7B%5Comega%20%5Crightarrow%200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750" y="2733263"/>
            <a:ext cx="7416794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75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40"/>
              <a:t>Linear Response Theory :</a:t>
            </a:r>
            <a:endParaRPr sz="2940"/>
          </a:p>
        </p:txBody>
      </p:sp>
      <p:sp>
        <p:nvSpPr>
          <p:cNvPr id="872" name="Google Shape;872;p75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75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75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75"/>
          <p:cNvSpPr txBox="1"/>
          <p:nvPr/>
        </p:nvSpPr>
        <p:spPr>
          <a:xfrm>
            <a:off x="36475" y="602425"/>
            <a:ext cx="888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❖"/>
            </a:pPr>
            <a:r>
              <a:rPr lang="en">
                <a:solidFill>
                  <a:srgbClr val="FF9900"/>
                </a:solidFill>
              </a:rPr>
              <a:t>Transportation coefficients are contained in retarted green function as a linear response of the systems :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876" name="Google Shape;876;p75"/>
          <p:cNvSpPr txBox="1"/>
          <p:nvPr/>
        </p:nvSpPr>
        <p:spPr>
          <a:xfrm>
            <a:off x="2196875" y="2470438"/>
            <a:ext cx="2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75"/>
          <p:cNvSpPr txBox="1"/>
          <p:nvPr/>
        </p:nvSpPr>
        <p:spPr>
          <a:xfrm>
            <a:off x="957450" y="2130125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8" name="Google Shape;878;p75" title="[255,217,102,&quot;https://www.codecogs.com/eqnedit.php?latex=%5Cdelta%5Cleft%5Clangle%5Chat%7B%5Cmathcal%7BO%7D%7D%5E%7B%5Cmu_%7B1%7D...%5Cmu_n%7D(%5Cmathbf%7Bx%7D%2C%20t)%5Cright%5Crangle%3D%5Cint%20d%5E%7B3%7D%5Cmathbf%7Bx%7D_%7B1%7D%5Cint_%7B-%5Cinfty%7D%5E%7Bt%7Ddt_%7B1%7De%5E%7B%5Cepsilon%5Cleft(t_%7B1%7D-t%5Cright)%7D%5Cint_%7B0%7D%5E%7B1%7D%5CBig(%5Chat%7B%5Cmathcal%7B%5Cphi%7D%7D%5E%7B%5Cmu_%7B1%7D...%5Cmu_n%7D(%5Cmathbf%7Bx%7D%2C%20t)%2C%5Chat%7B%5Cmathcal%7B%5Cphi%7D%7D%5E%7B%5Cnu_%7B1%7D...%5Cnu_n%7D(%5Cboldsymbol%7Bx%7D_%7B1%7D%2Ct_%7B1%7D)%5CBig)%5Cnabla_%7B%5Cnu1%7D%5Cxi_%7B%5Cnu%7B2%7D...%5Cnu_n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900" y="1293289"/>
            <a:ext cx="646430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75"/>
          <p:cNvSpPr/>
          <p:nvPr/>
        </p:nvSpPr>
        <p:spPr>
          <a:xfrm>
            <a:off x="2241475" y="1159275"/>
            <a:ext cx="4230600" cy="712500"/>
          </a:xfrm>
          <a:prstGeom prst="bracketPair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0" name="Google Shape;880;p75"/>
          <p:cNvCxnSpPr/>
          <p:nvPr/>
        </p:nvCxnSpPr>
        <p:spPr>
          <a:xfrm flipH="1">
            <a:off x="1595700" y="1870375"/>
            <a:ext cx="2004000" cy="794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81" name="Google Shape;881;p75"/>
          <p:cNvSpPr txBox="1"/>
          <p:nvPr/>
        </p:nvSpPr>
        <p:spPr>
          <a:xfrm>
            <a:off x="819025" y="3246575"/>
            <a:ext cx="85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where,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82" name="Google Shape;882;p75" title="[255,217,102,&quot;https://www.codecogs.com/eqnedit.php?latex=G_%7B%5Chat%7B%5Cmathcal%7BO%7D%7D%7D%5E%7BR%5C%2C%5Cmu_%7B1%7D...%5Cmu_n%5Cnu_%7B1%7D...%5Cnu_n%7D(%5Ctextbf%7Bx%7D%2C%20t)%20%5Cequiv-i%20%5Ctheta(t)%5B%5Chat%7B%5Cmathcal%7B%5Cphi%7D%7D%5E%7B%5Cmu_%7B1%7D...%5Cmu_n%7D(%5Cmathbf%7Bx%7D%2C%20t)%2C%5Chat%7B%5Cmathcal%7B%5Cphi%7D%7D%5E%7B%5Cnu_%7B1%7D...%5Cnu_n%7D(%5Cboldsymbol%7B0%7D%2C0)%5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1462" y="3311563"/>
            <a:ext cx="5339378" cy="33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75" title="[255,217,102,&quot;https://www.codecogs.com/eqnedit.php?latex=%5Ceta%5E%7B%5Cmu_%7B1%7D...%5Cmu_n%5Cnu_%7B1%7D...%5Cnu_n%7D%3D%5Cint%20d%5E%7B3%7D%5Cmathbf%7Bx%7D_%7B1%7D%5Cint_%7B-%5Cinfty%7D%5E%7Bt%7Ddt_%7B1%7De%5E%7B%5Cepsilon%5Cleft(t_%7B1%7D-t%5Cright)%7D%5Cint_%7B0%7D%5E%7B1%7D%5CBig(%5Chat%7B%5Cmathcal%7B%5Cphi%7D%7D%5E%7B%5Cmu_%7B1%7D...%5Cmu_n%7D(%5Cmathbf%7Bx%7D%2C%20t)%2C%5Chat%7B%5Cmathcal%7B%5Cphi%7D%7D%5E%7B%5Cnu_%7B1%7D...%5Cnu_n%7D(%5Cboldsymbol%7Bx%7D_%7B1%7D%2Ct_%7B1%7D)%5CBig)%3D%5Cleft.i%20%5Cfrac%7B%5Cpartial%7D%7B%5Cpartial%20%5Comega%7D%20G_%7B%5Chat%7B%5Cmathcal%7BO%7D%7D%7D%5E%7BR%5C%2C%5Cmu_%7B1%7D...%5Cmu_n%5Cnu_%7B1%7D...%5Cnu_n%7D(%5Cmathbf%7B0%7D%2C%20%5Comega)%5Cright%7C_%7B%5Comega%20%5Crightarrow%200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750" y="2733263"/>
            <a:ext cx="7416794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76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40"/>
              <a:t>Linear Response Theory :</a:t>
            </a:r>
            <a:endParaRPr sz="2940"/>
          </a:p>
        </p:txBody>
      </p:sp>
      <p:sp>
        <p:nvSpPr>
          <p:cNvPr id="889" name="Google Shape;889;p76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76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76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76"/>
          <p:cNvSpPr txBox="1"/>
          <p:nvPr/>
        </p:nvSpPr>
        <p:spPr>
          <a:xfrm>
            <a:off x="36475" y="602425"/>
            <a:ext cx="902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❖"/>
            </a:pPr>
            <a:r>
              <a:rPr lang="en">
                <a:solidFill>
                  <a:srgbClr val="FF9900"/>
                </a:solidFill>
              </a:rPr>
              <a:t>Transportation coefficients are contained in retarted green function as a linear response of the systems :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893" name="Google Shape;893;p76"/>
          <p:cNvSpPr txBox="1"/>
          <p:nvPr/>
        </p:nvSpPr>
        <p:spPr>
          <a:xfrm>
            <a:off x="2196875" y="2470438"/>
            <a:ext cx="27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76"/>
          <p:cNvSpPr txBox="1"/>
          <p:nvPr/>
        </p:nvSpPr>
        <p:spPr>
          <a:xfrm>
            <a:off x="957450" y="2130125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5" name="Google Shape;895;p76" title="[255,217,102,&quot;https://www.codecogs.com/eqnedit.php?latex=%5Cdelta%5Cleft%5Clangle%5Chat%7B%5Cmathcal%7BO%7D%7D%5E%7B%5Cmu_%7B1%7D...%5Cmu_n%7D(%5Cmathbf%7Bx%7D%2C%20t)%5Cright%5Crangle%3D%5Cint%20d%5E%7B3%7D%5Cmathbf%7Bx%7D_%7B1%7D%5Cint_%7B-%5Cinfty%7D%5E%7Bt%7Ddt_%7B1%7De%5E%7B%5Cepsilon%5Cleft(t_%7B1%7D-t%5Cright)%7D%5Cint_%7B0%7D%5E%7B1%7D%5CBig(%5Chat%7B%5Cmathcal%7B%5Cphi%7D%7D%5E%7B%5Cmu_%7B1%7D...%5Cmu_n%7D(%5Cmathbf%7Bx%7D%2C%20t)%2C%5Chat%7B%5Cmathcal%7B%5Cphi%7D%7D%5E%7B%5Cnu_%7B1%7D...%5Cnu_n%7D(%5Cboldsymbol%7Bx%7D_%7B1%7D%2Ct_%7B1%7D)%5CBig)%5Cnabla_%7B%5Cnu1%7D%5Cxi_%7B%5Cnu%7B2%7D...%5Cnu_n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900" y="1293289"/>
            <a:ext cx="646430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76"/>
          <p:cNvSpPr/>
          <p:nvPr/>
        </p:nvSpPr>
        <p:spPr>
          <a:xfrm>
            <a:off x="2241475" y="1159275"/>
            <a:ext cx="4230600" cy="712500"/>
          </a:xfrm>
          <a:prstGeom prst="bracketPair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97" name="Google Shape;897;p76"/>
          <p:cNvCxnSpPr/>
          <p:nvPr/>
        </p:nvCxnSpPr>
        <p:spPr>
          <a:xfrm flipH="1">
            <a:off x="2659200" y="1870375"/>
            <a:ext cx="940500" cy="407100"/>
          </a:xfrm>
          <a:prstGeom prst="straightConnector1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98" name="Google Shape;898;p76"/>
          <p:cNvSpPr txBox="1"/>
          <p:nvPr/>
        </p:nvSpPr>
        <p:spPr>
          <a:xfrm>
            <a:off x="365225" y="3096688"/>
            <a:ext cx="94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where,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99" name="Google Shape;899;p76" title="[255,217,102,&quot;https://www.codecogs.com/eqnedit.php?latex=G_%7B%5Chat%7B%5Cmathcal%7BO%7D%7D%7D%5E%7BR%5C%2C%5Cmu_%7B1%7D...%5Cmu_n%5Cnu_%7B1%7D...%5Cnu_n%7D(%5Ctextbf%7Bx%7D%2C%20t)%20%5Cequiv-i%20%5Ctheta(t)%5B%5Chat%7B%5Cmathcal%7B%5Cphi%7D%7D%5E%7B%5Cmu_%7B1%7D...%5Cmu_n%7D(%5Cmathbf%7Bx%7D%2C%20t)%2C%5Chat%7B%5Cmathcal%7B%5Cphi%7D%7D%5E%7B%5Cnu_%7B1%7D...%5Cnu_n%7D(%5Cboldsymbol%7B0%7D%2C0)%5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487" y="3080388"/>
            <a:ext cx="5339378" cy="33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76" title="[255,217,102,&quot;https://www.codecogs.com/eqnedit.php?latex=%5Ceta%5E%7B%5Cmu_%7B1%7D...%5Cmu_n%5Cnu_%7B1%7D...%5Cnu_n%7D%3D%5Cint%20d%5E%7B3%7D%5Cmathbf%7Bx%7D_%7B1%7D%5Cint_%7B-%5Cinfty%7D%5E%7Bt%7Ddt_%7B1%7De%5E%7B%5Cepsilon%5Cleft(t_%7B1%7D-t%5Cright)%7D%5Cint_%7B0%7D%5E%7B1%7D%5CBig(%5Chat%7B%5Cmathcal%7B%5Cphi%7D%7D%5E%7B%5Cmu_%7B1%7D...%5Cmu_n%7D(%5Cmathbf%7Bx%7D%2C%20t)%2C%5Chat%7B%5Cmathcal%7B%5Cphi%7D%7D%5E%7B%5Cnu_%7B1%7D...%5Cnu_n%7D(%5Cboldsymbol%7Bx%7D_%7B1%7D%2Ct_%7B1%7D)%5CBig)%3D%5Cleft.i%20%5Cfrac%7B%5Cpartial%7D%7B%5Cpartial%20%5Comega%7D%20G_%7B%5Chat%7B%5Cmathcal%7BO%7D%7D%7D%5E%7BR%5C%2C%5Cmu_%7B1%7D...%5Cmu_n%5Cnu_%7B1%7D...%5Cnu_n%7D(%5Cmathbf%7B0%7D%2C%20%5Comega)%5Cright%7C_%7B%5Comega%20%5Crightarrow%200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375" y="2369413"/>
            <a:ext cx="7416794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76" title="[255,255,255,&quot;https://www.codecogs.com/eqnedit.php?latex=%5CSigma%5E%7B%5Cmu%5Calpha%5Cbeta%5Ceta%5Cgamma%5Cdelta%7D%3D%5Cint%20d%5E%7B3%7D%5Cmathbf%7Bx%7D_%7B1%7D%5Cint_%7B-%5Cinfty%7D%5E%7Bt%7Ddt_%7B1%7De%5E%7B%5Cepsilon%5Cleft(t_%7B1%7D-t%5Cright)%7D%5CBig(%5Chat%7B%5Cmathcal%7BS%7D%7D%5E%7B%5Cmu%5Calpha%5Cbeta%7D(%5Cmathbf%7Bx%7D%2C%20t)%2C%5Chat%7B%5Cmathcal%7BS%7D%7D%5E%7B%5Ceta%5Cgamma%5Cdelta%7D(%5Cboldsymbol%7Bx%7D_%7B1%7D%2Ct_%7B1%7D)%5CBig)%3D%5Cleft.i%20%5Cfrac%7B%5Cpartial%7D%7B%5Cpartial%20%5Comega%7D%20G_%7B%5Chat%7B%5Cmathcal%7BO%7D%7D%7D%5E%7BR%5C%2C%5Cmu%5Calpha%5Cbeta%5Ceta%5Cgamma%5Cdelta%7D(%5Cmathbf%7B0%7D%2C%20%5Comega)%5Cright%7C_%7B%5Comega%20%5Crightarrow%200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049" y="3752300"/>
            <a:ext cx="8724424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76" title="[255,255,255,&quot;https://www.codecogs.com/eqnedit.php?latex=G_%7B%5Chat%7B%5Cmathcal%7BO%7D%7D%7D%5E%7BR%5C%2C%5Cmu%5Calpha%5Cbeta%5Ceta%5Cgamma%5Cdelta%7D(%5Ctextbf%7Bx%7D%2C%20t)%20%5Cequiv-i%20%5Ctheta(t)%5B%5Chat%7B%5Cmathcal%7BS%7D%7D%5E%7B%5Cmu%5Calpha%5Cbeta%7D(%5Cmathbf%7Bx%7D%2C%20t)%2C%5Chat%7B%5Cmathcal%7BS%7D%7D%5E%7B%5Ceta%5Cgamma%5Cdelta%7D(%5Cboldsymbol%7B0%7D%2C0)%5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9191" y="4623300"/>
            <a:ext cx="4565261" cy="33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77"/>
          <p:cNvSpPr txBox="1"/>
          <p:nvPr>
            <p:ph type="title"/>
          </p:nvPr>
        </p:nvSpPr>
        <p:spPr>
          <a:xfrm>
            <a:off x="79800" y="52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/>
              <a:t>Decomposition of      :</a:t>
            </a:r>
            <a:endParaRPr sz="2320"/>
          </a:p>
        </p:txBody>
      </p:sp>
      <p:pic>
        <p:nvPicPr>
          <p:cNvPr id="908" name="Google Shape;908;p77" title="[255,255,255,&quot;https://www.codecogs.com/eqnedit.php?latex=%5Chat%7B%5Cmathcal%7BS%7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075" y="105275"/>
            <a:ext cx="254250" cy="3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9" name="Google Shape;909;p77"/>
          <p:cNvSpPr txBox="1"/>
          <p:nvPr/>
        </p:nvSpPr>
        <p:spPr>
          <a:xfrm>
            <a:off x="304700" y="812525"/>
            <a:ext cx="72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Due to Landau matching conditions             has                 independent elements. 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910" name="Google Shape;910;p77" title="[255,255,255,&quot;https://www.codecogs.com/eqnedit.php?latex=%5Cfrac%7Bd(d-1)%5E2%7D%7B2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770" y="948063"/>
            <a:ext cx="526456" cy="2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77" title="[255,153,0,&quot;https://www.codecogs.com/eqnedit.php?latex=%5Cmathcal%7BS%7D%5E%7B%5Cmu%5Calpha%5Cbeta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7859" y="903163"/>
            <a:ext cx="469128" cy="21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77" title="[255,217,102,&quot;https://www.codecogs.com/eqnedit.php?latex=%5Chat%7B%5CXi%7D%5E%7B%5Calpha%5Cbeta%7D_%7B1%7Du_%7B%5Calpha%7D%3D0%5C%2C%5C%2C%5C%2C%5Ctext%7Band%7D%5C%2C%5C%2C%5C%2C%5Chat%7B%5CXi%7D%5E%7B%5Cmu%5Calpha%5Cbeta%7D_%7B2%7D%5Chat%7B%5Comega%7D_%7B%5Cmu%7D%3D0%5C%2C%5C%2C%20%2C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450" y="2317550"/>
            <a:ext cx="3992298" cy="400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3" name="Google Shape;913;p77"/>
          <p:cNvCxnSpPr/>
          <p:nvPr/>
        </p:nvCxnSpPr>
        <p:spPr>
          <a:xfrm>
            <a:off x="1139050" y="2785325"/>
            <a:ext cx="0" cy="7563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14" name="Google Shape;914;p77" title="[255,255,255,&quot;https://www.codecogs.com/eqnedit.php?latex=%5Cfrac%7B(d-2)(d-1)%7D%7B2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400" y="3835075"/>
            <a:ext cx="1257301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5" name="Google Shape;915;p77"/>
          <p:cNvCxnSpPr/>
          <p:nvPr/>
        </p:nvCxnSpPr>
        <p:spPr>
          <a:xfrm>
            <a:off x="3603200" y="2901050"/>
            <a:ext cx="614100" cy="6762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16" name="Google Shape;916;p77"/>
          <p:cNvCxnSpPr/>
          <p:nvPr/>
        </p:nvCxnSpPr>
        <p:spPr>
          <a:xfrm flipH="1">
            <a:off x="4502700" y="2909900"/>
            <a:ext cx="640800" cy="6585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17" name="Google Shape;917;p77" title="[255,255,255,&quot;https://www.codecogs.com/eqnedit.php?latex=%5Cfrac%7B(d-2)%5E%7B2%7D(d-1)%7D%7B2%7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86050" y="3706450"/>
            <a:ext cx="13081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77" title="[255,255,255,&quot;https://www.codecogs.com/eqnedit.php?latex=%5Chat%7B%5Cmathcal%7BS%7D%7D%5E%7B%5Cmu%5Calpha%5Cbeta%7D%3D%5Chat%7B%5Comega%7D%5E%7B%5Cmu%7D%5Chat%7B%5CXi%7D%5E%7B%5Calpha%5Cbeta%7D_%7B1%7D%2B%5Chat%7B%5CXi%7D%5E%7B%5Cmu%5Calpha%5Cbeta%7D_%7B2%7D%2B%5Chat%7B%5Comega%7D%5E%7B%5Cmu%7D%5Chat%7B%5Cmathcal%7BV%7D%7D_%7B1%7D%5E%7B%5B%5Calpha%7Du%5E%7B%5Cbeta%5D%7D%2B%5Chat%7B%5Cmathcal%7BV%7D%7D_%7B2%7D%5E%7B%5Cmu%5B%5Calpha%7Du%5E%7B%5Cbeta%5D%7D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6200" y="1497550"/>
            <a:ext cx="6464302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77" title="[255,217,102,&quot;https://www.codecogs.com/eqnedit.php?latex=%5Chat%7B%5CXi%7D%5E%7B%5Cmu%5Calpha%5Cbeta%7D_%7B2%7Du_%7B%5Cbeta%7D%3D0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27299" y="2327350"/>
            <a:ext cx="17272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77" title="[255,217,102,&quot;https://www.codecogs.com/eqnedit.php?latex=%5Chat%7B%5CXi%7D%5E%7B%5Cmu%5Calpha%5Cbeta%7D_%7B2%7Du_%7B%5Cbeta%7D%3D0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727299" y="2327350"/>
            <a:ext cx="1727200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78"/>
          <p:cNvSpPr txBox="1"/>
          <p:nvPr>
            <p:ph type="title"/>
          </p:nvPr>
        </p:nvSpPr>
        <p:spPr>
          <a:xfrm>
            <a:off x="79800" y="52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/>
              <a:t>Decomposition of      :</a:t>
            </a:r>
            <a:endParaRPr sz="2320"/>
          </a:p>
        </p:txBody>
      </p:sp>
      <p:pic>
        <p:nvPicPr>
          <p:cNvPr id="926" name="Google Shape;926;p78" title="[255,255,255,&quot;https://www.codecogs.com/eqnedit.php?latex=%5Chat%7B%5Cmathcal%7BS%7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075" y="105275"/>
            <a:ext cx="254250" cy="388050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78"/>
          <p:cNvSpPr txBox="1"/>
          <p:nvPr/>
        </p:nvSpPr>
        <p:spPr>
          <a:xfrm>
            <a:off x="304700" y="812525"/>
            <a:ext cx="72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Due to Landau matching conditions             has                 independent elements. 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928" name="Google Shape;928;p78" title="[255,255,255,&quot;https://www.codecogs.com/eqnedit.php?latex=%5Cfrac%7Bd(d-1)%5E2%7D%7B2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4770" y="948063"/>
            <a:ext cx="526456" cy="29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78" title="[255,153,0,&quot;https://www.codecogs.com/eqnedit.php?latex=%5Cmathcal%7BS%7D%5E%7B%5Cmu%5Calpha%5Cbeta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87859" y="903163"/>
            <a:ext cx="469128" cy="218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0" name="Google Shape;930;p78"/>
          <p:cNvCxnSpPr/>
          <p:nvPr/>
        </p:nvCxnSpPr>
        <p:spPr>
          <a:xfrm>
            <a:off x="1139050" y="2785325"/>
            <a:ext cx="0" cy="7563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1" name="Google Shape;931;p78"/>
          <p:cNvCxnSpPr/>
          <p:nvPr/>
        </p:nvCxnSpPr>
        <p:spPr>
          <a:xfrm>
            <a:off x="3603200" y="2901050"/>
            <a:ext cx="614100" cy="6762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32" name="Google Shape;932;p78"/>
          <p:cNvCxnSpPr/>
          <p:nvPr/>
        </p:nvCxnSpPr>
        <p:spPr>
          <a:xfrm flipH="1">
            <a:off x="4690425" y="2897050"/>
            <a:ext cx="640800" cy="6585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33" name="Google Shape;933;p78" title="[238,238,238,&quot;https://www.codecogs.com/eqnedit.php?latex=%5Chat%7B%5Cmathcal%7BV%7D%7D_%7B1%7D%5E%7B%5Calpha%7Du_%7B%5Calpha%7D%3D0%5C%2C%5C%2C%20%5C%2C%5Ctext%7Band%7D%5C%2C%5C%2C%20%5C%2C%5C%2C%20%5Chat%7B%5Comega%7D_%7B%5Cmu%7D%5Chat%7B%5Cmathcal%7BV%7D%7D%5E%7B%5Cmu%5Calpha%7D_%7B2%7D%3D0%5C%2C.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1400" y="2300700"/>
            <a:ext cx="4170592" cy="4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78" title="[255,255,255,&quot;https://www.codecogs.com/eqnedit.php?latex=(d-1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3100" y="3779082"/>
            <a:ext cx="831900" cy="299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78" title="[255,255,255,&quot;https://www.codecogs.com/eqnedit.php?latex=(d-2)(d-1)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99501" y="3835075"/>
            <a:ext cx="1501907" cy="2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78" title="[255,255,255,&quot;https://www.codecogs.com/eqnedit.php?latex=%5Chat%7B%5Cmathcal%7BS%7D%7D%5E%7B%5Cmu%5Calpha%5Cbeta%7D%3D%5Chat%7B%5Comega%7D%5E%7B%5Cmu%7D%5Chat%7B%5CXi%7D%5E%7B%5Calpha%5Cbeta%7D_%7B1%7D%2B%5Chat%7B%5CXi%7D%5E%7B%5Cmu%5Calpha%5Cbeta%7D_%7B2%7D%2B%5Chat%7B%5Comega%7D%5E%7B%5Cmu%7D%5Chat%7B%5Cmathcal%7BV%7D%7D_%7B1%7D%5E%7B%5B%5Calpha%7Du%5E%7B%5Cbeta%5D%7D%2B%5Chat%7B%5Cmathcal%7BV%7D%7D_%7B2%7D%5E%7B%5Cmu%5B%5Calpha%7Du%5E%7B%5Cbeta%5D%7D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26200" y="1497550"/>
            <a:ext cx="6464302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78" title="[255,255,255,&quot;https://www.codecogs.com/eqnedit.php?latex=%5Chat%7B%5Cmathcal%7BV%7D%7D_%7B2%7D%5E%7B%5Cmu%5Calpha%7Du_%7B%5Calpha%7D%3D0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690425" y="2301650"/>
            <a:ext cx="1638300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Kubo relations:</a:t>
            </a:r>
            <a:endParaRPr/>
          </a:p>
        </p:txBody>
      </p:sp>
      <p:pic>
        <p:nvPicPr>
          <p:cNvPr id="943" name="Google Shape;943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601431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Kubo relations:</a:t>
            </a:r>
            <a:endParaRPr/>
          </a:p>
        </p:txBody>
      </p:sp>
      <p:pic>
        <p:nvPicPr>
          <p:cNvPr id="949" name="Google Shape;94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627530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future directions:</a:t>
            </a:r>
            <a:endParaRPr/>
          </a:p>
        </p:txBody>
      </p:sp>
      <p:sp>
        <p:nvSpPr>
          <p:cNvPr id="955" name="Google Shape;955;p81"/>
          <p:cNvSpPr txBox="1"/>
          <p:nvPr/>
        </p:nvSpPr>
        <p:spPr>
          <a:xfrm>
            <a:off x="387600" y="1111500"/>
            <a:ext cx="8293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Linear mode analysis of spin diffusion.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Extends this works in presence of static and dynamical magnetic fields.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How does pseudo gauge transformations connect spin diffusion modes to rotational viscosity.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Estimate the values of the spin diffusion transport coefficients from effective field theories.</a:t>
            </a:r>
            <a:endParaRPr>
              <a:solidFill>
                <a:srgbClr val="FF99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101325" y="126825"/>
            <a:ext cx="8520600" cy="3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Ambiguity of the spin current</a:t>
            </a:r>
            <a:endParaRPr sz="3300"/>
          </a:p>
        </p:txBody>
      </p:sp>
      <p:sp>
        <p:nvSpPr>
          <p:cNvPr id="106" name="Google Shape;106;p19"/>
          <p:cNvSpPr txBox="1"/>
          <p:nvPr/>
        </p:nvSpPr>
        <p:spPr>
          <a:xfrm>
            <a:off x="152350" y="943100"/>
            <a:ext cx="26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Total angular momentum: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152350" y="1842675"/>
            <a:ext cx="22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Conservation law: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08" name="Google Shape;108;p19" title="[255,217,102,&quot;https://latex-staging.easygenerator.com/eqneditor/editor.php?latex=J%5E%7B%5Cmu%5Calpha%5Cbeta%7D%3Dx%5E%7B%5Calpha%7DT%5E%7B%5Cmu%5Cbeta%7D-x%5E%7B%5Cbeta%7DT%5E%7B%5Cmu%5Calpha%7D%2BS%5E%7B%5Cmu%5Calpha%5Cbeta%7D#0&quot;]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5600" y="1100375"/>
            <a:ext cx="3932002" cy="2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152350" y="3322625"/>
            <a:ext cx="18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Preserved by: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10" name="Google Shape;110;p19" title="[255,217,102,&quot;https://latex-staging.easygenerator.com/eqneditor/editor.php?latex=%5Cpartial_%7B%5Cmu%7DT%5E%7B%5Cmu%5Cnu%7D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6375" y="1975100"/>
            <a:ext cx="1132350" cy="2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 title="[255,217,102,&quot;https://latex-staging.easygenerator.com/eqneditor/editor.php?latex=%5Cpartial_%7B%5Cmu%7DJ%5E%7B%5Cmu%5Calpha%5Cbeta%7D%3D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7450" y="1949063"/>
            <a:ext cx="1279400" cy="3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 title="[255,217,102,&quot;https://latex-staging.easygenerator.com/eqneditor/editor.php?latex=%5Ctilde%7BS%7D%5E%7B%5Cmu%5Calpha%5Cbeta%7D%3DS%5E%7B%5Cmu%5Calpha%5Cbeta%7D-%5CPhi%5E%7B%5Cmu%5Calpha%5Cbe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47600" y="3459975"/>
            <a:ext cx="2219999" cy="24588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6189400" y="493425"/>
            <a:ext cx="329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F.J. Belinfante, Physica 6, 887 (1939)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F.J. Belinfante, Physica 7, 449 (1940)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L. Rosenfeld, Mém. Acad. Roy. Belg. 18, 1 (1940)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6089100" y="1375425"/>
            <a:ext cx="30000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Enrico Speranza Et al.;</a:t>
            </a:r>
            <a:r>
              <a:rPr lang="en" sz="1000">
                <a:solidFill>
                  <a:schemeClr val="dk1"/>
                </a:solidFill>
              </a:rPr>
              <a:t>Spin tensor and pseudo-gauges: from nuclear collisions to gravitational physics;</a:t>
            </a:r>
            <a:r>
              <a:rPr lang="en" sz="900">
                <a:solidFill>
                  <a:schemeClr val="dk1"/>
                </a:solidFill>
              </a:rPr>
              <a:t>Enrico Speranza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6189400" y="2321025"/>
            <a:ext cx="2806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W.Florkowski Et al;[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1811.04409</a:t>
            </a:r>
            <a:r>
              <a:rPr lang="en" sz="1100">
                <a:solidFill>
                  <a:schemeClr val="dk1"/>
                </a:solidFill>
              </a:rPr>
              <a:t> [nucl-th]]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16" name="Google Shape;116;p19" title="[255,217,102,&quot;https://www.codecogs.com/eqnedit.php?latex=%5Cpartial_%7B%5Cmu%7D%5Ctilde%7BT%7D%5E%7B%5Cmu%5Cnu%7D%3D0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63139" y="4255825"/>
            <a:ext cx="1298811" cy="3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 title="[255,217,102,&quot;https://www.codecogs.com/eqnedit.php?latex=%5Cpartial_%7B%5Cmu%7D%5Ctilde%7BJ%7D%5E%7B%5Cmu%5Calpha%5Cbeta%7D%3D0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956925" y="4339600"/>
            <a:ext cx="1424575" cy="3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 title="[255,217,102,&quot;https://www.codecogs.com/eqnedit.php?latex=%5Ctilde%7BT%7D%5E%7B%5Cmu%5Cnu%7D%3DT%5E%7B%5Cmu%5Cnu%7D%2B%5Cfrac%7B1%7D%7B2%7D%5Cpartial_%7B%5Clambda%7D(%5CPhi%5E%7B%5Clambda%5Cmu%5Cnu%7D-%5CPhi%5E%7B%5Cmu%5Clambda%5Cnu%7D-%5CPhi%5E%7B%5Clambda%5Cmu%5Cnu%7D)%5C%2C%5C%2C%5C%2C%5C%2C%2C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015600" y="3360668"/>
            <a:ext cx="3809998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future directions:</a:t>
            </a:r>
            <a:endParaRPr/>
          </a:p>
        </p:txBody>
      </p:sp>
      <p:sp>
        <p:nvSpPr>
          <p:cNvPr id="961" name="Google Shape;961;p82"/>
          <p:cNvSpPr txBox="1"/>
          <p:nvPr/>
        </p:nvSpPr>
        <p:spPr>
          <a:xfrm>
            <a:off x="387600" y="1111500"/>
            <a:ext cx="82938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Linear mode analysis of spin diffusion.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Extends this works in presence of static and dynamical magnetic fields.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How does pseudo gauge transformations connect spin diffusion modes to rotational viscosity.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Estimate the values of the spin diffusion transport coefficients from effective field theories.</a:t>
            </a:r>
            <a:endParaRPr>
              <a:solidFill>
                <a:srgbClr val="FF9900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962" name="Google Shape;962;p82"/>
          <p:cNvSpPr txBox="1"/>
          <p:nvPr/>
        </p:nvSpPr>
        <p:spPr>
          <a:xfrm>
            <a:off x="4813225" y="3545400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Canonical definition:</a:t>
            </a:r>
            <a:endParaRPr/>
          </a:p>
        </p:txBody>
      </p:sp>
      <p:pic>
        <p:nvPicPr>
          <p:cNvPr id="968" name="Google Shape;968;p83" title="[255,217,102,&quot;https://www.codecogs.com/eqnedit.php?latex=T%5E%7B%5Cmu%5Cnu%7D_%7Bcan%7D%3D%5Cfrac%7B%5Cpartial%20%5Cmathcal%7BL%7D%7D%7B%5Cpartial(%5Cpartial_%7B%5Cmu%7D%5CPhi)%7D%5Cpartial%5E%7B%5Cnu%7D%5CPhi-g%5E%7B%5Cmu%5Cnu%7D%5Cmathcal%7BL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150" y="1373050"/>
            <a:ext cx="20955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83" title="[241,194,50,&quot;https://latex-staging.easygenerator.com/eqneditor/editor.php?latex=J%5E%7B%5Cmu%2C%5Clambda%5Cnu%7D_%7Bcan%7D%3Dx%5E%7B%5Clambda%7DT%5E%7B%5Cmu%5Cnu%7D_%7Bcan%7D-x%5E%7B%5Cnu%7DT%5E%7B%5Cmu%5Clambda%7D_%7Bcan%7D%2BS%5E%7B%5Cmu%2C%5Clambda%5Cnu%7D_%7Bcan%7D%3DL%5E%7B%5Cmu%2C%5Clambda%5Cnu%7D_%7Bcan%7D%0A%2BS%5E%7B%5Cmu%2C%5Clambda%5Cnu%7D_%7Bcan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5525" y="1475425"/>
            <a:ext cx="4261202" cy="23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83"/>
          <p:cNvSpPr txBox="1"/>
          <p:nvPr/>
        </p:nvSpPr>
        <p:spPr>
          <a:xfrm>
            <a:off x="8252850" y="4860175"/>
            <a:ext cx="8355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" u="sng">
                <a:solidFill>
                  <a:schemeClr val="hlink"/>
                </a:solidFill>
                <a:hlinkClick/>
              </a:rPr>
              <a:t>Slide 9: Ambiguity of the spin current</a:t>
            </a:r>
            <a:endParaRPr sz="3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84"/>
          <p:cNvSpPr txBox="1"/>
          <p:nvPr>
            <p:ph type="title"/>
          </p:nvPr>
        </p:nvSpPr>
        <p:spPr>
          <a:xfrm>
            <a:off x="50500" y="86575"/>
            <a:ext cx="85512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Positivity of entropy production: 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976" name="Google Shape;976;p84"/>
          <p:cNvSpPr txBox="1"/>
          <p:nvPr/>
        </p:nvSpPr>
        <p:spPr>
          <a:xfrm>
            <a:off x="3073125" y="461700"/>
            <a:ext cx="4155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7" name="Google Shape;977;p84"/>
          <p:cNvSpPr txBox="1"/>
          <p:nvPr/>
        </p:nvSpPr>
        <p:spPr>
          <a:xfrm>
            <a:off x="50500" y="706950"/>
            <a:ext cx="776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Departure from equilibrium of thermodynamic quantities           :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    where       is thermodynamic conjugate force, expressed as derivative of entropy:                                         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978" name="Google Shape;978;p84" title="[255,217,102,&quot;https://www.codecogs.com/eqnedit.php?latex=%5Cleft(x%5E%7Ba%7D%20%5Cright)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400" y="787750"/>
            <a:ext cx="368075" cy="2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84" title="[255,217,102,&quot;https://www.codecogs.com/eqnedit.php?latex=%5Cdot%7B%5Cboldsymbol%7Bx%7D%7D_%7Ba%7D%3D-%5Csum_%7Bb%7D%20%5Cgamma_%7Ba%20b%7D%20X_%7Bb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4050" y="749724"/>
            <a:ext cx="1511299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84" title="[255,217,102,&quot;https://www.codecogs.com/eqnedit.php?latex=X_%7Bb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571" y="1483175"/>
            <a:ext cx="215879" cy="1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84"/>
          <p:cNvSpPr txBox="1"/>
          <p:nvPr/>
        </p:nvSpPr>
        <p:spPr>
          <a:xfrm>
            <a:off x="50500" y="1967475"/>
            <a:ext cx="773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Imposing Onsager’s principle                       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982" name="Google Shape;982;p84"/>
          <p:cNvSpPr/>
          <p:nvPr/>
        </p:nvSpPr>
        <p:spPr>
          <a:xfrm>
            <a:off x="3394725" y="2101150"/>
            <a:ext cx="916200" cy="10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3" name="Google Shape;983;p84" title="[255,217,102,&quot;https://www.codecogs.com/eqnedit.php?latex=%5Cgamma_%7Bab%7D%3D%5Cgamma_%7Bb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6623" y="2067747"/>
            <a:ext cx="949849" cy="16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84" title="[255,217,102,&quot;https://www.codecogs.com/eqnedit.php?latex=X_%7Bb%7D%3D-%5Cfrac%7B%5Cpartial%20S%7D%7B%5Cpartial%20x_b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0680" y="1402874"/>
            <a:ext cx="857620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84"/>
          <p:cNvSpPr txBox="1"/>
          <p:nvPr/>
        </p:nvSpPr>
        <p:spPr>
          <a:xfrm>
            <a:off x="50500" y="2532100"/>
            <a:ext cx="8158800" cy="5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The rate of change of entropy of the system is given by:</a:t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     </a:t>
            </a:r>
            <a:endParaRPr>
              <a:solidFill>
                <a:srgbClr val="FFD966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                                            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986" name="Google Shape;986;p84" title="[255,217,102,&quot;https://www.codecogs.com/eqnedit.php?latex=%5Cdot%7BS%7D%3D-%5Csum_%7Ba%7DX_%7Ba%7D%5Cdot%7Bx%7D_%7Ba%7D%3D%5Csum_%7Ba%2Cb%7DX_%7Ba%7D%5Cgamma_%7Bab%7DX_%7Bb%7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87950" y="2633100"/>
            <a:ext cx="2603498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p84"/>
          <p:cNvSpPr txBox="1"/>
          <p:nvPr/>
        </p:nvSpPr>
        <p:spPr>
          <a:xfrm>
            <a:off x="50500" y="3542050"/>
            <a:ext cx="80247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In presence of axial and vector fields, the kinetic coefficient  has to satisfy :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						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988" name="Google Shape;988;p84"/>
          <p:cNvSpPr txBox="1"/>
          <p:nvPr/>
        </p:nvSpPr>
        <p:spPr>
          <a:xfrm>
            <a:off x="6017475" y="1368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Landau &amp; Lifshitz</a:t>
            </a:r>
            <a:r>
              <a:rPr lang="en" sz="1100">
                <a:solidFill>
                  <a:schemeClr val="dk1"/>
                </a:solidFill>
              </a:rPr>
              <a:t>,</a:t>
            </a:r>
            <a:r>
              <a:rPr lang="en" sz="750">
                <a:solidFill>
                  <a:schemeClr val="dk1"/>
                </a:solidFill>
              </a:rPr>
              <a:t>Statistical mechanics Volume:4,5;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89" name="Google Shape;989;p84" title="[255,217,102,&quot;https://www.codecogs.com/eqnedit.php?latex=%5Cgamma_%7Bab%7D(%5Cmathcal%7BE%7D%2C%5Cmathcal%7BB%7D)%3D%5Cgamma_%7Bba%7D(%5Cmathcal%7BE%7D%2C-%5Cmathcal%7BB%7D)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07275" y="4194050"/>
            <a:ext cx="2965173" cy="3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85"/>
          <p:cNvSpPr txBox="1"/>
          <p:nvPr>
            <p:ph type="title"/>
          </p:nvPr>
        </p:nvSpPr>
        <p:spPr>
          <a:xfrm>
            <a:off x="137350" y="19660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Sign of tensor structures</a:t>
            </a:r>
            <a:endParaRPr/>
          </a:p>
        </p:txBody>
      </p:sp>
      <p:pic>
        <p:nvPicPr>
          <p:cNvPr id="995" name="Google Shape;99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425" y="1999925"/>
            <a:ext cx="4912451" cy="2983875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85"/>
          <p:cNvSpPr txBox="1"/>
          <p:nvPr/>
        </p:nvSpPr>
        <p:spPr>
          <a:xfrm>
            <a:off x="784600" y="958975"/>
            <a:ext cx="730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lang="en">
                <a:solidFill>
                  <a:schemeClr val="accent4"/>
                </a:solidFill>
              </a:rPr>
              <a:t> In LRF the quantities becomes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997" name="Google Shape;997;p85" title="[255,171,64,&quot;https://www.codecogs.com/eqnedit.php?latex=%5CDelta%5E%7B%5Calpha%5Cbeta%7D%5Crightarrow-%5Cdelta%5E%7Bi%20j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1425" y="1555725"/>
            <a:ext cx="1626525" cy="29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85" title="[255,171,64,&quot;https://www.codecogs.com/eqnedit.php?latex=u%5E%7B%5Cmu%7D%3D(1%2C%5Ctextbf%7B0%7D)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86481" y="1603126"/>
            <a:ext cx="1768593" cy="39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86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Microscopic approach:(B1)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004" name="Google Shape;1004;p86"/>
          <p:cNvSpPr txBox="1"/>
          <p:nvPr/>
        </p:nvSpPr>
        <p:spPr>
          <a:xfrm>
            <a:off x="36475" y="901200"/>
            <a:ext cx="87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500"/>
              <a:buChar char="❖"/>
            </a:pPr>
            <a:r>
              <a:rPr lang="en" sz="1700">
                <a:solidFill>
                  <a:srgbClr val="FFD966"/>
                </a:solidFill>
              </a:rPr>
              <a:t>In this section we describe Zubarev non-equilibrium statistical operator (NESO) formalism for a generic quantum system which is in the hydrodynamic regime</a:t>
            </a:r>
            <a:r>
              <a:rPr lang="en" sz="1700"/>
              <a:t> </a:t>
            </a:r>
            <a:endParaRPr sz="900">
              <a:solidFill>
                <a:srgbClr val="FFD966"/>
              </a:solidFill>
            </a:endParaRPr>
          </a:p>
        </p:txBody>
      </p:sp>
      <p:sp>
        <p:nvSpPr>
          <p:cNvPr id="1005" name="Google Shape;1005;p86"/>
          <p:cNvSpPr txBox="1"/>
          <p:nvPr/>
        </p:nvSpPr>
        <p:spPr>
          <a:xfrm>
            <a:off x="718050" y="1977425"/>
            <a:ext cx="7261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D966"/>
                </a:solidFill>
              </a:rPr>
              <a:t>Knowledge of the statistical operator allows one to compute the thermal expectation value of any quantum operator.</a:t>
            </a:r>
            <a:endParaRPr sz="800">
              <a:solidFill>
                <a:srgbClr val="FFD966"/>
              </a:solidFill>
            </a:endParaRPr>
          </a:p>
        </p:txBody>
      </p:sp>
      <p:sp>
        <p:nvSpPr>
          <p:cNvPr id="1006" name="Google Shape;1006;p86"/>
          <p:cNvSpPr/>
          <p:nvPr/>
        </p:nvSpPr>
        <p:spPr>
          <a:xfrm>
            <a:off x="3685425" y="2567880"/>
            <a:ext cx="117000" cy="488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7" name="Google Shape;1007;p86" title="[255,217,102,&quot;https://www.codecogs.com/eqnedit.php?latex=%5Clangle%5Chat%7BF%7D(t)%5Crangle%3D%5Coperatorname%7BTr%7D%5B%5Chat%7B%5Crho%7D%20%5Chat%7BF%7D(t)%5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4625" y="3115987"/>
            <a:ext cx="2238600" cy="34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86"/>
          <p:cNvSpPr txBox="1"/>
          <p:nvPr/>
        </p:nvSpPr>
        <p:spPr>
          <a:xfrm>
            <a:off x="718050" y="3795350"/>
            <a:ext cx="422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Density matrix: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009" name="Google Shape;1009;p86" title="[255,217,102,&quot;https://www.codecogs.com/eqnedit.php?latex=%5Chat%7B%5Crho%7D_%7B%5Cmathrm%7Beq%7D%7D%3D%5Cexp%20%5Cleft%5B%5COmega-%5Cbeta%5Cleft(%5Chat%7BH%7D-%5Csum_%7Ba%7D%20%5Cmu_%7Ba%7D%20%5Chat%7B%5Cmathcal%7BN%7D%7D_%7Ba%7D%5Cright)%5Cright%5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3057" y="3707425"/>
            <a:ext cx="2496417" cy="48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86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1" name="Google Shape;1011;p86" title="[255,217,102,&quot;https://www.codecogs.com/eqnedit.php?latex=e%5E%7B-%5COmega%7D%3D%5Coperatorname%7BTr%7D%20%5Cexp%20%5Cleft%5B-%5Cbeta%5Cleft(%5Chat%7BH%7D-%5Csum_%7Ba%7D%20%5Cmu_%7Ba%7D%20%5Chat%7B%5Cmathcal%7BN%7D%7D_%7Ba%7D%5Cright)%5Cright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2050" y="3729225"/>
            <a:ext cx="2324100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86"/>
          <p:cNvSpPr txBox="1"/>
          <p:nvPr/>
        </p:nvSpPr>
        <p:spPr>
          <a:xfrm>
            <a:off x="4740500" y="3751363"/>
            <a:ext cx="1077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where,</a:t>
            </a:r>
            <a:endParaRPr>
              <a:solidFill>
                <a:srgbClr val="FFD966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87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Microscopic approach:(B2)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018" name="Google Shape;1018;p87"/>
          <p:cNvSpPr txBox="1"/>
          <p:nvPr/>
        </p:nvSpPr>
        <p:spPr>
          <a:xfrm>
            <a:off x="36475" y="901200"/>
            <a:ext cx="87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Char char="❖"/>
            </a:pPr>
            <a:r>
              <a:rPr lang="en" sz="1500">
                <a:solidFill>
                  <a:srgbClr val="FFD966"/>
                </a:solidFill>
              </a:rPr>
              <a:t>In the absence of</a:t>
            </a:r>
            <a:r>
              <a:rPr lang="en">
                <a:solidFill>
                  <a:srgbClr val="FFD966"/>
                </a:solidFill>
              </a:rPr>
              <a:t> global equilibrium, we still can ascribe local equilibrium thermodynamic parameters at each small patch of the full systems. </a:t>
            </a:r>
            <a:endParaRPr sz="1600">
              <a:solidFill>
                <a:srgbClr val="FFD966"/>
              </a:solidFill>
            </a:endParaRPr>
          </a:p>
        </p:txBody>
      </p:sp>
      <p:sp>
        <p:nvSpPr>
          <p:cNvPr id="1019" name="Google Shape;1019;p87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87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87"/>
          <p:cNvSpPr txBox="1"/>
          <p:nvPr/>
        </p:nvSpPr>
        <p:spPr>
          <a:xfrm>
            <a:off x="4742625" y="2092125"/>
            <a:ext cx="72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where, 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022" name="Google Shape;1022;p87" title="[255,217,102,&quot;https://www.codecogs.com/eqnedit.php?latex=%5Chat%7B%5Crho%7D_%7Bl%7D%3D%5Cexp%20%5Cleft%5C%7B%5COmega(t)_%7Bl%7D-%5Cint%20d%5E%7B3%7D%20x%5Cleft%5B%5Cbeta%5E%7B%5Cnu%7D(t%2C%5Cboldsymbol%7Bx%7D)%20%5Chat%7BT%7D_%7B0%20%5Cnu%7D(%5Cboldsymbol%7Bx%7D%2C%20t)-%5Csum_%7Ba%7D%20%5Cxi_%7Ba%7D(t%2C%5Cboldsymbol%7Bx%7D)%5Chat%7BN%7D_%7Ba%200%7D(%5Cboldsymbol%7Bx%7D%2C%20t)%5Cright%5D%5Cright%5C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50" y="1685200"/>
            <a:ext cx="429259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87" title="[255,217,102,&quot;https://www.codecogs.com/eqnedit.php?latex=%5Cbeta%5E%7B%5Cmu%7D(%5Cboldsymbol%7Bx%7D%2Ct)%3D%5Cbeta(%5Cboldsymbol%7Bx%7D%2Ct)u%5E%7B%5Cmu%7D(%5Cboldsymbol%7Bx%7D%2Ct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5250" y="2177100"/>
            <a:ext cx="2353701" cy="2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87" title="[255,217,102,&quot;https://www.codecogs.com/eqnedit.php?latex=%5Cxi_%7Ba%7D(%5Cbold%7Bx%7D%2Ct)%3D%5Cbeta(%5Cboldsymbol%7Bx%7D%2Ct)%5Cmu_%7Ba%7D(%5Cboldsymbol%7Bx%7D%2Ct)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5250" y="2530005"/>
            <a:ext cx="2386750" cy="23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87" title="[255,217,102,&quot;https://www.codecogs.com/eqnedit.php?latex=%5Chat%7B%5Cepsilon%7D%3Du_%7B%5Cmu%7Du_%7B%5Cnu%7DT%5E%7B%5Cmu%5Cnu%7D%2C%5Chat%7Bn%7D_%7Ba%7D%3Du_%7B%5Cmu%7D%5Chat%7BN%7D_%7Ba%7D%5E%7B%5Cmu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9875" y="3807122"/>
            <a:ext cx="2762123" cy="3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87"/>
          <p:cNvSpPr txBox="1"/>
          <p:nvPr/>
        </p:nvSpPr>
        <p:spPr>
          <a:xfrm>
            <a:off x="312400" y="3302775"/>
            <a:ext cx="443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600"/>
              <a:buChar char="❖"/>
            </a:pPr>
            <a:r>
              <a:rPr lang="en">
                <a:solidFill>
                  <a:srgbClr val="FFD966"/>
                </a:solidFill>
              </a:rPr>
              <a:t>Definition of energy and charge density operator in comoving frame: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027" name="Google Shape;1027;p87" title="[255,217,102,&quot;https://www.codecogs.com/eqnedit.php?latex=%5Clangle%5Chat%7B%5Cepsilon%7D(%5Cboldsymbol%7Bx%7D%2Ct)%5Crangle%3D%5Clangle%5Chat%7B%5Cepsilon%7D(%5Cboldsymbol%7Bx%7D%2Ct)%5Crangle_%7Bl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5339" y="4359500"/>
            <a:ext cx="2148085" cy="2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8" name="Google Shape;1028;p87"/>
          <p:cNvSpPr txBox="1"/>
          <p:nvPr/>
        </p:nvSpPr>
        <p:spPr>
          <a:xfrm>
            <a:off x="3213775" y="4291300"/>
            <a:ext cx="4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and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029" name="Google Shape;1029;p87" title="[255,217,102,&quot;https://www.codecogs.com/eqnedit.php?latex=%5Clangle%5Chat%7Bn%7D_%7Ba%7D(%5Cboldsymbol%7Bx%7D%2Ct)%5Crangle%3D%5Clangle%5Chat%7Bn%7D_%7Ba%7D(%5Cboldsymbol%7Bx%7D%2Ct)%5Crangle_%7Bl%7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80137" y="4359500"/>
            <a:ext cx="2464590" cy="2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87" title="[255,217,102,&quot;https://www.codecogs.com/eqnedit.php?latex=e%5E%7B-%5COmega_%7Bl%7D%7D%3D%5Coperatorname%7BTr%7D%20%5Cexp%20%5Cleft%5C%7B-%5Cint%20d%5E%7B3%7D%20x%20%5Cleft%5B%5Cbeta%5E%7B%5Cnu%7D(t%2C%5Cboldsymbol%7Bx%7D)%20%5Chat%7BT%7D_%7B0%20%5Cnu%7D(%5Cboldsymbol%7Bx%7D%2C%20t)-%5Csum_%7Ba%7D%20%5Cxi_%7Ba%7D(t%2C%5Cboldsymbol%7Bx%7D)%20%5Chat%7BN%7D_%7Ba%200%7D(%5Cboldsymbol%7Bx%7D%2C%20t)%5Cright%5D%5Cright%5C%7D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5950" y="2448050"/>
            <a:ext cx="4267198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88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Microscopic approach:(B3)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036" name="Google Shape;1036;p88"/>
          <p:cNvSpPr txBox="1"/>
          <p:nvPr/>
        </p:nvSpPr>
        <p:spPr>
          <a:xfrm>
            <a:off x="36475" y="901200"/>
            <a:ext cx="87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Char char="❖"/>
            </a:pPr>
            <a:r>
              <a:rPr lang="en" sz="1500">
                <a:solidFill>
                  <a:srgbClr val="FFD966"/>
                </a:solidFill>
              </a:rPr>
              <a:t>In the absence of</a:t>
            </a:r>
            <a:r>
              <a:rPr lang="en">
                <a:solidFill>
                  <a:srgbClr val="FFD966"/>
                </a:solidFill>
              </a:rPr>
              <a:t> global equilibrium, we still can ascribe local equilibrium thermodynamic parameters at each small patch of the full systems. </a:t>
            </a:r>
            <a:endParaRPr sz="1600">
              <a:solidFill>
                <a:srgbClr val="FFD966"/>
              </a:solidFill>
            </a:endParaRPr>
          </a:p>
        </p:txBody>
      </p:sp>
      <p:sp>
        <p:nvSpPr>
          <p:cNvPr id="1037" name="Google Shape;1037;p88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88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88"/>
          <p:cNvSpPr txBox="1"/>
          <p:nvPr/>
        </p:nvSpPr>
        <p:spPr>
          <a:xfrm>
            <a:off x="4742625" y="2092125"/>
            <a:ext cx="72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where, 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040" name="Google Shape;1040;p88" title="[255,217,102,&quot;https://www.codecogs.com/eqnedit.php?latex=%5Chat%7B%5Crho%7D_%7Bl%7D%3D%5Cexp%20%5Cleft%5C%7B%5COmega(t)_%7Bl%7D-%5Cint%20d%5E%7B3%7D%20x%5Cleft%5B%5Cbeta%5E%7B%5Cnu%7D(t%2C%5Cboldsymbol%7Bx%7D)%20%5Chat%7BT%7D_%7B0%20%5Cnu%7D(%5Cboldsymbol%7Bx%7D%2C%20t)-%5Csum_%7Ba%7D%20%5Cxi_%7Ba%7D(t%2C%5Cboldsymbol%7Bx%7D)%5Chat%7BN%7D_%7Ba%200%7D(%5Cboldsymbol%7Bx%7D%2C%20t)%5Cright%5D%5Cright%5C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950" y="1685200"/>
            <a:ext cx="4292597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88" title="[255,217,102,&quot;https://www.codecogs.com/eqnedit.php?latex=%5Cbeta%5E%7B%5Cmu%7D(%5Cboldsymbol%7Bx%7D%2Ct)%3D%5Cbeta(%5Cboldsymbol%7Bx%7D%2Ct)u%5E%7B%5Cmu%7D(%5Cboldsymbol%7Bx%7D%2Ct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5250" y="2177100"/>
            <a:ext cx="2353701" cy="2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88" title="[255,217,102,&quot;https://www.codecogs.com/eqnedit.php?latex=%5Cxi_%7Ba%7D(%5Cbold%7Bx%7D%2Ct)%3D%5Cbeta(%5Cboldsymbol%7Bx%7D%2Ct)%5Cmu_%7Ba%7D(%5Cboldsymbol%7Bx%7D%2Ct)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5250" y="2530005"/>
            <a:ext cx="2386750" cy="233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88" title="[255,217,102,&quot;https://www.codecogs.com/eqnedit.php?latex=%5Chat%7B%5Cepsilon%7D%3Du_%7B%5Cmu%7Du_%7B%5Cnu%7DT%5E%7B%5Cmu%5Cnu%7D%2C%5Chat%7Bn%7D_%7Ba%7D%3Du_%7B%5Cmu%7D%5Chat%7BN%7D_%7Ba%7D%5E%7B%5Cmu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89875" y="3807122"/>
            <a:ext cx="2762123" cy="3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88"/>
          <p:cNvSpPr txBox="1"/>
          <p:nvPr/>
        </p:nvSpPr>
        <p:spPr>
          <a:xfrm>
            <a:off x="312400" y="3302775"/>
            <a:ext cx="443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600"/>
              <a:buChar char="❖"/>
            </a:pPr>
            <a:r>
              <a:rPr lang="en">
                <a:solidFill>
                  <a:srgbClr val="FFD966"/>
                </a:solidFill>
              </a:rPr>
              <a:t>Definition of energy and charge density operator in comoving frame: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045" name="Google Shape;1045;p88" title="[255,217,102,&quot;https://www.codecogs.com/eqnedit.php?latex=%5Clangle%5Chat%7B%5Cepsilon%7D(%5Cboldsymbol%7Bx%7D%2Ct)%5Crangle%3D%5Clangle%5Chat%7B%5Cepsilon%7D(%5Cboldsymbol%7Bx%7D%2Ct)%5Crangle_%7Bl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5339" y="4359500"/>
            <a:ext cx="2148085" cy="2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6" name="Google Shape;1046;p88"/>
          <p:cNvSpPr txBox="1"/>
          <p:nvPr/>
        </p:nvSpPr>
        <p:spPr>
          <a:xfrm>
            <a:off x="3213775" y="4291300"/>
            <a:ext cx="4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and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047" name="Google Shape;1047;p88" title="[255,217,102,&quot;https://www.codecogs.com/eqnedit.php?latex=%5Clangle%5Chat%7Bn%7D_%7Ba%7D(%5Cboldsymbol%7Bx%7D%2Ct)%5Crangle%3D%5Clangle%5Chat%7Bn%7D_%7Ba%7D(%5Cboldsymbol%7Bx%7D%2Ct)%5Crangle_%7Bl%7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80137" y="4359500"/>
            <a:ext cx="2464590" cy="2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8" name="Google Shape;1048;p88" title="[255,217,102,&quot;https://www.codecogs.com/eqnedit.php?latex=e%5E%7B-%5COmega_%7Bl%7D%7D%3D%5Coperatorname%7BTr%7D%20%5Cexp%20%5Cleft%5C%7B-%5Cint%20d%5E%7B3%7D%20x%20%5Cleft%5B%5Cbeta%5E%7B%5Cnu%7D(t%2C%5Cboldsymbol%7Bx%7D)%20%5Chat%7BT%7D_%7B0%20%5Cnu%7D(%5Cboldsymbol%7Bx%7D%2C%20t)-%5Csum_%7Ba%7D%20%5Cxi_%7Ba%7D(t%2C%5Cboldsymbol%7Bx%7D)%20%5Chat%7BN%7D_%7Ba%200%7D(%5Cboldsymbol%7Bx%7D%2C%20t)%5Cright%5D%5Cright%5C%7D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5950" y="2448050"/>
            <a:ext cx="4267198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89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Microscopic approach:(B4)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054" name="Google Shape;1054;p89"/>
          <p:cNvSpPr txBox="1"/>
          <p:nvPr/>
        </p:nvSpPr>
        <p:spPr>
          <a:xfrm>
            <a:off x="36475" y="901200"/>
            <a:ext cx="8777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Char char="❖"/>
            </a:pPr>
            <a:r>
              <a:rPr lang="en" sz="1500">
                <a:solidFill>
                  <a:srgbClr val="FFD966"/>
                </a:solidFill>
              </a:rPr>
              <a:t>In the absence of</a:t>
            </a:r>
            <a:r>
              <a:rPr lang="en">
                <a:solidFill>
                  <a:srgbClr val="FFD966"/>
                </a:solidFill>
              </a:rPr>
              <a:t> global equilibrium, we still can ascribe local equilibrium thermodynamic parameters at each small patch of the full systems. </a:t>
            </a:r>
            <a:endParaRPr sz="1600">
              <a:solidFill>
                <a:srgbClr val="FFD966"/>
              </a:solidFill>
            </a:endParaRPr>
          </a:p>
        </p:txBody>
      </p:sp>
      <p:sp>
        <p:nvSpPr>
          <p:cNvPr id="1055" name="Google Shape;1055;p89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89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89"/>
          <p:cNvSpPr txBox="1"/>
          <p:nvPr/>
        </p:nvSpPr>
        <p:spPr>
          <a:xfrm>
            <a:off x="189075" y="1609200"/>
            <a:ext cx="4439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600"/>
              <a:buChar char="❖"/>
            </a:pPr>
            <a:r>
              <a:rPr lang="en">
                <a:solidFill>
                  <a:srgbClr val="FFD966"/>
                </a:solidFill>
              </a:rPr>
              <a:t>Hydrodynamic parameters as local equilibrium function :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058" name="Google Shape;1058;p89" title="[255,217,102,&quot;https://www.codecogs.com/eqnedit.php?latex=%5Clangle%5Chat%7B%5Cepsilon%7D(%5Cboldsymbol%7Bx%7D%2Ct)%5Crangle%3D%5Clangle%5Chat%7B%5Cepsilon%7D(%5Cboldsymbol%7Bx%7D%2Ct)%5Crangle_%7Bl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014" y="2346488"/>
            <a:ext cx="2148085" cy="2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89"/>
          <p:cNvSpPr txBox="1"/>
          <p:nvPr/>
        </p:nvSpPr>
        <p:spPr>
          <a:xfrm>
            <a:off x="3184750" y="2278300"/>
            <a:ext cx="4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and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060" name="Google Shape;1060;p89" title="[255,217,102,&quot;https://www.codecogs.com/eqnedit.php?latex=%5Clangle%5Chat%7Bn%7D_%7Ba%7D(%5Cboldsymbol%7Bx%7D%2Ct)%5Crangle%3D%5Clangle%5Chat%7Bn%7D_%7Ba%7D(%5Cboldsymbol%7Bx%7D%2Ct)%5Crangle_%7Bl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80137" y="2346500"/>
            <a:ext cx="2464590" cy="2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9"/>
          <p:cNvSpPr txBox="1"/>
          <p:nvPr/>
        </p:nvSpPr>
        <p:spPr>
          <a:xfrm>
            <a:off x="739975" y="2539100"/>
            <a:ext cx="417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062" name="Google Shape;1062;p89"/>
          <p:cNvSpPr txBox="1"/>
          <p:nvPr/>
        </p:nvSpPr>
        <p:spPr>
          <a:xfrm>
            <a:off x="239400" y="3042713"/>
            <a:ext cx="48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Define frame of fluid velocity :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063" name="Google Shape;1063;p89"/>
          <p:cNvSpPr txBox="1"/>
          <p:nvPr/>
        </p:nvSpPr>
        <p:spPr>
          <a:xfrm>
            <a:off x="1319000" y="3489450"/>
            <a:ext cx="1691100" cy="4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Eckart frame: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064" name="Google Shape;1064;p89"/>
          <p:cNvSpPr txBox="1"/>
          <p:nvPr/>
        </p:nvSpPr>
        <p:spPr>
          <a:xfrm>
            <a:off x="2651779" y="3645150"/>
            <a:ext cx="44136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 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065" name="Google Shape;1065;p89" title="[255,217,102,&quot;https://www.codecogs.com/eqnedit.php?latex=u_%7B%5Cmu%7Du_%7B%5Cnu%7D%5Clangle%5Chat%7BT%7D%5E%7B%5Cmu%5Cnu%7D%5Crangle%3Du_%7B%5Cmu%7Du_%7B%5Cnu%7D%5Clangle%5Chat%7BT%7D%5E%7B%5Cmu%5Cnu%7D%5Crangle_%7Bl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79550" y="3540500"/>
            <a:ext cx="2266498" cy="33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6" name="Google Shape;1066;p89"/>
          <p:cNvSpPr txBox="1"/>
          <p:nvPr/>
        </p:nvSpPr>
        <p:spPr>
          <a:xfrm>
            <a:off x="6858643" y="3544150"/>
            <a:ext cx="82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, where 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067" name="Google Shape;1067;p89" title="[255,217,102,&quot;https://www.codecogs.com/eqnedit.php?latex=b%5Cneq%20a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95975" y="4172050"/>
            <a:ext cx="435250" cy="2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8" name="Google Shape;1068;p89" title="[255,217,102,&quot;https://www.codecogs.com/eqnedit.php?latex=%5Clangle%5Chat%7BN%7D%5E%7B%5Cmu%7D_%7Bb%7D%5Crangle%3D%5Clangle%5Chat%7BN%7D%5E%7B%5Cmu%7D_%7Bb%7D%5Crangle_%7Bl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1695" y="4113575"/>
            <a:ext cx="1213479" cy="2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9" name="Google Shape;1069;p89" title="[255,217,102,&quot;https://www.codecogs.com/eqnedit.php?latex=u_%7B%5Cmu%7D%5Clangle%5Chat%7BN%7D%5E%7B%5Cmu%7D_%7Ba%7D%5Crangle%3Du_%7B%5Cmu%7D%5Clangle%5Chat%7BN%7D%5E%7B%5Cmu%7D_%7Ba%7D%5Crangle_%7Bl%7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47325" y="3578200"/>
            <a:ext cx="1624426" cy="30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90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Microscopic approach:(B5)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075" name="Google Shape;1075;p90"/>
          <p:cNvSpPr txBox="1"/>
          <p:nvPr/>
        </p:nvSpPr>
        <p:spPr>
          <a:xfrm>
            <a:off x="36475" y="763100"/>
            <a:ext cx="8777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Char char="❖"/>
            </a:pPr>
            <a:r>
              <a:rPr lang="en" sz="1500">
                <a:solidFill>
                  <a:srgbClr val="FFD966"/>
                </a:solidFill>
              </a:rPr>
              <a:t>Non-equilibrium statistical operator:</a:t>
            </a:r>
            <a:endParaRPr sz="1600">
              <a:solidFill>
                <a:srgbClr val="FFD966"/>
              </a:solidFill>
            </a:endParaRPr>
          </a:p>
        </p:txBody>
      </p:sp>
      <p:sp>
        <p:nvSpPr>
          <p:cNvPr id="1076" name="Google Shape;1076;p90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90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90"/>
          <p:cNvSpPr txBox="1"/>
          <p:nvPr/>
        </p:nvSpPr>
        <p:spPr>
          <a:xfrm>
            <a:off x="3624500" y="2371650"/>
            <a:ext cx="48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and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079" name="Google Shape;1079;p90"/>
          <p:cNvSpPr txBox="1"/>
          <p:nvPr/>
        </p:nvSpPr>
        <p:spPr>
          <a:xfrm>
            <a:off x="2651779" y="3645150"/>
            <a:ext cx="4413600" cy="3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 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080" name="Google Shape;1080;p90"/>
          <p:cNvSpPr/>
          <p:nvPr/>
        </p:nvSpPr>
        <p:spPr>
          <a:xfrm>
            <a:off x="3063325" y="3191950"/>
            <a:ext cx="1280700" cy="9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1" name="Google Shape;1081;p90" title="[255,217,102,&quot;https://www.codecogs.com/eqnedit.php?latex=%5Clangle%5Chat%7B%5Cmathcal%7BO%7D%7D(t)%5Crangle%3D%5Clim_%7B%5Cepsilon%5Cto%2B0%7D%5Clim_%7BV%5Cto%5Cinfty%7D%5Coperatorname%7BTr%7D%5Cleft%5B%5Chat%7B%5Crho%7D_%7B%5Cepsilon%7D%5Chat%7B%5Cmathcal%7BO%7D%7D(t)%5Cright%5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875" y="3110050"/>
            <a:ext cx="3098799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2" name="Google Shape;1082;p90" title="[255,217,102,&quot;https://www.codecogs.com/eqnedit.php?latex=%5Clangle%5Chat%7B%5Cmathcal%7BO%7D%7D(t)%5Crangle_%7Bl%7D%3D%5Coperatorname%7BTr%7D%5Cleft%5B%5Chat%7B%5Crho%7D_%7Bl%7D%5Chat%7B%5Cmathcal%7BO%7D%7D(t)%5Cright%5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975" y="3069975"/>
            <a:ext cx="2158999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3" name="Google Shape;1083;p90"/>
          <p:cNvSpPr/>
          <p:nvPr/>
        </p:nvSpPr>
        <p:spPr>
          <a:xfrm>
            <a:off x="3051338" y="1691363"/>
            <a:ext cx="1280700" cy="9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4" name="Google Shape;1084;p90" title="[255,217,102,&quot;https://www.codecogs.com/eqnedit.php?latex=%5Chat%7B%5Crho%7D_%7Bl%7D(t)%3Dexp%5Cleft%5B-%5Chat%7BS%7D(t)%5Cright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5075" y="1516213"/>
            <a:ext cx="19939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90" title="[255,217,102,&quot;https://www.codecogs.com/eqnedit.php?latex=%5Chat%7B%5Crho%7D_%7B%5Cepsilon%7D(t)%3D%5Cexp%20%5Cleft%5B-%5Cvarepsilon%20%5Cint_%7B-%5Cinfty%7D%5E%7Bt%7D%20d%20t%5E%7B%5Cprime%7D%20e%5E%7B%5Cepsilon%5Cleft(t%5E%7B%5Cprime%7D-t%5Cright)%7D%20%5Chat%7BS%7D%5Cleft(t%5E%7B%5Cprime%7D%5Cright)%5Cright%5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84425" y="1458175"/>
            <a:ext cx="2717803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91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Microscopic approach:(B6)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091" name="Google Shape;1091;p91"/>
          <p:cNvSpPr txBox="1"/>
          <p:nvPr/>
        </p:nvSpPr>
        <p:spPr>
          <a:xfrm>
            <a:off x="36475" y="900950"/>
            <a:ext cx="8777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2000"/>
              <a:buChar char="❖"/>
            </a:pPr>
            <a:r>
              <a:rPr lang="en" sz="1500">
                <a:solidFill>
                  <a:srgbClr val="FFD966"/>
                </a:solidFill>
              </a:rPr>
              <a:t>Upto the linear order of       i.e., first order gradient of thermodynamic variable the NESO can be written as :</a:t>
            </a:r>
            <a:endParaRPr sz="1600">
              <a:solidFill>
                <a:srgbClr val="FFD966"/>
              </a:solidFill>
            </a:endParaRPr>
          </a:p>
        </p:txBody>
      </p:sp>
      <p:sp>
        <p:nvSpPr>
          <p:cNvPr id="1092" name="Google Shape;1092;p91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91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91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5" name="Google Shape;1095;p91" title="[255,217,102,&quot;https://www.codecogs.com/eqnedit.php?latex=%5Cmathcal%7B%5Chat%7BB%7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175" y="1044675"/>
            <a:ext cx="150150" cy="22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6" name="Google Shape;1096;p91" title="[255,217,102,&quot;https://www.codecogs.com/eqnedit.php?latex=%5Chat%7B%5Cvarrho%7D%3D%5Cleft%5B1%2B%5Cint_%7B0%7D%5E%7B1%7D%20d%5Clambda%5Cleft(%5Cmathcal%7B%5Chat%7BB%7D%7D_%7B%5Clambda%7D-%5Clangle%20%5Cmathcal%7B%5Chat%7BB%7D%7D_%7B%5Clambda%7D%5Crangle_%7Bl%7D%5Cright)%5Cright%5D%5Chat%7B%5Cvarrho%7D_%7Bl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2675" y="1530700"/>
            <a:ext cx="2476502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7" name="Google Shape;1097;p91"/>
          <p:cNvSpPr txBox="1"/>
          <p:nvPr/>
        </p:nvSpPr>
        <p:spPr>
          <a:xfrm>
            <a:off x="4463725" y="1530650"/>
            <a:ext cx="77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where, 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098" name="Google Shape;1098;p91" title="[255,217,102,&quot;https://www.codecogs.com/eqnedit.php?latex=%5Cmathcal%7B%5Chat%7BX%7D%7D_%7B%5Clambda%7D%3De%5E%7B-%5Clambda%5Cmathcal%7B%5Chat%7BA%7D%7D%7D%5Cmathcal%7B%5Chat%7BX%7D%7De%5E%7B%5Clambda%5Cmathcal%7B%5Chat%7BA%7D%7D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7725" y="1607875"/>
            <a:ext cx="1255925" cy="29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91"/>
          <p:cNvSpPr txBox="1"/>
          <p:nvPr/>
        </p:nvSpPr>
        <p:spPr>
          <a:xfrm>
            <a:off x="140475" y="2633725"/>
            <a:ext cx="7825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The deviation of the statistical average of any arbitrary tensor operator from its equilibrium value as :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100" name="Google Shape;1100;p91" title="[255,217,102,&quot;https://www.codecogs.com/eqnedit.php?latex=%5Cdelta%5Cleft%5Clangle%5Chat%7B%5Cmathcal%7BO%7D%7D%5E%7B%5Cmu_1%5Cmu_2...%5Cmu_n%7D(%5Cmathbf%7Bx%7D%2Ct)%5Cright%5Crangle%3D%5Coperatorname%7BTr%7D%5Cleft%5B%5Chat%7B%5Cvarrho%7D_%7Bl%7D%5Cint_%7B0%7D%5E%7B1%7Dd%5Clambda%5Cmathcal%7B%5Chat%7BB%7D%7D_%7B%5Clambda%7D%5Chat%7B%5Cmathcal%7BO%7D%7D%5E%7B%5Cmu_%7B1%7D...%5Cmu_n%7D(%5Cmathbf%7Bx%7D%2C%20t)%5Cright%5D-%5Coperatorname%7BTr%7D%5Cleft%5B%5Chat%7B%5Cvarrho%7D_%7Bl%7D%5Clangle%5Cmathcal%7B%5Chat%7BB%7D%7D_%7Bl%7D%5Crangle_%7Bl%7D%5Chat%7B%5Cmathcal%7BO%7D%7D%5E%7B%5Cmu_1%5Cmu_2...%5Cmu_n%7D(%5Cmathbf%7Bx%7D%2C%20t)%5Cright%5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36700" y="3465013"/>
            <a:ext cx="5918195" cy="4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101325" y="126825"/>
            <a:ext cx="8520600" cy="3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Ambiguity of the spin current</a:t>
            </a:r>
            <a:endParaRPr sz="3300"/>
          </a:p>
        </p:txBody>
      </p:sp>
      <p:sp>
        <p:nvSpPr>
          <p:cNvPr id="124" name="Google Shape;124;p20"/>
          <p:cNvSpPr txBox="1"/>
          <p:nvPr/>
        </p:nvSpPr>
        <p:spPr>
          <a:xfrm>
            <a:off x="152350" y="776250"/>
            <a:ext cx="22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Conservation law: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25" name="Google Shape;125;p20" title="[255,217,102,&quot;https://www.codecogs.com/eqnedit.php?latex=%5Cpartial_%7B%5Cmu%7D%5Ctilde%7BJ%7D%5E%7B%5Cmu%5Calpha%5Cbeta%7D%3D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867" y="1310348"/>
            <a:ext cx="1424584" cy="3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 title="[255,217,102,&quot;https://www.codecogs.com/eqnedit.php?latex=%5Cpartial_%7B%5Cmu%7D%5Ctilde%7BT%7D%5E%7B%5Cmu%5Cnu%7D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2189" y="1271400"/>
            <a:ext cx="1298811" cy="36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20"/>
          <p:cNvCxnSpPr/>
          <p:nvPr/>
        </p:nvCxnSpPr>
        <p:spPr>
          <a:xfrm flipH="1">
            <a:off x="2916400" y="1683075"/>
            <a:ext cx="7200" cy="5805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8" name="Google Shape;128;p20" title="[255,217,102,&quot;https://www.codecogs.com/eqnedit.php?latex=J%5E%7B%5Cmu%2C%5Clambda%5Cnu%7D_%7Bcan%7D%3Dx%5E%7B%5Clambda%7DT%5E%7B%5Cmu%5Cnu%7D_%7Bcan%7D-x%5E%7B%5Cnu%7DT%5E%7B%5Cmu%5Clambda%7D_%7Bcan%7D%2BS%5E%7B%5Cmu%2C%5Clambda%5Cnu%7D_%7Bcan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90425" y="2422273"/>
            <a:ext cx="3164849" cy="2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 title="[255,217,102,&quot;https://www.codecogs.com/eqnedit.php?latex=T%5E%7B%5Cmu%5Cnu%7D_%7Bcan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8127" y="2415975"/>
            <a:ext cx="512523" cy="298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20"/>
          <p:cNvCxnSpPr/>
          <p:nvPr/>
        </p:nvCxnSpPr>
        <p:spPr>
          <a:xfrm>
            <a:off x="5266825" y="1617775"/>
            <a:ext cx="7200" cy="6891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p20"/>
          <p:cNvSpPr txBox="1"/>
          <p:nvPr/>
        </p:nvSpPr>
        <p:spPr>
          <a:xfrm>
            <a:off x="8621925" y="4861650"/>
            <a:ext cx="512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" u="sng">
                <a:solidFill>
                  <a:schemeClr val="hlink"/>
                </a:solidFill>
                <a:hlinkClick action="ppaction://hlinksldjump" r:id="rId7"/>
              </a:rPr>
              <a:t>Slide 42: Canonical definition:</a:t>
            </a:r>
            <a:endParaRPr sz="1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92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Microscopic approach:(B7)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106" name="Google Shape;1106;p92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7" name="Google Shape;1107;p92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8" name="Google Shape;1108;p92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92"/>
          <p:cNvSpPr txBox="1"/>
          <p:nvPr/>
        </p:nvSpPr>
        <p:spPr>
          <a:xfrm>
            <a:off x="34075" y="602425"/>
            <a:ext cx="7825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The deviation of the statistical average of any arbitrary tensor operator from its equilibrium value as :</a:t>
            </a:r>
            <a:endParaRPr>
              <a:solidFill>
                <a:srgbClr val="FFD9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110" name="Google Shape;1110;p92" title="[255,217,102,&quot;https://www.codecogs.com/eqnedit.php?latex=%5Cdelta%5Cleft%5Clangle%5Chat%7B%5Cmathcal%7BO%7D%7D%5E%7B%5Cmu_1%5Cmu_2...%5Cmu_n%7D(%5Cmathbf%7Bx%7D%2Ct)%5Cright%5Crangle%3D%5Coperatorname%7BTr%7D%5Cleft%5B%5Chat%7B%5Cvarrho%7D_%7Bl%7D%5Cint_%7B0%7D%5E%7B1%7Dd%5Clambda%5Cmathcal%7B%5Chat%7BB%7D%7D_%7B%5Clambda%7D%5Chat%7B%5Cmathcal%7BO%7D%7D%5E%7B%5Cmu_%7B1%7D...%5Cmu_n%7D(%5Cmathbf%7Bx%7D%2C%20t)%5Cright%5D-%5Coperatorname%7BTr%7D%5Cleft%5B%5Chat%7B%5Cvarrho%7D_%7Bl%7D%5Clangle%5Cmathcal%7B%5Chat%7BB%7D%7D_%7Bl%7D%5Crangle_%7Bl%7D%5Chat%7B%5Cmathcal%7BO%7D%7D%5E%7B%5Cmu_1%5Cmu_2...%5Cmu_n%7D(%5Cmathbf%7Bx%7D%2C%20t)%5Cright%5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2675" y="1060538"/>
            <a:ext cx="5918195" cy="4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92" title="[255,217,102,&quot;https://www.codecogs.com/eqnedit.php?latex=%5Cleft%5Clangle%5Chat%7B%5Cmathcal%7BO%7D%7D%5E%7B%5Cmu_%7B1%7D...%5Cmu_n%7D(%5Cboldsymbol%7Bx%7D%2Ct)%5CBig%5B%5Chat%7B%5Cmathcal%7BC%7D%7D_%7B%5Clambda%7D%5Cleft(%5Cboldsymbol%7Bx%7D_%7B1%7D%2Ct_%7B1%7D%5Cright)-%5Cleft%5Clangle%5Chat%7B%5Cmathcal%7BC%7D%7D_%7B%5Clambda%7D%5Cleft(%5Cboldsymbol%7Bx%7D_%7B1%7D%2Ct_%7B1%7D%5Cright)%5Cright%5Crangle_%7Bl%7D%5CBig%5D%5Cright%5Crangle_%7Bl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8150" y="2389938"/>
            <a:ext cx="3458351" cy="3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p92" title="[255,217,102,&quot;https://www.codecogs.com/eqnedit.php?latex=%5Cdelta%5Cleft%5Clangle%5Chat%7B%5Cmathcal%7BO%7D%7D%5E%7B%5Cmu_%7B1%7D...%5Cmu_n%7D(%5Cmathbf%7Bx%7D%2C%20t)%5Cright%5Crangle%3D%5Cint%20d%5E%7B3%7D%5Cmathbf%7Bx%7D_%7B1%7D%5Cint_%7B-%5Cinfty%7D%5E%7Bt%7Ddt_%7B1%7De%5E%7B%5Cepsilon%5Cleft(t_%7B1%7D-t%5Cright)%7D%5Cint_%7B0%7D%5E%7B1%7Dd%5Clambda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0375" y="2349488"/>
            <a:ext cx="3695699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3" name="Google Shape;1113;p92" title="[255,217,102,&quot;https://www.codecogs.com/eqnedit.php?latex=%5Cdelta%5Cleft%5Clangle%5Chat%7B%5Cmathcal%7BO%7D%7D%5E%7B%5Cmu_%7B1%7D...%5Cmu_n%7D(%5Cmathbf%7Bx%7D%2C%20t)%5Cright%5Crangle%3D%5Cint%20d%5E%7B3%7D%5Cmathbf%7Bx%7D_%7B1%7D%5Cint_%7B-%5Cinfty%7D%5E%7Bt%7Ddt_%7B1%7De%5E%7B%5Cepsilon%5Cleft(t_%7B1%7D-t%5Cright)%7D%5Cint_%7B0%7D%5E%7B1%7D%5CBig(%5Chat%7B%5Cmathcal%7BO%7D%7D%5E%7B%5Cmu_%7B1%7D...%5Cmu_n%7D(%5Cmathbf%7Bx%7D%2C%20t)%2C%5Chat%7B%5Cmathcal%7BC%7D%7D(%5Cboldsymbol%7Bx%7D_%7B1%7D%2Ct_%7B1%7D)%5CBig)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68050" y="3584999"/>
            <a:ext cx="448745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4" name="Google Shape;1114;p92"/>
          <p:cNvSpPr txBox="1"/>
          <p:nvPr/>
        </p:nvSpPr>
        <p:spPr>
          <a:xfrm>
            <a:off x="1618025" y="4334500"/>
            <a:ext cx="8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where,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115" name="Google Shape;1115;p92" title="[255,217,102,&quot;https://www.codecogs.com/eqnedit.php?latex=%5Cleft(%5Cmathcal%7B%5Chat%7BX%7D%7D(%5Cmathbf%7Bx%7D%2C%20t)%2C%5Cmathcal%7B%5Chat%7BY%7D%7D%5Cleft(%5Cmathbf%7Bx%7D_%7B1%7D%2Ct_%7B1%7D%5Cright)%5Cright)%5Cequiv%5Cint_%7B0%7D%5E%7B1%7Dd%5Clambda%5Cleft%5Clangle%5Cmathcal%7B%5Chat%7BX%7D%7D(%5Cmathbf%7Bx%7D%2Ct)%5Cleft%5B%5Cmathcal%7B%5Chat%7BY%7D%7D_%7B%5Clambda%7D%5Cleft(%5Cmathbf%7Bx%7D_%7B1%7D%2Ct_%7B1%7D%5Cright)%20-%5Cleft%5Clangle%5Cmathcal%7B%5Chat%7BY%7D%7D_%7B%5Clambda%7D%5Cleft(%5Cmathbf%7Bx%7D_%7B1%7D%2Ct_%7B1%7D%5Cright)%5Cright%5Crangle_%7Bl%7D%5Cright%5D%5Cright%5Crangle_%7Bl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3500" y="4312350"/>
            <a:ext cx="5270497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6" name="Google Shape;1116;p92"/>
          <p:cNvSpPr/>
          <p:nvPr/>
        </p:nvSpPr>
        <p:spPr>
          <a:xfrm>
            <a:off x="4282550" y="1475525"/>
            <a:ext cx="81600" cy="712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7" name="Google Shape;1117;p92"/>
          <p:cNvSpPr/>
          <p:nvPr/>
        </p:nvSpPr>
        <p:spPr>
          <a:xfrm>
            <a:off x="4370975" y="2833250"/>
            <a:ext cx="81600" cy="7125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8" name="Google Shape;1118;p92"/>
          <p:cNvSpPr/>
          <p:nvPr/>
        </p:nvSpPr>
        <p:spPr>
          <a:xfrm>
            <a:off x="1927000" y="3623263"/>
            <a:ext cx="4885800" cy="649500"/>
          </a:xfrm>
          <a:prstGeom prst="bracketPair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24" name="Google Shape;1124;p93" title="[255,255,255,&quot;https://www.codecogs.com/eqnedit.php?latex=%5CLambda_%7B2%7D%3D%5Cleft.%5Cfrac%7B1%7D%7B16%7D%5Cleft(%5Cfrac%7B%5Cpartial%7D%7B%5Cpartial%5Comega%7D%5Coperatorname%7BIm%7DG_%7B%5Chat%7B%5Cmathcal%7BV%7D%7D%5E%7B%5Cmu%5Clambda%7D%2C%5Chat%7B%5Cmathcal%7BV%7D%7D_%7B%5Cmu%5Clambda%7D%7D%5E%7BR%7D(%5Cmathbf%7B0%7D%2C%5Comega)%5Cright%7C_%7B%5Comega%20%5Crightarrow0%7D-6%5CLambda_%7B1%7D%5Cright)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00" y="1309650"/>
            <a:ext cx="33274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p93" title="[255,255,255,&quot;https://www.codecogs.com/eqnedit.php?latex=G%5E%7BR%7D_%7B%5Chat%7B%5Cmathcal%7BV%7D%7D%5E%7B%5Crho%7D_%7B~%5Csigma%7D%2C%5Chat%7B%5Cmathcal%7BV%7D%7D%5E%7B%5Clambda%20%7D_%7B~%5Clambda%7D%7D(%5Ctextbf%7Bx%7D%2Ct)%5Cequiv-i%20%5Ctheta(t)%5B%5Chat%7B%5Cmathcal%7BV%7D%7D%5E%7B%5Crho%20%7D_%7B~%5Crho%7D(%5Ctextbf%7Bx%7D%2Ct)%2C%5Chat%7B%5Cmathcal%7BV%7D%7D%5E%7B%5Clambda%7D_%7B~%5Clambda%7D(%5Cmathbf%7B0%7D%2C0)%5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100" y="2127250"/>
            <a:ext cx="49530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" name="Google Shape;1126;p93" title="[255,255,255,&quot;https://www.codecogs.com/eqnedit.php?latex=G%5E%7BR%7D_%7B%5Chat%7B%5Cmathcal%7BV%7D%7D%5E%7B%5Crho%5Csigma%7D%2C%5Chat%7B%5Cmathcal%7BV%7D%7D_%7B%5Crho%20%5Csigma%7D%7D(%5Ctextbf%7Bx%7D%2Ct)%5Cequiv-i%5Ctheta(t)%5B%5Chat%7B%5Cmathcal%7BV%7D%7D%5E%7B%5Crho%5Csigma%7D(%5Ctextbf%7Bx%7D%2Ct)%2C%5Chat%7B%5Cmathcal%7BV%7D%7D_%7B%5Crho%5Csigma%7D(%5Cmathbf%7B0%7D%2C0)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6275" y="1255025"/>
            <a:ext cx="5181600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93" title="[255,255,255,&quot;https://www.codecogs.com/eqnedit.php?latex=%5CLambda_%7B1%7D%3D%5Cleft.%5Cfrac%7B1%7D%7B9%7D%5Cfrac%7B%5Cpartial%7D%7B%5Cpartial%5Comega%7D%5Coperatorname%7BIm%7DG_%7B%5Chat%7B%5Cmathcal%7BV%7D%7D%5E%7B%5Cmu%7D_%7B~%5Cmu%7D%2C%5Chat%7B%5Cmathcal%7BV%7D%7D%5E%7B%5Clambda%7D_%7B~%5Clambda%7D%7D%5E%7BR%7D(%5Cmathbf%7B0%7D%2C%5Comega)%5Cright%7C_%7B%5Comega%5Crightarrow0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7400" y="3083200"/>
            <a:ext cx="2451098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94"/>
          <p:cNvSpPr txBox="1"/>
          <p:nvPr>
            <p:ph type="title"/>
          </p:nvPr>
        </p:nvSpPr>
        <p:spPr>
          <a:xfrm>
            <a:off x="101325" y="126825"/>
            <a:ext cx="8520600" cy="3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Ambiguity of the spin current</a:t>
            </a:r>
            <a:endParaRPr sz="3300"/>
          </a:p>
        </p:txBody>
      </p:sp>
      <p:sp>
        <p:nvSpPr>
          <p:cNvPr id="1133" name="Google Shape;1133;p94"/>
          <p:cNvSpPr txBox="1"/>
          <p:nvPr/>
        </p:nvSpPr>
        <p:spPr>
          <a:xfrm>
            <a:off x="152350" y="943100"/>
            <a:ext cx="26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Total angular momentum: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34" name="Google Shape;1134;p94"/>
          <p:cNvSpPr txBox="1"/>
          <p:nvPr/>
        </p:nvSpPr>
        <p:spPr>
          <a:xfrm>
            <a:off x="152350" y="1842675"/>
            <a:ext cx="22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Conservation law: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135" name="Google Shape;1135;p94" title="[255,217,102,&quot;https://latex-staging.easygenerator.com/eqneditor/editor.php?latex=J%5E%7B%5Cmu%5Calpha%5Cbeta%7D%3Dx%5E%7B%5Calpha%7DT%5E%7B%5Cmu%5Cbeta%7D-x%5E%7B%5Cbeta%7DT%5E%7B%5Cmu%5Calpha%7D%2BS%5E%7B%5Cmu%5Calpha%5Cbeta%7D#0&quot;]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0900" y="1100387"/>
            <a:ext cx="3932002" cy="2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6" name="Google Shape;1136;p94"/>
          <p:cNvSpPr txBox="1"/>
          <p:nvPr/>
        </p:nvSpPr>
        <p:spPr>
          <a:xfrm>
            <a:off x="152350" y="3322625"/>
            <a:ext cx="18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Preserved by: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137" name="Google Shape;1137;p94" title="[255,217,102,&quot;https://latex-staging.easygenerator.com/eqneditor/editor.php?latex=%5Cpartial_%7B%5Cmu%7DT%5E%7B%5Cmu%5Cnu%7D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6375" y="1975100"/>
            <a:ext cx="1132350" cy="2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Google Shape;1138;p94" title="[255,217,102,&quot;https://latex-staging.easygenerator.com/eqneditor/editor.php?latex=%5Cpartial_%7B%5Cmu%7DJ%5E%7B%5Cmu%5Calpha%5Cbeta%7D%3D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7450" y="1949063"/>
            <a:ext cx="1279400" cy="3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Google Shape;1139;p94" title="[255,217,102,&quot;https://latex-staging.easygenerator.com/eqneditor/editor.php?latex=%5Ctilde%7BS%7D%5E%7B%5Cmu%5Calpha%5Cbeta%7D%3DS%5E%7B%5Cmu%5Calpha%5Cbeta%7D-%5CPhi%5E%7B%5Cmu%5Calpha%5Cbe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0890" y="4033575"/>
            <a:ext cx="2417636" cy="2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Google Shape;1140;p94" title="[255,217,102,&quot;https://latex-staging.easygenerator.com/eqneditor/editor.php?latex=%5Ctilde%7BT%7D%5E%7B%5Cmu%5Cnu%7D%3DT%5E%7B%5Cmu%5Cnu%7D%2B%5Cfrac%7B1%7D%7B2%7D%5Cpartial_%7B%5Clambda%7D(%5CPhi%5E%7B%5Clambda%5Cmu%5Cnu%7D-%5CPhi%5E%7B%5Cmu%5Clambda%5Cnu%7D-%5CPhi%5E%7B%5Clambda%5Cmu%5Cnu%7D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0900" y="3382413"/>
            <a:ext cx="358140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1" name="Google Shape;1141;p94"/>
          <p:cNvSpPr txBox="1"/>
          <p:nvPr/>
        </p:nvSpPr>
        <p:spPr>
          <a:xfrm>
            <a:off x="6189400" y="493425"/>
            <a:ext cx="329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F.J. Belinfante, Physica 6, 887 (1939)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F.J. Belinfante, Physica 7, 449 (1940)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L. Rosenfeld, Mém. Acad. Roy. Belg. 18, 1 (1940)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142" name="Google Shape;1142;p94"/>
          <p:cNvSpPr txBox="1"/>
          <p:nvPr/>
        </p:nvSpPr>
        <p:spPr>
          <a:xfrm>
            <a:off x="6089100" y="1375425"/>
            <a:ext cx="30000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Enrico Speranza Et al.;</a:t>
            </a:r>
            <a:r>
              <a:rPr lang="en" sz="1000">
                <a:solidFill>
                  <a:schemeClr val="dk1"/>
                </a:solidFill>
              </a:rPr>
              <a:t>Spin tensor and pseudo-gauges: from nuclear collisions to gravitational physics;</a:t>
            </a:r>
            <a:r>
              <a:rPr lang="en" sz="900">
                <a:solidFill>
                  <a:schemeClr val="dk1"/>
                </a:solidFill>
              </a:rPr>
              <a:t>Enrico Speranza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</p:txBody>
      </p:sp>
      <p:sp>
        <p:nvSpPr>
          <p:cNvPr id="1143" name="Google Shape;1143;p94"/>
          <p:cNvSpPr txBox="1"/>
          <p:nvPr/>
        </p:nvSpPr>
        <p:spPr>
          <a:xfrm>
            <a:off x="5995950" y="23210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W.Florkowski Et al;[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1811.04409</a:t>
            </a:r>
            <a:r>
              <a:rPr lang="en" sz="1100">
                <a:solidFill>
                  <a:schemeClr val="dk1"/>
                </a:solidFill>
              </a:rPr>
              <a:t> [nucl-th]]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144" name="Google Shape;1144;p94" title="[255,217,102,&quot;https://www.codecogs.com/eqnedit.php?latex=%5Ctilde%7BS%7D%5E%7B%5Cmu%5Calpha%5Cbeta%7D_%7BB%7D%3D0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92688" y="4643650"/>
            <a:ext cx="977825" cy="319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5" name="Google Shape;1145;p94"/>
          <p:cNvCxnSpPr/>
          <p:nvPr/>
        </p:nvCxnSpPr>
        <p:spPr>
          <a:xfrm>
            <a:off x="2415775" y="4403525"/>
            <a:ext cx="906900" cy="2976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95"/>
          <p:cNvSpPr txBox="1"/>
          <p:nvPr>
            <p:ph type="title"/>
          </p:nvPr>
        </p:nvSpPr>
        <p:spPr>
          <a:xfrm>
            <a:off x="101325" y="126825"/>
            <a:ext cx="8520600" cy="3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Ambiguity of the spin current</a:t>
            </a:r>
            <a:endParaRPr sz="3300"/>
          </a:p>
        </p:txBody>
      </p:sp>
      <p:sp>
        <p:nvSpPr>
          <p:cNvPr id="1151" name="Google Shape;1151;p95"/>
          <p:cNvSpPr txBox="1"/>
          <p:nvPr/>
        </p:nvSpPr>
        <p:spPr>
          <a:xfrm>
            <a:off x="152350" y="943100"/>
            <a:ext cx="26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Total angular momentum: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152" name="Google Shape;1152;p95"/>
          <p:cNvSpPr txBox="1"/>
          <p:nvPr/>
        </p:nvSpPr>
        <p:spPr>
          <a:xfrm>
            <a:off x="152350" y="1842675"/>
            <a:ext cx="22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Conservation law: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153" name="Google Shape;1153;p95" title="[255,217,102,&quot;https://latex-staging.easygenerator.com/eqneditor/editor.php?latex=J%5E%7B%5Cmu%5Calpha%5Cbeta%7D%3Dx%5E%7B%5Calpha%7DT%5E%7B%5Cmu%5Cbeta%7D-x%5E%7B%5Cbeta%7DT%5E%7B%5Cmu%5Calpha%7D%2BS%5E%7B%5Cmu%5Calpha%5Cbeta%7D#0&quot;]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4850" y="1009325"/>
            <a:ext cx="3932002" cy="267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4" name="Google Shape;1154;p95"/>
          <p:cNvSpPr txBox="1"/>
          <p:nvPr/>
        </p:nvSpPr>
        <p:spPr>
          <a:xfrm>
            <a:off x="152350" y="3322625"/>
            <a:ext cx="182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Preserved by: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155" name="Google Shape;1155;p95" title="[255,217,102,&quot;https://latex-staging.easygenerator.com/eqneditor/editor.php?latex=%5Cpartial_%7B%5Cmu%7DT%5E%7B%5Cmu%5Cnu%7D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6375" y="1975100"/>
            <a:ext cx="1132350" cy="2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95" title="[255,217,102,&quot;https://latex-staging.easygenerator.com/eqneditor/editor.php?latex=%5Cpartial_%7B%5Cmu%7DJ%5E%7B%5Cmu%5Calpha%5Cbeta%7D%3D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7450" y="1949063"/>
            <a:ext cx="1279400" cy="31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95" title="[255,217,102,&quot;https://latex-staging.easygenerator.com/eqneditor/editor.php?latex=%5Ctilde%7BS%7D%5E%7B%5Cmu%5Calpha%5Cbeta%7D%3DS%5E%7B%5Cmu%5Calpha%5Cbeta%7D-%5CPhi%5E%7B%5Cmu%5Calpha%5Cbeta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0890" y="4033575"/>
            <a:ext cx="2417636" cy="26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95" title="[255,217,102,&quot;https://latex-staging.easygenerator.com/eqneditor/editor.php?latex=%5Ctilde%7BT%7D%5E%7B%5Cmu%5Cnu%7D%3DT%5E%7B%5Cmu%5Cnu%7D%2B%5Cfrac%7B1%7D%7B2%7D%5Cpartial_%7B%5Clambda%7D(%5CPhi%5E%7B%5Clambda%5Cmu%5Cnu%7D-%5CPhi%5E%7B%5Cmu%5Clambda%5Cnu%7D-%5CPhi%5E%7B%5Clambda%5Cmu%5Cnu%7D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90900" y="3382413"/>
            <a:ext cx="3581401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Google Shape;1159;p95"/>
          <p:cNvSpPr txBox="1"/>
          <p:nvPr/>
        </p:nvSpPr>
        <p:spPr>
          <a:xfrm>
            <a:off x="6189400" y="493425"/>
            <a:ext cx="329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F.J. Belinfante, Physica 6, 887 (1939)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F.J. Belinfante, Physica 7, 449 (1940)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L. Rosenfeld, Mém. Acad. Roy. Belg. 18, 1 (1940)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1160" name="Google Shape;1160;p95"/>
          <p:cNvSpPr txBox="1"/>
          <p:nvPr/>
        </p:nvSpPr>
        <p:spPr>
          <a:xfrm>
            <a:off x="6089100" y="1375425"/>
            <a:ext cx="3000000" cy="10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Enrico Speranza Et al.;</a:t>
            </a:r>
            <a:r>
              <a:rPr lang="en" sz="1000">
                <a:solidFill>
                  <a:schemeClr val="dk1"/>
                </a:solidFill>
              </a:rPr>
              <a:t>Spin tensor and pseudo-gauges: from nuclear collisions to gravitational physics;</a:t>
            </a:r>
            <a:r>
              <a:rPr lang="en" sz="900">
                <a:solidFill>
                  <a:schemeClr val="dk1"/>
                </a:solidFill>
              </a:rPr>
              <a:t>Enrico Speranza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</p:txBody>
      </p:sp>
      <p:sp>
        <p:nvSpPr>
          <p:cNvPr id="1161" name="Google Shape;1161;p95"/>
          <p:cNvSpPr txBox="1"/>
          <p:nvPr/>
        </p:nvSpPr>
        <p:spPr>
          <a:xfrm>
            <a:off x="5995950" y="23210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W.Florkowski Et al;[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1811.04409</a:t>
            </a:r>
            <a:r>
              <a:rPr lang="en" sz="1100">
                <a:solidFill>
                  <a:schemeClr val="dk1"/>
                </a:solidFill>
              </a:rPr>
              <a:t> [nucl-th]]</a:t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162" name="Google Shape;1162;p95" title="[255,217,102,&quot;https://www.codecogs.com/eqnedit.php?latex=%5Ctilde%7BS%7D%5E%7B%5Cmu%5Calpha%5Cbeta%7D_%7BB%7D%3D0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92688" y="4643650"/>
            <a:ext cx="977825" cy="319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3" name="Google Shape;1163;p95"/>
          <p:cNvCxnSpPr/>
          <p:nvPr/>
        </p:nvCxnSpPr>
        <p:spPr>
          <a:xfrm flipH="1">
            <a:off x="1305975" y="3785338"/>
            <a:ext cx="855900" cy="5160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4" name="Google Shape;1164;p95"/>
          <p:cNvCxnSpPr/>
          <p:nvPr/>
        </p:nvCxnSpPr>
        <p:spPr>
          <a:xfrm>
            <a:off x="2415775" y="4403525"/>
            <a:ext cx="906900" cy="2976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65" name="Google Shape;1165;p95" title="[255,217,102,&quot;https://www.codecogs.com/eqnedit.php?latex=%5Ctilde%7BT%7D%5E%7B%5Cmu%5Cnu%7D_%7BB%7D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2275" y="4301350"/>
            <a:ext cx="503108" cy="4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96"/>
          <p:cNvSpPr txBox="1"/>
          <p:nvPr>
            <p:ph type="title"/>
          </p:nvPr>
        </p:nvSpPr>
        <p:spPr>
          <a:xfrm>
            <a:off x="43525" y="89550"/>
            <a:ext cx="8585700" cy="6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29"/>
              <a:t>Hydrodynamics framework with spin degrees of freedom:</a:t>
            </a:r>
            <a:endParaRPr sz="1820"/>
          </a:p>
        </p:txBody>
      </p:sp>
      <p:sp>
        <p:nvSpPr>
          <p:cNvPr id="1171" name="Google Shape;1171;p96"/>
          <p:cNvSpPr txBox="1"/>
          <p:nvPr>
            <p:ph idx="1" type="body"/>
          </p:nvPr>
        </p:nvSpPr>
        <p:spPr>
          <a:xfrm>
            <a:off x="101550" y="630150"/>
            <a:ext cx="5582400" cy="47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</a:pPr>
            <a:r>
              <a:rPr lang="en" sz="1850">
                <a:solidFill>
                  <a:schemeClr val="accent4"/>
                </a:solidFill>
              </a:rPr>
              <a:t>Equation of motion :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1172" name="Google Shape;1172;p96"/>
          <p:cNvSpPr txBox="1"/>
          <p:nvPr/>
        </p:nvSpPr>
        <p:spPr>
          <a:xfrm>
            <a:off x="3570763" y="3104038"/>
            <a:ext cx="52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  <a:latin typeface="Nunito"/>
                <a:ea typeface="Nunito"/>
                <a:cs typeface="Nunito"/>
                <a:sym typeface="Nunito"/>
              </a:rPr>
              <a:t>and</a:t>
            </a:r>
            <a:endParaRPr>
              <a:solidFill>
                <a:srgbClr val="FFD966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73" name="Google Shape;1173;p96" title="[255,217,102,&quot;https://www.codecogs.com/eqnedit.php?latex=%5Cpartial_%7B%5Cmu%7DT%5E%7B%5Cmu%5Cnu%7D%3D0%5C%2C%2C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662" y="1160725"/>
            <a:ext cx="1198987" cy="2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4" name="Google Shape;1174;p96" title="[255,217,102,&quot;https://www.codecogs.com/eqnedit.php?latex=%5Cpartial_%7B%5Cmu%7DN%5E%7B%5Cmu%7D%3D0%5C%2C%2C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8374" y="1200938"/>
            <a:ext cx="1147249" cy="259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96" title="[255,217,102,&quot;https://latex-staging.easygenerator.com/eqneditor/editor.php?latex=%5Cpartial_%7B%5Cmu%7DJ%5E%7B%5Cmu%5Calpha%5Cbeta%7D%3D0%5C%2C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2600" y="1132275"/>
            <a:ext cx="1263801" cy="31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6" name="Google Shape;1176;p96" title="[255,217,102,&quot;https://www.codecogs.com/eqnedit.php?latex=T%5E%7B%5Cmu%5Cnu%7D%3D%20%5Cepsilon%20u%5E%7B%5Cmu%7Du%5E%7B%5Cnu%7D-P%5CDelta%5E%7B%5Cmu%5Cnu%7D%2B2%20h%5E%7B(%5Cmu%7Du%5E%7B%5Cnu)%7D%2B%5CPi%5E%7B%5Cmu%5Cnu%7D%2B2q%5E%7B%5B%5Cmu%7Du%5E%7B%5Cnu%5D%7D%2B%5Cphi%5E%7B%5Cmu%5Cnu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46800" y="2495575"/>
            <a:ext cx="5615047" cy="3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7" name="Google Shape;1177;p96"/>
          <p:cNvSpPr txBox="1"/>
          <p:nvPr/>
        </p:nvSpPr>
        <p:spPr>
          <a:xfrm>
            <a:off x="101550" y="1966000"/>
            <a:ext cx="4178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</a:pPr>
            <a:r>
              <a:rPr lang="en" sz="1600">
                <a:solidFill>
                  <a:schemeClr val="accent4"/>
                </a:solidFill>
              </a:rPr>
              <a:t>General decomposition:</a:t>
            </a:r>
            <a:endParaRPr sz="1600">
              <a:solidFill>
                <a:schemeClr val="accent4"/>
              </a:solidFill>
            </a:endParaRPr>
          </a:p>
        </p:txBody>
      </p:sp>
      <p:pic>
        <p:nvPicPr>
          <p:cNvPr id="1178" name="Google Shape;1178;p96" title="[255,217,102,&quot;https://www.codecogs.com/eqnedit.php?latex=N%5E%7B%5Cmu%7D%3Dnu%5E%7B%5Cmu%7D%2BV%5E%7B%5Cmu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03275" y="3203925"/>
            <a:ext cx="1689324" cy="2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9" name="Google Shape;1179;p96" title="[255,217,102,&quot;https://www.codecogs.com/eqnedit.php?latex=J%5E%7B%5Cmu%5Calpha%5Cbeta%7D%3Dx%5E%7B%5Calpha%7DT%5E%7B%5Cmu%5Cbeta%7D-x%5E%7B%5Cbeta%7DT%5E%7B%5Cmu%5Calpha%7D%2BS%5E%7B%5Cmu%5Calpha%5Cbeta%7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69720" y="3133413"/>
            <a:ext cx="3449156" cy="25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0" name="Google Shape;1180;p96" title="[255,217,102,&quot;https://www.codecogs.com/eqnedit.php?latex=%5Cpartial_%7B%5Cmu%7DS%5E%7B%5Cmu%5Calpha%5Cbeta%7D%3DT%5E%7B%5Cbeta%5Calpha%7D-T%5E%7B%5Calpha%5Cbeta%7D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25675" y="4164125"/>
            <a:ext cx="2611000" cy="35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97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Microscopic approach:</a:t>
            </a:r>
            <a:endParaRPr/>
          </a:p>
        </p:txBody>
      </p:sp>
      <p:sp>
        <p:nvSpPr>
          <p:cNvPr id="1186" name="Google Shape;1186;p97"/>
          <p:cNvSpPr txBox="1"/>
          <p:nvPr/>
        </p:nvSpPr>
        <p:spPr>
          <a:xfrm>
            <a:off x="36475" y="900950"/>
            <a:ext cx="87777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Char char="❖"/>
            </a:pPr>
            <a:r>
              <a:rPr lang="en" sz="1500">
                <a:solidFill>
                  <a:srgbClr val="FF9900"/>
                </a:solidFill>
              </a:rPr>
              <a:t>Upto the linear order of       i.e., first order gradient of thermodynamic variable the NESO can be written as :</a:t>
            </a:r>
            <a:endParaRPr sz="1600">
              <a:solidFill>
                <a:srgbClr val="FF9900"/>
              </a:solidFill>
            </a:endParaRPr>
          </a:p>
        </p:txBody>
      </p:sp>
      <p:sp>
        <p:nvSpPr>
          <p:cNvPr id="1187" name="Google Shape;1187;p97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97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97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0" name="Google Shape;1190;p97" title="[255,217,102,&quot;https://www.codecogs.com/eqnedit.php?latex=%5Cmathcal%7B%5Chat%7BB%7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175" y="1044675"/>
            <a:ext cx="150150" cy="226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97" title="[255,217,102,&quot;https://www.codecogs.com/eqnedit.php?latex=%5Chat%7B%5Cvarrho%7D%3D%5Cleft%5B1%2B%5Cint_%7B0%7D%5E%7B1%7D%20d%5Clambda%5Cleft(%5Cmathcal%7B%5Chat%7BB%7D%7D_%7B%5Clambda%7D-%5Clangle%20%5Cmathcal%7B%5Chat%7BB%7D%7D_%7B%5Clambda%7D%5Crangle_%7Bl%7D%5Cright)%5Cright%5D%5Chat%7B%5Cvarrho%7D_%7Bl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2675" y="1530700"/>
            <a:ext cx="2476502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97"/>
          <p:cNvSpPr txBox="1"/>
          <p:nvPr/>
        </p:nvSpPr>
        <p:spPr>
          <a:xfrm>
            <a:off x="4463725" y="1530650"/>
            <a:ext cx="7740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where,</a:t>
            </a:r>
            <a:r>
              <a:rPr lang="en">
                <a:solidFill>
                  <a:srgbClr val="FFD966"/>
                </a:solidFill>
              </a:rPr>
              <a:t> 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193" name="Google Shape;1193;p97" title="[255,217,102,&quot;https://www.codecogs.com/eqnedit.php?latex=%5Cmathcal%7B%5Chat%7BX%7D%7D_%7B%5Clambda%7D%3De%5E%7B-%5Clambda%5Cmathcal%7B%5Chat%7BA%7D%7D%7D%5Cmathcal%7B%5Chat%7BX%7D%7De%5E%7B%5Clambda%5Cmathcal%7B%5Chat%7BA%7D%7D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7725" y="1607875"/>
            <a:ext cx="1255925" cy="29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4" name="Google Shape;1194;p97"/>
          <p:cNvSpPr txBox="1"/>
          <p:nvPr/>
        </p:nvSpPr>
        <p:spPr>
          <a:xfrm>
            <a:off x="140475" y="2633725"/>
            <a:ext cx="7713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❖"/>
            </a:pPr>
            <a:r>
              <a:rPr lang="en">
                <a:solidFill>
                  <a:srgbClr val="FF9900"/>
                </a:solidFill>
              </a:rPr>
              <a:t>The deviation of the statistical average of any arbitrary tensor operator from its equilibrium value as :</a:t>
            </a:r>
            <a:endParaRPr>
              <a:solidFill>
                <a:srgbClr val="FF99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195" name="Google Shape;1195;p97"/>
          <p:cNvSpPr/>
          <p:nvPr/>
        </p:nvSpPr>
        <p:spPr>
          <a:xfrm>
            <a:off x="1610775" y="3071938"/>
            <a:ext cx="6354900" cy="954300"/>
          </a:xfrm>
          <a:prstGeom prst="bracketPair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96" name="Google Shape;1196;p97" title="[255,217,102,&quot;https://www.codecogs.com/eqnedit.php?latex=%5Cdelta%5Cleft%5Clangle%5Chat%7B%5Cmathcal%7BO%7D%7D%5E%7B%5Cmu_%7B1%7D...%5Cmu_n%7D(%5Cmathbf%7Bx%7D%2C%20t)%5Cright%5Crangle%3D%5Cint%20d%5E%7B3%7D%5Cmathbf%7Bx%7D_%7B1%7D%5Cint_%7B-%5Cinfty%7D%5E%7Bt%7Ddt_%7B1%7De%5E%7B%5Cepsilon%5Cleft(t_%7B1%7D-t%5Cright)%7D%5CBig(%5Chat%7B%5Cmathcal%7BO%7D%7D%5E%7B%5Cmu_%7B1%7D...%5Cmu_n%7D(%5Cmathbf%7Bx%7D%2C%20t)%2C%5Chat%7B%5Cmathcal%7BC%7D%7D(%5Cboldsymbol%7Bx%7D_%7B1%7D%2Ct_%7B1%7D)%5CBig)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65538" y="3304551"/>
            <a:ext cx="5645379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7" name="Google Shape;1197;p97"/>
          <p:cNvSpPr txBox="1"/>
          <p:nvPr/>
        </p:nvSpPr>
        <p:spPr>
          <a:xfrm>
            <a:off x="877800" y="4541375"/>
            <a:ext cx="12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8" name="Google Shape;1198;p97"/>
          <p:cNvSpPr txBox="1"/>
          <p:nvPr/>
        </p:nvSpPr>
        <p:spPr>
          <a:xfrm>
            <a:off x="1610775" y="4223100"/>
            <a:ext cx="89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where,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199" name="Google Shape;1199;p97" title="[255,255,255,&quot;https://www.codecogs.com/eqnedit.php?latex=%5Cleft(%5Cmathcal%7B%5Chat%7BX%7D%7D(%5Cmathbf%7Bx%7D%2C%20t)%2C%5Cmathcal%7B%5Chat%7BY%7D%7D%5Cleft(%5Cmathbf%7Bx%7D_%7B1%7D%2Ct_%7B1%7D%5Cright)%5Cright)%5Cequiv%5Cint_%7B0%7D%5E%7B1%7Dd%5Clambda%5Cleft%5Clangle%5Cmathcal%7B%5Chat%7BX%7D%7D(%5Cmathbf%7Bx%7D%2Ct)%5Cleft%5B%5Cmathcal%7B%5Chat%7BY%7D%7D_%7B%5Clambda%7D%5Cleft(%5Cmathbf%7Bx%7D_%7B1%7D%2Ct_%7B1%7D%5Cright)%20-%5Cleft%5Clangle%5Cmathcal%7B%5Chat%7BY%7D%7D_%7B%5Clambda%7D%5Cleft(%5Cmathbf%7Bx%7D_%7B1%7D%2Ct_%7B1%7D%5Cright)%5Cright%5Crangle_%7Bl%7D%5Cright%5D%5Cright%5Crangle_%7Bl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5175" y="4123500"/>
            <a:ext cx="5270497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97"/>
          <p:cNvSpPr txBox="1"/>
          <p:nvPr/>
        </p:nvSpPr>
        <p:spPr>
          <a:xfrm>
            <a:off x="7758900" y="4881900"/>
            <a:ext cx="1385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u="sng">
                <a:solidFill>
                  <a:schemeClr val="hlink"/>
                </a:solidFill>
                <a:hlinkClick action="ppaction://hlinksldjump" r:id="rId8"/>
              </a:rPr>
              <a:t>Slide 50: Microscopic approach:(B6)</a:t>
            </a:r>
            <a:endParaRPr sz="5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98"/>
          <p:cNvSpPr txBox="1"/>
          <p:nvPr>
            <p:ph type="title"/>
          </p:nvPr>
        </p:nvSpPr>
        <p:spPr>
          <a:xfrm flipH="1" rot="-1828">
            <a:off x="36474" y="149773"/>
            <a:ext cx="7334401" cy="4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40"/>
              <a:t>Response from the system:</a:t>
            </a:r>
            <a:endParaRPr sz="2840"/>
          </a:p>
        </p:txBody>
      </p:sp>
      <p:sp>
        <p:nvSpPr>
          <p:cNvPr id="1206" name="Google Shape;1206;p98"/>
          <p:cNvSpPr txBox="1"/>
          <p:nvPr/>
        </p:nvSpPr>
        <p:spPr>
          <a:xfrm>
            <a:off x="4081100" y="462330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7" name="Google Shape;1207;p98"/>
          <p:cNvSpPr txBox="1"/>
          <p:nvPr/>
        </p:nvSpPr>
        <p:spPr>
          <a:xfrm>
            <a:off x="2439875" y="43961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8" name="Google Shape;1208;p98"/>
          <p:cNvSpPr txBox="1"/>
          <p:nvPr/>
        </p:nvSpPr>
        <p:spPr>
          <a:xfrm>
            <a:off x="3931975" y="3779650"/>
            <a:ext cx="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9" name="Google Shape;1209;p98"/>
          <p:cNvSpPr txBox="1"/>
          <p:nvPr/>
        </p:nvSpPr>
        <p:spPr>
          <a:xfrm>
            <a:off x="34075" y="602425"/>
            <a:ext cx="7825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❖"/>
            </a:pPr>
            <a:r>
              <a:rPr lang="en">
                <a:solidFill>
                  <a:schemeClr val="dk1"/>
                </a:solidFill>
              </a:rPr>
              <a:t>The deviation of the statistical average of any arbitrary tensor operator from its equilibrium value as 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210" name="Google Shape;1210;p98"/>
          <p:cNvSpPr txBox="1"/>
          <p:nvPr/>
        </p:nvSpPr>
        <p:spPr>
          <a:xfrm>
            <a:off x="733200" y="1768250"/>
            <a:ext cx="726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For energy-momentum tensor, deviation with respect to its equilibrium value :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211" name="Google Shape;1211;p98"/>
          <p:cNvSpPr txBox="1"/>
          <p:nvPr/>
        </p:nvSpPr>
        <p:spPr>
          <a:xfrm>
            <a:off x="733200" y="2904613"/>
            <a:ext cx="631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For charge current, deviation with respect to its equilibrium value :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212" name="Google Shape;1212;p98"/>
          <p:cNvSpPr txBox="1"/>
          <p:nvPr/>
        </p:nvSpPr>
        <p:spPr>
          <a:xfrm>
            <a:off x="973800" y="3884225"/>
            <a:ext cx="599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For charge current, deviation with respect to its equilibrium value 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213" name="Google Shape;1213;p98" title="[255,217,102,&quot;https://www.codecogs.com/eqnedit.php?latex=%5Cdelta%5Cleft%5Clangle%5Chat%7B%5Cmathcal%7BO%7D%7D%5E%7B%5Cmu_%7B1%7D...%5Cmu_n%7D(%5Cmathbf%7Bx%7D%2C%20t)%5Cright%5Crangle%3D%5Cint%20d%5E%7B3%7D%5Cmathbf%7Bx%7D_%7B1%7D%5Cint_%7B-%5Cinfty%7D%5E%7Bt%7Ddt_%7B1%7De%5E%7B%5Cepsilon%5Cleft(t_%7B1%7D-t%5Cright)%7D%5CBig(%5Chat%7B%5Cmathcal%7BO%7D%7D%5E%7B%5Cmu_%7B1%7D...%5Cmu_n%7D(%5Cmathbf%7Bx%7D%2C%20t)%2C%5Chat%7B%5Cmathcal%7BC%7D%7D(%5Cboldsymbol%7Bx%7D_%7B1%7D%2Ct_%7B1%7D)%5CBig)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650" y="944651"/>
            <a:ext cx="5645379" cy="4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4" name="Google Shape;1214;p98" title="[255,217,102,&quot;https://www.codecogs.com/eqnedit.php?latex=%5Cdelta%5Cleft%5Clangle%5Chat%7B%5Cmathcal%7BT%7D%7D%5E%7B%5Cmu%5Cnu%7D(%5Cmathbf%7Bx%7D%2C%20t)%5Cright%5Crangle%3D%5Cint%20d%5E%7B3%7D%5Cmathbf%7Bx%7D_%7B1%7D%5Cint_%7B-%5Cinfty%7D%5E%7Bt%7Ddt_%7B1%7De%5E%7B%5Cepsilon%5Cleft(t_%7B1%7D-t%5Cright)%7D%5CBig(%5Chat%7B%5Cmathcal%7BT%7D%7D%5E%7B%5Cmu%5Cnu%7D(%5Cmathbf%7Bx%7D%2C%20t)%2C%5Chat%7B%5Cmathcal%7BC%7D%7D(%5Cboldsymbol%7Bx%7D_%7B1%7D%2Ct_%7B1%7D)%5CBig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0100" y="2256125"/>
            <a:ext cx="4610103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5" name="Google Shape;1215;p98" title="[255,217,102,&quot;https://www.codecogs.com/eqnedit.php?latex=%5Cdelta%5Cleft%5Clangle%5Chat%7B%5Cmathcal%7BJ%7D%7D%5E%7B%5Cmu%7D(%5Cmathbf%7Bx%7D%2C%20t)%5Cright%5Crangle%3D%5Cint%20d%5E%7B3%7D%5Cmathbf%7Bx%7D_%7B1%7D%5Cint_%7B-%5Cinfty%7D%5E%7Bt%7Ddt_%7B1%7De%5E%7B%5Cepsilon%5Cleft(t_%7B1%7D-t%5Cright)%7D%5CBig(%5Chat%7B%5Cmathcal%7BJ%7D%7D%5E%7B%5Cmu%7D(%5Cmathbf%7Bx%7D%2C%20t)%2C%5Chat%7B%5Cmathcal%7BC%7D%7D(%5Cboldsymbol%7Bx%7D_%7B1%7D%2Ct_%7B1%7D)%5CBig)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4475" y="3439713"/>
            <a:ext cx="4483104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6" name="Google Shape;1216;p98" title="[255,217,102,&quot;https://www.codecogs.com/eqnedit.php?latex=%5Cdelta%5Cleft%5Clangle%5Chat%7B%5Cmathcal%7BS%7D%7D%5E%7B%5Cmu%5Calpha%5Cbeta%7D(%5Cmathbf%7Bx%7D%2C%20t)%5Cright%5Crangle%3D%5Cint%20d%5E%7B3%7D%5Cmathbf%7Bx%7D_%7B1%7D%5Cint_%7B-%5Cinfty%7D%5E%7Bt%7Ddt_%7B1%7De%5E%7B%5Cepsilon%5Cleft(t_%7B1%7D-t%5Cright)%7D%5CBig(%5Chat%7B%5Cmathcal%7BS%7D%7D%5E%7B%5Cmu%5Calpha%5Cbeta%7D(%5Cmathbf%7Bx%7D%2C%20t)%2C%5Chat%7B%5Cmathcal%7BC%7D%7D(%5Cboldsymbol%7Bx%7D_%7B1%7D%2Ct_%7B1%7D)%5CBig)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00237" y="4461163"/>
            <a:ext cx="4749802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7" name="Google Shape;1217;p98"/>
          <p:cNvSpPr txBox="1"/>
          <p:nvPr/>
        </p:nvSpPr>
        <p:spPr>
          <a:xfrm>
            <a:off x="6350050" y="2452125"/>
            <a:ext cx="2972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</a:rPr>
              <a:t>X.-G. Huang, A. Sedrakian and D. H. Rischke, Kubo formulas for relativistic fluids in strong magnetic fields, Annals of Physics 326 (2011) 3075–3094, [</a:t>
            </a:r>
            <a:r>
              <a:rPr lang="en" sz="7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1108.0602</a:t>
            </a:r>
            <a:r>
              <a:rPr lang="en" sz="700">
                <a:solidFill>
                  <a:srgbClr val="FFFFFF"/>
                </a:solidFill>
              </a:rPr>
              <a:t>].</a:t>
            </a:r>
            <a:endParaRPr sz="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9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Entropy production due to spin diffusion: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23" name="Google Shape;1223;p99" title="[255,255,255,&quot;https://www.codecogs.com/eqnedit.php?latex=%5Cpartial_%7B%5Cmu%7DH%5E%7B%5Cmu%7D_%7Bs%7D%3D-%20%5Cfrac%7B1%7D%7B2%7D%5Cdelta%20S%5E%7B%5Cmu%5Calpha%5Cbeta%7D%5Cnabla_%7B%5Cmu%7D%5Cxi_%7B%5Calpha%5Cbeta%7D%3D-%20%5Cfrac%7B1%7D%7B2%7D%5Cnabla_%7B%5Cmu%7D%5Cxi_%7B%5Calpha%5Cbeta%7D%5CSigma%5E%7B%5Cmu%5Calpha%5Cbeta%5Ceta%5Cgamma%5Cdelta%7D%5Cnabla_%7B%5Ceta%7D%5Cxi_%7B%5Cgamma%5Cdelta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875" y="1175250"/>
            <a:ext cx="6504121" cy="6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99"/>
          <p:cNvSpPr txBox="1"/>
          <p:nvPr/>
        </p:nvSpPr>
        <p:spPr>
          <a:xfrm>
            <a:off x="609400" y="2125600"/>
            <a:ext cx="777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Now if we consider small spin polarization limit, such that system maintains degeneracy at transportation coefficients.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225" name="Google Shape;1225;p99"/>
          <p:cNvSpPr txBox="1"/>
          <p:nvPr/>
        </p:nvSpPr>
        <p:spPr>
          <a:xfrm>
            <a:off x="4634400" y="2571750"/>
            <a:ext cx="43656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              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226" name="Google Shape;1226;p99" title="[255,153,0,&quot;https://www.codecogs.com/eqnedit.php?latex=%5Cmathcal%7BP%7D_%7Bi%7D%5E%7B%5Cmu%5Calpha%5Cbeta%5Ceta%5Cgamma%5Cdelta%7D%5Cmathcal%7BQ%7D_%7Bj%2C%5Cmu%5Calpha%5Cbeta%5Ceta%5Cgamma%5Cdelta%7D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7950" y="3171225"/>
            <a:ext cx="2041276" cy="28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7" name="Google Shape;1227;p99" title="[255,153,0,&quot;https://www.codecogs.com/eqnedit.php?latex=i%2C%20j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16350" y="3566275"/>
            <a:ext cx="210500" cy="18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8" name="Google Shape;1228;p99"/>
          <p:cNvSpPr txBox="1"/>
          <p:nvPr/>
        </p:nvSpPr>
        <p:spPr>
          <a:xfrm>
            <a:off x="7392400" y="3460475"/>
            <a:ext cx="667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for all </a:t>
            </a:r>
            <a:endParaRPr>
              <a:solidFill>
                <a:schemeClr val="accent4"/>
              </a:solidFill>
            </a:endParaRPr>
          </a:p>
        </p:txBody>
      </p:sp>
      <p:pic>
        <p:nvPicPr>
          <p:cNvPr id="1229" name="Google Shape;1229;p9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96300" y="2695325"/>
            <a:ext cx="3207326" cy="238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Entropy production due to spin diffusion: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5" name="Google Shape;1235;p100" title="[255,255,255,&quot;https://www.codecogs.com/eqnedit.php?latex=%5Cpartial_%7B%5Cmu%7DH%5E%7B%5Cmu%7D_%7Bs%7D%3D-%20%5Cfrac%7B1%7D%7B2%7D%5Cdelta%20S%5E%7B%5Cmu%5Calpha%5Cbeta%7D%5Cnabla_%7B%5Cmu%7D%5Cxi_%7B%5Calpha%5Cbeta%7D%3D-%20%5Cfrac%7B1%7D%7B2%7D%5Cnabla_%7B%5Cmu%7D%5Cxi_%7B%5Calpha%5Cbeta%7D%5CSigma%5E%7B%5Cmu%5Calpha%5Cbeta%5Ceta%5Cgamma%5Cdelta%7D%5Cnabla_%7B%5Ceta%7D%5Cxi_%7B%5Cgamma%5Cdelta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875" y="1175250"/>
            <a:ext cx="6504121" cy="61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6" name="Google Shape;1236;p100"/>
          <p:cNvSpPr txBox="1"/>
          <p:nvPr/>
        </p:nvSpPr>
        <p:spPr>
          <a:xfrm>
            <a:off x="609400" y="2125600"/>
            <a:ext cx="777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Now if we consider small spin polarization limit, such that system maintains degeneracy at transportation coefficients.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237" name="Google Shape;1237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6300" y="2695325"/>
            <a:ext cx="3207326" cy="238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01"/>
          <p:cNvSpPr txBox="1"/>
          <p:nvPr>
            <p:ph type="title"/>
          </p:nvPr>
        </p:nvSpPr>
        <p:spPr>
          <a:xfrm>
            <a:off x="79800" y="52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/>
              <a:t>Decomposition of      :</a:t>
            </a:r>
            <a:endParaRPr sz="2320"/>
          </a:p>
        </p:txBody>
      </p:sp>
      <p:pic>
        <p:nvPicPr>
          <p:cNvPr id="1243" name="Google Shape;1243;p101" title="[255,255,255,&quot;https://www.codecogs.com/eqnedit.php?latex=%5Chat%7B%5Cmathcal%7BS%7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075" y="105275"/>
            <a:ext cx="254250" cy="3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101" title="[255,255,255,&quot;https://www.codecogs.com/eqnedit.php?latex=%5Chat%7B%5Cmathcal%7BS%7D%7D%5E%7B%5Cmu%5Calpha%5Cbeta%7D%3D%5Chat%7B%5CXi%7D%5E%7B%5Cmu%5Calpha%5Cbeta%7D%2B%5Chat%7B%5Cmathcal%7BV%7D%7D%5E%7B%5Cmu%5B%5Calpha%7Du%5E%7B%5Cbeta%5D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782" y="1459375"/>
            <a:ext cx="2406031" cy="2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101" title="[255,255,255,&quot;https://www.codecogs.com/eqnedit.php?latex=%5Chat%7B%5CXi%7D%5E%7B%5Cmu%5Calpha%5Cbeta%7Du_%7B%5Calpha%7D%3D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3498" y="1454407"/>
            <a:ext cx="1135972" cy="2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01" title="[255,255,255,&quot;https://www.codecogs.com/eqnedit.php?latex=%5Chat%7B%5Cmathcal%7BV%7D%7D%5E%7B%5Cmu%5Calpha%7Du_%7B%5Calpha%7D%3D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3500" y="2014525"/>
            <a:ext cx="1059299" cy="2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47" name="Google Shape;1247;p101"/>
          <p:cNvSpPr txBox="1"/>
          <p:nvPr/>
        </p:nvSpPr>
        <p:spPr>
          <a:xfrm>
            <a:off x="304700" y="812525"/>
            <a:ext cx="72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Due to Landau matching conditions            has independent elements. 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248" name="Google Shape;1248;p101"/>
          <p:cNvSpPr txBox="1"/>
          <p:nvPr/>
        </p:nvSpPr>
        <p:spPr>
          <a:xfrm>
            <a:off x="3908300" y="1400150"/>
            <a:ext cx="206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249" name="Google Shape;1249;p101"/>
          <p:cNvSpPr txBox="1"/>
          <p:nvPr/>
        </p:nvSpPr>
        <p:spPr>
          <a:xfrm>
            <a:off x="3955300" y="1957600"/>
            <a:ext cx="105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250" name="Google Shape;1250;p101" title="[255,153,0,&quot;https://www.codecogs.com/eqnedit.php?latex=%5Cmathcal%7BS%7D%5E%7B%5Cmu%5Calpha%5Cbeta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54247" y="903163"/>
            <a:ext cx="469128" cy="21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>
            <p:ph type="title"/>
          </p:nvPr>
        </p:nvSpPr>
        <p:spPr>
          <a:xfrm>
            <a:off x="101325" y="126825"/>
            <a:ext cx="8520600" cy="36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Ambiguity of the spin current</a:t>
            </a:r>
            <a:endParaRPr sz="3300"/>
          </a:p>
        </p:txBody>
      </p:sp>
      <p:sp>
        <p:nvSpPr>
          <p:cNvPr id="137" name="Google Shape;137;p21"/>
          <p:cNvSpPr txBox="1"/>
          <p:nvPr/>
        </p:nvSpPr>
        <p:spPr>
          <a:xfrm>
            <a:off x="152350" y="776250"/>
            <a:ext cx="22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1400"/>
              <a:buChar char="❖"/>
            </a:pPr>
            <a:r>
              <a:rPr lang="en">
                <a:solidFill>
                  <a:srgbClr val="FFD966"/>
                </a:solidFill>
              </a:rPr>
              <a:t>Conservation law:</a:t>
            </a:r>
            <a:endParaRPr>
              <a:solidFill>
                <a:srgbClr val="FFD966"/>
              </a:solidFill>
            </a:endParaRPr>
          </a:p>
        </p:txBody>
      </p:sp>
      <p:pic>
        <p:nvPicPr>
          <p:cNvPr id="138" name="Google Shape;138;p21" title="[255,217,102,&quot;https://www.codecogs.com/eqnedit.php?latex=%5Cpartial_%7B%5Cmu%7D%5Ctilde%7BJ%7D%5E%7B%5Cmu%5Calpha%5Cbeta%7D%3D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8867" y="1310348"/>
            <a:ext cx="1424584" cy="3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 title="[255,217,102,&quot;https://www.codecogs.com/eqnedit.php?latex=%5Cpartial_%7B%5Cmu%7D%5Ctilde%7BT%7D%5E%7B%5Cmu%5Cnu%7D%3D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2189" y="1271400"/>
            <a:ext cx="1298811" cy="366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21"/>
          <p:cNvCxnSpPr/>
          <p:nvPr/>
        </p:nvCxnSpPr>
        <p:spPr>
          <a:xfrm flipH="1">
            <a:off x="2916400" y="1683075"/>
            <a:ext cx="7200" cy="5805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1" name="Google Shape;141;p21" title="[255,217,102,&quot;https://www.codecogs.com/eqnedit.php?latex=J%5E%7B%5Cmu%2C%5Clambda%5Cnu%7D_%7Bcan%7D%3Dx%5E%7B%5Clambda%7DT%5E%7B%5Cmu%5Cnu%7D_%7Bcan%7D-x%5E%7B%5Cnu%7DT%5E%7B%5Cmu%5Clambda%7D_%7Bcan%7D%2BS%5E%7B%5Cmu%2C%5Clambda%5Cnu%7D_%7Bcan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1000" y="2422260"/>
            <a:ext cx="3164849" cy="2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 title="[255,217,102,&quot;https://www.codecogs.com/eqnedit.php?latex=T%5E%7B%5Cmu%5Cnu%7D_%7Bcan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8127" y="2415975"/>
            <a:ext cx="512523" cy="298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" name="Google Shape;143;p21"/>
          <p:cNvCxnSpPr/>
          <p:nvPr/>
        </p:nvCxnSpPr>
        <p:spPr>
          <a:xfrm>
            <a:off x="5266825" y="1617775"/>
            <a:ext cx="7200" cy="6891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4" name="Google Shape;144;p21" title="[255,217,102,&quot;https://www.codecogs.com/eqnedit.php?latex=T%5E%7B%5Cmu%5Cnu%7D_%7Bcan%7D%3DT%5E%7B%5Cmu%5Cnu%7D_%7BGLW%7D%2B%5Cfrac%7B1%7D%7B2%7D%5Cpartial_%7B%5Clambda%7D%5Cleft(%5CPhi%5E%7B%5Clambda%2C%5Cmu%5Cnu%7D%2B%5CPhi%5E%7B%5Cmu%2C%5Cnu%5Clambda%7D%2B%5CPhi%5E%7B%5Cnu%2C%5Cmu%5Clambda%7D%5Cright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1226" y="3466525"/>
            <a:ext cx="4372674" cy="48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152350" y="2959875"/>
            <a:ext cx="5172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One can make symmetric energy momentum tensor: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46" name="Google Shape;146;p21" title="[255,217,102,&quot;https://www.codecogs.com/eqnedit.php?latex=%20S%5E%7B%5Cmu%2C%5Clambda%5Cnu%7D_%7Bcan%7D%3DS%5E%7B%5Cmu%2C%5Clambda%5Cnu%7D_%7BGLW%7D-%5CPhi%5E%7B%5Cmu%2C%5Clambda%5Cnu%7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41225" y="4206487"/>
            <a:ext cx="2255095" cy="29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 title="[255,217,102,&quot;https://www.codecogs.com/eqnedit.php?latex=%5CPhi%5E%7B%5Clambda%2C%5Cmu%5Cnu%7D%3DS%5E%7B%5Cmu%2C%5Clambda%5Cnu%7D_%7BGLW%7D-S%5E%7B%5Cnu%2C%5Clambda%5Cmu%7D_%7BGLW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271562" y="4206475"/>
            <a:ext cx="2146776" cy="298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3221075" y="4155863"/>
            <a:ext cx="80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D966"/>
                </a:solidFill>
              </a:rPr>
              <a:t>where</a:t>
            </a:r>
            <a:endParaRPr>
              <a:solidFill>
                <a:srgbClr val="FFD966"/>
              </a:solidFill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8621925" y="4861650"/>
            <a:ext cx="5124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" u="sng">
                <a:solidFill>
                  <a:schemeClr val="hlink"/>
                </a:solidFill>
                <a:hlinkClick action="ppaction://hlinksldjump" r:id="rId10"/>
              </a:rPr>
              <a:t>Slide 42: Canonical definition:</a:t>
            </a:r>
            <a:endParaRPr sz="10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102"/>
          <p:cNvSpPr txBox="1"/>
          <p:nvPr>
            <p:ph type="title"/>
          </p:nvPr>
        </p:nvSpPr>
        <p:spPr>
          <a:xfrm>
            <a:off x="79800" y="524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20"/>
              <a:t>Decomposition of      :</a:t>
            </a:r>
            <a:endParaRPr sz="2320"/>
          </a:p>
        </p:txBody>
      </p:sp>
      <p:pic>
        <p:nvPicPr>
          <p:cNvPr id="1256" name="Google Shape;1256;p102" title="[255,255,255,&quot;https://www.codecogs.com/eqnedit.php?latex=%5Chat%7B%5Cmathcal%7BS%7D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075" y="105275"/>
            <a:ext cx="254250" cy="38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7" name="Google Shape;1257;p102" title="[255,255,255,&quot;https://www.codecogs.com/eqnedit.php?latex=%5Chat%7B%5Cmathcal%7BS%7D%7D%5E%7B%5Cmu%5Calpha%5Cbeta%7D%3D%5Chat%7B%5CXi%7D%5E%7B%5Cmu%5Calpha%5Cbeta%7D%2B%5Chat%7B%5Cmathcal%7BV%7D%7D%5E%7B%5Cmu%5B%5Calpha%7Du%5E%7B%5Cbeta%5D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782" y="1459375"/>
            <a:ext cx="2406031" cy="2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102" title="[255,255,255,&quot;https://www.codecogs.com/eqnedit.php?latex=%5Chat%7B%5CXi%7D%5E%7B%5Cmu%5Calpha%5Cbeta%7Du_%7B%5Calpha%7D%3D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03498" y="1454407"/>
            <a:ext cx="1135972" cy="26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9" name="Google Shape;1259;p102" title="[255,255,255,&quot;https://www.codecogs.com/eqnedit.php?latex=%5Chat%7B%5Cmathcal%7BV%7D%7D%5E%7B%5Cmu%5Calpha%7Du_%7B%5Calpha%7D%3D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03500" y="2014525"/>
            <a:ext cx="1059299" cy="264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0" name="Google Shape;1260;p102"/>
          <p:cNvSpPr txBox="1"/>
          <p:nvPr/>
        </p:nvSpPr>
        <p:spPr>
          <a:xfrm>
            <a:off x="304700" y="812525"/>
            <a:ext cx="721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rPr lang="en">
                <a:solidFill>
                  <a:srgbClr val="FF9900"/>
                </a:solidFill>
              </a:rPr>
              <a:t>Due to Landau matching conditions        has               independent elements. </a:t>
            </a:r>
            <a:endParaRPr>
              <a:solidFill>
                <a:srgbClr val="FF9900"/>
              </a:solidFill>
            </a:endParaRPr>
          </a:p>
        </p:txBody>
      </p:sp>
      <p:pic>
        <p:nvPicPr>
          <p:cNvPr id="1261" name="Google Shape;1261;p102" title="[255,153,0,&quot;https://www.codecogs.com/eqnedit.php?latex=%5Cmathcal%7BS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51500" y="893523"/>
            <a:ext cx="156800" cy="18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2" name="Google Shape;1262;p102" title="[255,255,255,&quot;https://www.codecogs.com/eqnedit.php?latex=%5Cfrac%7Bd(d-1)%5E2%7D%7B2%7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445745" y="893513"/>
            <a:ext cx="526456" cy="29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3" name="Google Shape;1263;p102"/>
          <p:cNvSpPr txBox="1"/>
          <p:nvPr/>
        </p:nvSpPr>
        <p:spPr>
          <a:xfrm>
            <a:off x="3908300" y="1400150"/>
            <a:ext cx="206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1264" name="Google Shape;1264;p102"/>
          <p:cNvSpPr txBox="1"/>
          <p:nvPr/>
        </p:nvSpPr>
        <p:spPr>
          <a:xfrm>
            <a:off x="3955300" y="1957600"/>
            <a:ext cx="105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Char char="●"/>
            </a:pPr>
            <a:r>
              <a:t/>
            </a:r>
            <a:endParaRPr>
              <a:solidFill>
                <a:srgbClr val="FF9900"/>
              </a:solidFill>
            </a:endParaRPr>
          </a:p>
        </p:txBody>
      </p:sp>
      <p:cxnSp>
        <p:nvCxnSpPr>
          <p:cNvPr id="1265" name="Google Shape;1265;p102"/>
          <p:cNvCxnSpPr/>
          <p:nvPr/>
        </p:nvCxnSpPr>
        <p:spPr>
          <a:xfrm flipH="1">
            <a:off x="1414625" y="1762875"/>
            <a:ext cx="515100" cy="6093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66" name="Google Shape;1266;p102"/>
          <p:cNvCxnSpPr/>
          <p:nvPr/>
        </p:nvCxnSpPr>
        <p:spPr>
          <a:xfrm>
            <a:off x="2822025" y="1777375"/>
            <a:ext cx="478800" cy="587700"/>
          </a:xfrm>
          <a:prstGeom prst="straightConnector1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67" name="Google Shape;1267;p102" title="[255,255,255,&quot;https://www.codecogs.com/eqnedit.php?latex=%5Cfrac%7B(d-2)(d-1)%5E2%7D%7B2%7D#0&quot;]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36145" y="2663688"/>
            <a:ext cx="13081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p102" title="[255,255,255,&quot;https://www.codecogs.com/eqnedit.php?latex=(d-1)%5E2#0&quot;]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144748" y="2663700"/>
            <a:ext cx="843927" cy="29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103"/>
          <p:cNvSpPr txBox="1"/>
          <p:nvPr>
            <p:ph type="title"/>
          </p:nvPr>
        </p:nvSpPr>
        <p:spPr>
          <a:xfrm>
            <a:off x="231900" y="133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 diffusion modes and corresponding Green functions:</a:t>
            </a:r>
            <a:endParaRPr/>
          </a:p>
        </p:txBody>
      </p:sp>
      <p:pic>
        <p:nvPicPr>
          <p:cNvPr id="1274" name="Google Shape;1274;p103" title="[255,255,255,&quot;https://www.codecogs.com/eqnedit.php?latex=%5CSigma%5E%7B%5Cmu%5Calpha%5Cbeta%5Ceta%5Cgamma%5Cdelta%7D%5Cmathcal%7BP%7D_%7B1%5Cmu%5Calpha%5Cbeta%5Ceta%5Cgamma%5Cdelta%7D%3D48%5CSigma_%7B1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75" y="1037400"/>
            <a:ext cx="2732675" cy="32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5" name="Google Shape;1275;p103"/>
          <p:cNvCxnSpPr/>
          <p:nvPr/>
        </p:nvCxnSpPr>
        <p:spPr>
          <a:xfrm>
            <a:off x="3612000" y="1194350"/>
            <a:ext cx="960000" cy="114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76" name="Google Shape;1276;p103"/>
          <p:cNvSpPr txBox="1"/>
          <p:nvPr/>
        </p:nvSpPr>
        <p:spPr>
          <a:xfrm>
            <a:off x="94075" y="976850"/>
            <a:ext cx="417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t/>
            </a:r>
            <a:endParaRPr sz="1700">
              <a:solidFill>
                <a:schemeClr val="accent4"/>
              </a:solidFill>
            </a:endParaRPr>
          </a:p>
        </p:txBody>
      </p:sp>
      <p:pic>
        <p:nvPicPr>
          <p:cNvPr id="1277" name="Google Shape;1277;p103" title="[255,255,255,&quot;https://www.codecogs.com/eqnedit.php?latex=%5CSigma_%7B1%7D%3D%5Cleft.-%5Cfrac%7B1%7D%7B12%7D%5Cfrac%7B%5Cpartial%7D%7B%5Cpartial%5Comega%7D%5Coperatorname%7BIm%7DG_%7B%20%5Chat%7B%5CXi%7D%5E%7B~%5Crho%5Csigma%7D_%7B%5Crho%7D%2C%5Chat%7B%5CXi%7D_%7B~%5Clambda%5Csigma%7D%5E%7B%5Clambda%7D%7D%5E%7BR%7D(%5Cmathbf%7B0%7D%2C%5Comega)%5Cright%7C_%7B%5Comega%20%5Crightarrow%200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800" y="977800"/>
            <a:ext cx="2819402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104"/>
          <p:cNvSpPr txBox="1"/>
          <p:nvPr>
            <p:ph type="title"/>
          </p:nvPr>
        </p:nvSpPr>
        <p:spPr>
          <a:xfrm>
            <a:off x="231900" y="133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 diffusion modes and corresponding Green functions:</a:t>
            </a:r>
            <a:endParaRPr/>
          </a:p>
        </p:txBody>
      </p:sp>
      <p:pic>
        <p:nvPicPr>
          <p:cNvPr id="1283" name="Google Shape;1283;p104" title="[255,255,255,&quot;https://www.codecogs.com/eqnedit.php?latex=%5CSigma%5E%7B%5Cmu%5Calpha%5Cbeta%5Ceta%5Cgamma%5Cdelta%7D%5Cmathcal%7BP%7D_%7B1%5Cmu%5Calpha%5Cbeta%5Ceta%5Cgamma%5Cdelta%7D%3D48%5CSigma_%7B1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75" y="1037400"/>
            <a:ext cx="2732675" cy="32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4" name="Google Shape;1284;p104"/>
          <p:cNvCxnSpPr/>
          <p:nvPr/>
        </p:nvCxnSpPr>
        <p:spPr>
          <a:xfrm>
            <a:off x="3612000" y="1194350"/>
            <a:ext cx="960000" cy="114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5" name="Google Shape;1285;p104"/>
          <p:cNvSpPr txBox="1"/>
          <p:nvPr/>
        </p:nvSpPr>
        <p:spPr>
          <a:xfrm>
            <a:off x="94075" y="976850"/>
            <a:ext cx="417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t/>
            </a:r>
            <a:endParaRPr sz="1700">
              <a:solidFill>
                <a:schemeClr val="accent4"/>
              </a:solidFill>
            </a:endParaRPr>
          </a:p>
        </p:txBody>
      </p:sp>
      <p:pic>
        <p:nvPicPr>
          <p:cNvPr id="1286" name="Google Shape;1286;p104" title="[255,255,255,&quot;https://www.codecogs.com/eqnedit.php?latex=%5CSigma_%7B1%7D%3D%5Cleft.-%5Cfrac%7B1%7D%7B12%7D%5Cfrac%7B%5Cpartial%7D%7B%5Cpartial%5Comega%7D%5Coperatorname%7BIm%7DG_%7B%20%5Chat%7B%5CXi%7D%5E%7B~%5Crho%5Csigma%7D_%7B%5Crho%7D%2C%5Chat%7B%5CXi%7D_%7B~%5Clambda%5Csigma%7D%5E%7B%5Clambda%7D%7D%5E%7BR%7D(%5Cmathbf%7B0%7D%2C%5Comega)%5Cright%7C_%7B%5Comega%20%5Crightarrow%200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800" y="977800"/>
            <a:ext cx="2819402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7" name="Google Shape;1287;p104"/>
          <p:cNvCxnSpPr/>
          <p:nvPr/>
        </p:nvCxnSpPr>
        <p:spPr>
          <a:xfrm>
            <a:off x="6485575" y="1423250"/>
            <a:ext cx="0" cy="58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88" name="Google Shape;1288;p104" title="[255,255,255,&quot;https://www.codecogs.com/eqnedit.php?latex=G%5E%7BR%7D_%7B%5Chat%7B%5CXi%7D%5E%7B~%5Crho%5Csigma%7D_%7B%5Crho%7D%2C%5Chat%7B%5CXi%7D%5E%7B%5Clambda%20%7D_%7B~%5Clambda%5Csigma%7D%7D(%5Ctextbf%7Bx%7D%2C%20t)%5Cequiv-i%20%5Ctheta(t)%5B%5Chat%7B%5CXi%7D%5E%7B~%5Crho%20%5Csigma%7D_%7B%5Crho%7D(%5Ctextbf%7Bx%7D%2Ct)%2C%5Chat%7B%5CXi%7D%5E%7B%5Clambda%7D_%7B~%5Clambda%5Csigma%7D(%5Cmathbf%7B0%7D%2C0)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7150" y="2104725"/>
            <a:ext cx="3234224" cy="32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p104"/>
          <p:cNvSpPr txBox="1"/>
          <p:nvPr/>
        </p:nvSpPr>
        <p:spPr>
          <a:xfrm>
            <a:off x="94075" y="2430050"/>
            <a:ext cx="417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05"/>
          <p:cNvSpPr txBox="1"/>
          <p:nvPr>
            <p:ph type="title"/>
          </p:nvPr>
        </p:nvSpPr>
        <p:spPr>
          <a:xfrm>
            <a:off x="231900" y="133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 diffusion modes and corresponding Green functions:</a:t>
            </a:r>
            <a:endParaRPr/>
          </a:p>
        </p:txBody>
      </p:sp>
      <p:pic>
        <p:nvPicPr>
          <p:cNvPr id="1295" name="Google Shape;1295;p105" title="[255,255,255,&quot;https://www.codecogs.com/eqnedit.php?latex=%5CSigma%5E%7B%5Cmu%5Calpha%5Cbeta%5Ceta%5Cgamma%5Cdelta%7D%5Cmathcal%7BP%7D_%7B1%5Cmu%5Calpha%5Cbeta%5Ceta%5Cgamma%5Cdelta%7D%3D48%5CSigma_%7B1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75" y="1037400"/>
            <a:ext cx="2732675" cy="32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6" name="Google Shape;1296;p105"/>
          <p:cNvCxnSpPr/>
          <p:nvPr/>
        </p:nvCxnSpPr>
        <p:spPr>
          <a:xfrm>
            <a:off x="3612000" y="1194350"/>
            <a:ext cx="960000" cy="114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7" name="Google Shape;1297;p105"/>
          <p:cNvSpPr txBox="1"/>
          <p:nvPr/>
        </p:nvSpPr>
        <p:spPr>
          <a:xfrm>
            <a:off x="94075" y="976850"/>
            <a:ext cx="417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t/>
            </a:r>
            <a:endParaRPr sz="1700">
              <a:solidFill>
                <a:schemeClr val="accent4"/>
              </a:solidFill>
            </a:endParaRPr>
          </a:p>
        </p:txBody>
      </p:sp>
      <p:pic>
        <p:nvPicPr>
          <p:cNvPr id="1298" name="Google Shape;1298;p105" title="[255,255,255,&quot;https://www.codecogs.com/eqnedit.php?latex=%5CSigma_%7B1%7D%3D%5Cleft.-%5Cfrac%7B1%7D%7B12%7D%5Cfrac%7B%5Cpartial%7D%7B%5Cpartial%5Comega%7D%5Coperatorname%7BIm%7DG_%7B%20%5Chat%7B%5CXi%7D%5E%7B~%5Crho%5Csigma%7D_%7B%5Crho%7D%2C%5Chat%7B%5CXi%7D_%7B~%5Clambda%5Csigma%7D%5E%7B%5Clambda%7D%7D%5E%7BR%7D(%5Cmathbf%7B0%7D%2C%5Comega)%5Cright%7C_%7B%5Comega%20%5Crightarrow%200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800" y="977800"/>
            <a:ext cx="2819402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9" name="Google Shape;1299;p105"/>
          <p:cNvCxnSpPr/>
          <p:nvPr/>
        </p:nvCxnSpPr>
        <p:spPr>
          <a:xfrm>
            <a:off x="6485575" y="1423250"/>
            <a:ext cx="0" cy="58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00" name="Google Shape;1300;p105" title="[255,255,255,&quot;https://www.codecogs.com/eqnedit.php?latex=G%5E%7BR%7D_%7B%5Chat%7B%5CXi%7D%5E%7B~%5Crho%5Csigma%7D_%7B%5Crho%7D%2C%5Chat%7B%5CXi%7D%5E%7B%5Clambda%20%7D_%7B~%5Clambda%5Csigma%7D%7D(%5Ctextbf%7Bx%7D%2C%20t)%5Cequiv-i%20%5Ctheta(t)%5B%5Chat%7B%5CXi%7D%5E%7B~%5Crho%20%5Csigma%7D_%7B%5Crho%7D(%5Ctextbf%7Bx%7D%2Ct)%2C%5Chat%7B%5CXi%7D%5E%7B%5Clambda%7D_%7B~%5Clambda%5Csigma%7D(%5Cmathbf%7B0%7D%2C0)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7150" y="2104725"/>
            <a:ext cx="3234224" cy="32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01" name="Google Shape;1301;p105"/>
          <p:cNvSpPr txBox="1"/>
          <p:nvPr/>
        </p:nvSpPr>
        <p:spPr>
          <a:xfrm>
            <a:off x="94075" y="2430050"/>
            <a:ext cx="417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t/>
            </a:r>
            <a:endParaRPr sz="1700">
              <a:solidFill>
                <a:schemeClr val="accent4"/>
              </a:solidFill>
            </a:endParaRPr>
          </a:p>
        </p:txBody>
      </p:sp>
      <p:pic>
        <p:nvPicPr>
          <p:cNvPr id="1302" name="Google Shape;1302;p105" title="[255,255,255,&quot;https://www.codecogs.com/eqnedit.php?latex=%5CSigma%5E%7B%5Cmu%5Calpha%5Cbeta%5Ceta%5Cgamma%5Cdelta%7D%5Cleft(%5Cmathcal%7BP%7D_%7B3%5Cmu%5Calpha%5Cbeta%5Ceta%5Cgamma%5Cdelta%7D%2B%5Cfrac%7B1%7D%7B4%7D%5Cmathcal%7BP%7D_%7B1%5Cmu%5Calpha%5Cbeta%5Ceta%5Cgamma%5Cdelta%7D%5Cright)%3D33%5CSigma_%7B3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075" y="2371862"/>
            <a:ext cx="4178697" cy="589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3" name="Google Shape;1303;p105"/>
          <p:cNvCxnSpPr/>
          <p:nvPr/>
        </p:nvCxnSpPr>
        <p:spPr>
          <a:xfrm>
            <a:off x="4570400" y="2851050"/>
            <a:ext cx="14400" cy="7038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04" name="Google Shape;1304;p105" title="[255,255,255,&quot;https://www.codecogs.com/eqnedit.php?latex=%5CSigma_%7B3%7D%3D%5Cleft.%5Cfrac%7B2%7D%7B33%7D%5Cleft(%5Cfrac%7B%5Cpartial%7D%7B%5Cpartial%5Comega%7D%5Coperatorname%7BIm%7DG_%7B%5Chat%7B%5CXi%7D_%7B%5Cmu%5Cgamma%5Cbeta%7D%2C%5Chat%7B%5CXi%7D%5E%7B%5Cmu%5Cgamma%5Cbeta%7D%7D%5E%7BR%7D(%5Cmathbf%7B0%7D%2C%5Comega)%5Cright%7C_%7B%5Comega%20%5Crightarrow0%7D-6%5CSigma_%7B1%7D%5Cright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1250" y="3612800"/>
            <a:ext cx="3467103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106"/>
          <p:cNvSpPr txBox="1"/>
          <p:nvPr>
            <p:ph type="title"/>
          </p:nvPr>
        </p:nvSpPr>
        <p:spPr>
          <a:xfrm>
            <a:off x="231900" y="133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 diffusion modes and corresponding Green functions:</a:t>
            </a:r>
            <a:endParaRPr/>
          </a:p>
        </p:txBody>
      </p:sp>
      <p:pic>
        <p:nvPicPr>
          <p:cNvPr id="1310" name="Google Shape;1310;p106" title="[255,255,255,&quot;https://www.codecogs.com/eqnedit.php?latex=%5CSigma%5E%7B%5Cmu%5Calpha%5Cbeta%5Ceta%5Cgamma%5Cdelta%7D%5Cmathcal%7BP%7D_%7B1%5Cmu%5Calpha%5Cbeta%5Ceta%5Cgamma%5Cdelta%7D%3D48%5CSigma_%7B1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75" y="1037400"/>
            <a:ext cx="2732675" cy="32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1" name="Google Shape;1311;p106"/>
          <p:cNvCxnSpPr/>
          <p:nvPr/>
        </p:nvCxnSpPr>
        <p:spPr>
          <a:xfrm>
            <a:off x="3612000" y="1194350"/>
            <a:ext cx="960000" cy="114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2" name="Google Shape;1312;p106"/>
          <p:cNvSpPr txBox="1"/>
          <p:nvPr/>
        </p:nvSpPr>
        <p:spPr>
          <a:xfrm>
            <a:off x="94075" y="976850"/>
            <a:ext cx="417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t/>
            </a:r>
            <a:endParaRPr sz="1700">
              <a:solidFill>
                <a:schemeClr val="accent4"/>
              </a:solidFill>
            </a:endParaRPr>
          </a:p>
        </p:txBody>
      </p:sp>
      <p:pic>
        <p:nvPicPr>
          <p:cNvPr id="1313" name="Google Shape;1313;p106" title="[255,255,255,&quot;https://www.codecogs.com/eqnedit.php?latex=%5CSigma_%7B1%7D%3D%5Cleft.-%5Cfrac%7B1%7D%7B12%7D%5Cfrac%7B%5Cpartial%7D%7B%5Cpartial%5Comega%7D%5Coperatorname%7BIm%7DG_%7B%20%5Chat%7B%5CXi%7D%5E%7B~%5Crho%5Csigma%7D_%7B%5Crho%7D%2C%5Chat%7B%5CXi%7D_%7B~%5Clambda%5Csigma%7D%5E%7B%5Clambda%7D%7D%5E%7BR%7D(%5Cmathbf%7B0%7D%2C%5Comega)%5Cright%7C_%7B%5Comega%20%5Crightarrow%200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800" y="977800"/>
            <a:ext cx="2819402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4" name="Google Shape;1314;p106"/>
          <p:cNvCxnSpPr/>
          <p:nvPr/>
        </p:nvCxnSpPr>
        <p:spPr>
          <a:xfrm>
            <a:off x="6485575" y="1423250"/>
            <a:ext cx="0" cy="58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15" name="Google Shape;1315;p106" title="[255,255,255,&quot;https://www.codecogs.com/eqnedit.php?latex=G%5E%7BR%7D_%7B%5Chat%7B%5CXi%7D%5E%7B~%5Crho%5Csigma%7D_%7B%5Crho%7D%2C%5Chat%7B%5CXi%7D%5E%7B%5Clambda%20%7D_%7B~%5Clambda%5Csigma%7D%7D(%5Ctextbf%7Bx%7D%2C%20t)%5Cequiv-i%20%5Ctheta(t)%5B%5Chat%7B%5CXi%7D%5E%7B~%5Crho%20%5Csigma%7D_%7B%5Crho%7D(%5Ctextbf%7Bx%7D%2Ct)%2C%5Chat%7B%5CXi%7D%5E%7B%5Clambda%7D_%7B~%5Clambda%5Csigma%7D(%5Cmathbf%7B0%7D%2C0)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7150" y="2104725"/>
            <a:ext cx="3234224" cy="32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6" name="Google Shape;1316;p106"/>
          <p:cNvSpPr txBox="1"/>
          <p:nvPr/>
        </p:nvSpPr>
        <p:spPr>
          <a:xfrm>
            <a:off x="94075" y="2430050"/>
            <a:ext cx="417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t/>
            </a:r>
            <a:endParaRPr sz="1700">
              <a:solidFill>
                <a:schemeClr val="accent4"/>
              </a:solidFill>
            </a:endParaRPr>
          </a:p>
        </p:txBody>
      </p:sp>
      <p:pic>
        <p:nvPicPr>
          <p:cNvPr id="1317" name="Google Shape;1317;p106" title="[255,255,255,&quot;https://www.codecogs.com/eqnedit.php?latex=%5CSigma%5E%7B%5Cmu%5Calpha%5Cbeta%5Ceta%5Cgamma%5Cdelta%7D%5Cleft(%5Cmathcal%7BP%7D_%7B3%5Cmu%5Calpha%5Cbeta%5Ceta%5Cgamma%5Cdelta%7D%2B%5Cfrac%7B1%7D%7B4%7D%5Cmathcal%7BP%7D_%7B1%5Cmu%5Calpha%5Cbeta%5Ceta%5Cgamma%5Cdelta%7D%5Cright)%3D33%5CSigma_%7B3%7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075" y="2371862"/>
            <a:ext cx="4178697" cy="5897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8" name="Google Shape;1318;p106"/>
          <p:cNvCxnSpPr/>
          <p:nvPr/>
        </p:nvCxnSpPr>
        <p:spPr>
          <a:xfrm>
            <a:off x="4570400" y="2851050"/>
            <a:ext cx="14400" cy="7038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19" name="Google Shape;1319;p106" title="[255,255,255,&quot;https://www.codecogs.com/eqnedit.php?latex=%5CSigma_%7B3%7D%3D%5Cleft.%5Cfrac%7B2%7D%7B33%7D%5Cleft(%5Cfrac%7B%5Cpartial%7D%7B%5Cpartial%5Comega%7D%5Coperatorname%7BIm%7DG_%7B%5Chat%7B%5CXi%7D_%7B%5Cmu%5Cgamma%5Cbeta%7D%2C%5Chat%7B%5CXi%7D%5E%7B%5Cmu%5Cgamma%5Cbeta%7D%7D%5E%7BR%7D(%5Cmathbf%7B0%7D%2C%5Comega)%5Cright%7C_%7B%5Comega%20%5Crightarrow0%7D-6%5CSigma_%7B1%7D%5Cright)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01250" y="3612800"/>
            <a:ext cx="3467103" cy="444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0" name="Google Shape;1320;p106"/>
          <p:cNvCxnSpPr>
            <a:stCxn id="1319" idx="2"/>
          </p:cNvCxnSpPr>
          <p:nvPr/>
        </p:nvCxnSpPr>
        <p:spPr>
          <a:xfrm>
            <a:off x="4134801" y="4057300"/>
            <a:ext cx="616800" cy="309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21" name="Google Shape;1321;p106" title="[255,255,255,&quot;https://www.codecogs.com/eqnedit.php?latex=G%5E%7BR%7D_%7B%5Chat%7B%5CXi%7D%5E%7B%5Cmu%5Csigma%5Crho%7D%2C%5Chat%7B%5CXi%7D_%7B%5Cmu%20%5Csigma%5Crho%7D%7D(%5Ctextbf%7Bx%7D%2C%20t)%5Cequiv-i%20%5Ctheta(t)%5B%5Chat%7B%5CXi%7D%5E%7B%5Cmu%5Csigma%5Crho%7D(%5Ctextbf%7Bx%7D%2Ct)%2C%5Chat%7B%5CXi%7D_%7B%5Cmu%5Csigma%5Crho%7D(%5Cmathbf%7B0%7D%2C0)%5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98000" y="4404825"/>
            <a:ext cx="3503378" cy="27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107"/>
          <p:cNvSpPr txBox="1"/>
          <p:nvPr>
            <p:ph type="title"/>
          </p:nvPr>
        </p:nvSpPr>
        <p:spPr>
          <a:xfrm>
            <a:off x="231900" y="133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 diffusion modes and corresponding Green functions:</a:t>
            </a:r>
            <a:endParaRPr/>
          </a:p>
        </p:txBody>
      </p:sp>
      <p:cxnSp>
        <p:nvCxnSpPr>
          <p:cNvPr id="1327" name="Google Shape;1327;p107"/>
          <p:cNvCxnSpPr/>
          <p:nvPr/>
        </p:nvCxnSpPr>
        <p:spPr>
          <a:xfrm>
            <a:off x="3612000" y="1194350"/>
            <a:ext cx="960000" cy="114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28" name="Google Shape;1328;p107"/>
          <p:cNvSpPr txBox="1"/>
          <p:nvPr/>
        </p:nvSpPr>
        <p:spPr>
          <a:xfrm>
            <a:off x="94075" y="2430050"/>
            <a:ext cx="417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4"/>
              </a:solidFill>
            </a:endParaRPr>
          </a:p>
        </p:txBody>
      </p:sp>
      <p:sp>
        <p:nvSpPr>
          <p:cNvPr id="1329" name="Google Shape;1329;p107"/>
          <p:cNvSpPr txBox="1"/>
          <p:nvPr/>
        </p:nvSpPr>
        <p:spPr>
          <a:xfrm>
            <a:off x="94075" y="977800"/>
            <a:ext cx="317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</a:pPr>
            <a:r>
              <a:t/>
            </a:r>
            <a:endParaRPr sz="1600">
              <a:solidFill>
                <a:schemeClr val="accent4"/>
              </a:solidFill>
            </a:endParaRPr>
          </a:p>
        </p:txBody>
      </p:sp>
      <p:pic>
        <p:nvPicPr>
          <p:cNvPr id="1330" name="Google Shape;1330;p107" title="[255,255,255,&quot;https://www.codecogs.com/eqnedit.php?latex=%5CSigma%5E%7B%5Cmu%5Calpha%5Cbeta%5Ceta%5Cgamma%5Cdelta%7D%5Cmathcal%7BQ%7D_%7B1%5Cmu%5Calpha%5Cbeta%5Ceta%5Cgamma%5Cdelta%7D%3D36%5CLambda_%7B1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63" y="977788"/>
            <a:ext cx="2819400" cy="33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07" title="[255,255,255,&quot;https://www.codecogs.com/eqnedit.php?latex=%5CLambda_%7B1%7D%3D%5Cleft.%5Cfrac%7B1%7D%7B9%7D%5Cfrac%7B%5Cpartial%7D%7B%5Cpartial%5Comega%7D%5Coperatorname%7BIm%7DG_%7B%5Chat%7B%5Cmathcal%7BV%7D%7D%5E%7B%5Cmu%7D_%7B~%5Cmu%7D%2C%5Chat%7B%5Cmathcal%7BV%7D%7D%5E%7B%5Clambda%7D_%7B~%5Clambda%7D%7D%5E%7BR%7D(%5Cmathbf%7B0%7D%2C%5Comega)%5Cright%7C_%7B%5Comega%5Crightarrow0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3350" y="941400"/>
            <a:ext cx="2451098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5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108"/>
          <p:cNvSpPr txBox="1"/>
          <p:nvPr>
            <p:ph type="title"/>
          </p:nvPr>
        </p:nvSpPr>
        <p:spPr>
          <a:xfrm>
            <a:off x="231900" y="133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 diffusion modes and corresponding Green functions:</a:t>
            </a:r>
            <a:endParaRPr/>
          </a:p>
        </p:txBody>
      </p:sp>
      <p:cxnSp>
        <p:nvCxnSpPr>
          <p:cNvPr id="1337" name="Google Shape;1337;p108"/>
          <p:cNvCxnSpPr/>
          <p:nvPr/>
        </p:nvCxnSpPr>
        <p:spPr>
          <a:xfrm>
            <a:off x="3612000" y="1194350"/>
            <a:ext cx="960000" cy="114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38" name="Google Shape;1338;p108"/>
          <p:cNvCxnSpPr/>
          <p:nvPr/>
        </p:nvCxnSpPr>
        <p:spPr>
          <a:xfrm>
            <a:off x="6485575" y="1423250"/>
            <a:ext cx="0" cy="58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9" name="Google Shape;1339;p108"/>
          <p:cNvSpPr txBox="1"/>
          <p:nvPr/>
        </p:nvSpPr>
        <p:spPr>
          <a:xfrm>
            <a:off x="94075" y="2430050"/>
            <a:ext cx="417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4"/>
              </a:solidFill>
            </a:endParaRPr>
          </a:p>
        </p:txBody>
      </p:sp>
      <p:sp>
        <p:nvSpPr>
          <p:cNvPr id="1340" name="Google Shape;1340;p108"/>
          <p:cNvSpPr txBox="1"/>
          <p:nvPr/>
        </p:nvSpPr>
        <p:spPr>
          <a:xfrm>
            <a:off x="94075" y="977800"/>
            <a:ext cx="317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</a:pPr>
            <a:r>
              <a:t/>
            </a:r>
            <a:endParaRPr sz="1600">
              <a:solidFill>
                <a:schemeClr val="accent4"/>
              </a:solidFill>
            </a:endParaRPr>
          </a:p>
        </p:txBody>
      </p:sp>
      <p:pic>
        <p:nvPicPr>
          <p:cNvPr id="1341" name="Google Shape;1341;p108" title="[255,255,255,&quot;https://www.codecogs.com/eqnedit.php?latex=%5CSigma%5E%7B%5Cmu%5Calpha%5Cbeta%5Ceta%5Cgamma%5Cdelta%7D%5Cmathcal%7BQ%7D_%7B1%5Cmu%5Calpha%5Cbeta%5Ceta%5Cgamma%5Cdelta%7D%3D36%5CLambda_%7B1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63" y="977788"/>
            <a:ext cx="2819400" cy="33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108" title="[255,255,255,&quot;https://www.codecogs.com/eqnedit.php?latex=G%5E%7BR%7D_%7B%5Chat%7B%5Cmathcal%7BV%7D%7D%5E%7B%5Crho%7D_%7B~%5Csigma%7D%2C%5Chat%7B%5Cmathcal%7BV%7D%7D%5E%7B%5Clambda%20%7D_%7B~%5Clambda%7D%7D(%5Ctextbf%7Bx%7D%2Ct)%5Cequiv-i%20%5Ctheta(t)%5B%5Chat%7B%5Cmathcal%7BV%7D%7D%5E%7B%5Crho%20%7D_%7B~%5Crho%7D(%5Ctextbf%7Bx%7D%2Ct)%2C%5Chat%7B%5Cmathcal%7BV%7D%7D%5E%7B%5Clambda%7D_%7B~%5Clambda%7D(%5Cmathbf%7B0%7D%2C0)%5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4943" y="2046800"/>
            <a:ext cx="3453184" cy="3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108" title="[255,255,255,&quot;https://www.codecogs.com/eqnedit.php?latex=%5CLambda_%7B1%7D%3D%5Cleft.%5Cfrac%7B1%7D%7B9%7D%5Cfrac%7B%5Cpartial%7D%7B%5Cpartial%5Comega%7D%5Coperatorname%7BIm%7DG_%7B%5Chat%7B%5Cmathcal%7BV%7D%7D%5E%7B%5Cmu%7D_%7B~%5Cmu%7D%2C%5Chat%7B%5Cmathcal%7BV%7D%7D%5E%7B%5Clambda%7D_%7B~%5Clambda%7D%7D%5E%7BR%7D(%5Cmathbf%7B0%7D%2C%5Comega)%5Cright%7C_%7B%5Comega%5Crightarrow0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3350" y="941400"/>
            <a:ext cx="2451098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109"/>
          <p:cNvSpPr txBox="1"/>
          <p:nvPr>
            <p:ph type="title"/>
          </p:nvPr>
        </p:nvSpPr>
        <p:spPr>
          <a:xfrm>
            <a:off x="231900" y="133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 diffusion modes and corresponding Green functions:</a:t>
            </a:r>
            <a:endParaRPr/>
          </a:p>
        </p:txBody>
      </p:sp>
      <p:cxnSp>
        <p:nvCxnSpPr>
          <p:cNvPr id="1349" name="Google Shape;1349;p109"/>
          <p:cNvCxnSpPr/>
          <p:nvPr/>
        </p:nvCxnSpPr>
        <p:spPr>
          <a:xfrm>
            <a:off x="3612000" y="1194350"/>
            <a:ext cx="960000" cy="114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50" name="Google Shape;1350;p109"/>
          <p:cNvCxnSpPr/>
          <p:nvPr/>
        </p:nvCxnSpPr>
        <p:spPr>
          <a:xfrm>
            <a:off x="6485575" y="1423250"/>
            <a:ext cx="0" cy="58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1" name="Google Shape;1351;p109"/>
          <p:cNvSpPr txBox="1"/>
          <p:nvPr/>
        </p:nvSpPr>
        <p:spPr>
          <a:xfrm>
            <a:off x="94075" y="2430050"/>
            <a:ext cx="417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t/>
            </a:r>
            <a:endParaRPr sz="1700">
              <a:solidFill>
                <a:schemeClr val="accent4"/>
              </a:solidFill>
            </a:endParaRPr>
          </a:p>
        </p:txBody>
      </p:sp>
      <p:cxnSp>
        <p:nvCxnSpPr>
          <p:cNvPr id="1352" name="Google Shape;1352;p109"/>
          <p:cNvCxnSpPr/>
          <p:nvPr/>
        </p:nvCxnSpPr>
        <p:spPr>
          <a:xfrm>
            <a:off x="3358975" y="2822025"/>
            <a:ext cx="14400" cy="7038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53" name="Google Shape;1353;p109"/>
          <p:cNvSpPr txBox="1"/>
          <p:nvPr/>
        </p:nvSpPr>
        <p:spPr>
          <a:xfrm>
            <a:off x="94075" y="977800"/>
            <a:ext cx="317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</a:pPr>
            <a:r>
              <a:t/>
            </a:r>
            <a:endParaRPr sz="1600">
              <a:solidFill>
                <a:schemeClr val="accent4"/>
              </a:solidFill>
            </a:endParaRPr>
          </a:p>
        </p:txBody>
      </p:sp>
      <p:pic>
        <p:nvPicPr>
          <p:cNvPr id="1354" name="Google Shape;1354;p109" title="[255,255,255,&quot;https://www.codecogs.com/eqnedit.php?latex=%5CSigma%5E%7B%5Cmu%5Calpha%5Cbeta%5Ceta%5Cgamma%5Cdelta%7D%5Cmathcal%7BQ%7D_%7B1%5Cmu%5Calpha%5Cbeta%5Ceta%5Cgamma%5Cdelta%7D%3D36%5CLambda_%7B1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63" y="977788"/>
            <a:ext cx="2819400" cy="33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5" name="Google Shape;1355;p109" title="[255,255,255,&quot;https://www.codecogs.com/eqnedit.php?latex=%5CSigma%5E%7B%5Cmu%5Calpha%5Cbeta%5Ceta%5Cgamma%5Cdelta%7D%5Cmathcal%7BQ%7D%5E%7B%5Cprime%7D_%7B2%5Cmu%5Calpha%5Cbeta%5Ceta%5Cgamma%5Cdelta%7D%3D32%5CLambda_%7B2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575" y="2491300"/>
            <a:ext cx="3015173" cy="3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6" name="Google Shape;1356;p109" title="[255,255,255,&quot;https://www.codecogs.com/eqnedit.php?latex=G%5E%7BR%7D_%7B%5Chat%7B%5Cmathcal%7BV%7D%7D%5E%7B%5Crho%7D_%7B~%5Csigma%7D%2C%5Chat%7B%5Cmathcal%7BV%7D%7D%5E%7B%5Clambda%20%7D_%7B~%5Clambda%7D%7D(%5Ctextbf%7Bx%7D%2Ct)%5Cequiv-i%20%5Ctheta(t)%5B%5Chat%7B%5Cmathcal%7BV%7D%7D%5E%7B%5Crho%20%7D_%7B~%5Crho%7D(%5Ctextbf%7Bx%7D%2Ct)%2C%5Chat%7B%5Cmathcal%7BV%7D%7D%5E%7B%5Clambda%7D_%7B~%5Clambda%7D(%5Cmathbf%7B0%7D%2C0)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4943" y="2046800"/>
            <a:ext cx="3453184" cy="3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7" name="Google Shape;1357;p109" title="[255,255,255,&quot;https://www.codecogs.com/eqnedit.php?latex=%5CLambda_%7B2%7D%3D%5Cleft.%5Cfrac%7B1%7D%7B16%7D%5Cleft(%5Cfrac%7B%5Cpartial%7D%7B%5Cpartial%5Comega%7D%5Coperatorname%7BIm%7DG_%7B%5Chat%7B%5Cmathcal%7BV%7D%7D%5E%7B%5Cmu%5Clambda%7D%2C%5Chat%7B%5Cmathcal%7BV%7D%7D_%7B%5Cmu%5Clambda%7D%7D%5E%7BR%7D(%5Cmathbf%7B0%7D%2C%5Comega)%5Cright%7C_%7B%5Comega%20%5Crightarrow0%7D-6%5CLambda_%7B1%7D%5Cright)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2475" y="3612800"/>
            <a:ext cx="33274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8" name="Google Shape;1358;p109" title="[255,255,255,&quot;https://www.codecogs.com/eqnedit.php?latex=%5CLambda_%7B1%7D%3D%5Cleft.%5Cfrac%7B1%7D%7B9%7D%5Cfrac%7B%5Cpartial%7D%7B%5Cpartial%5Comega%7D%5Coperatorname%7BIm%7DG_%7B%5Chat%7B%5Cmathcal%7BV%7D%7D%5E%7B%5Cmu%7D_%7B~%5Cmu%7D%2C%5Chat%7B%5Cmathcal%7BV%7D%7D%5E%7B%5Clambda%7D_%7B~%5Clambda%7D%7D%5E%7BR%7D(%5Cmathbf%7B0%7D%2C%5Comega)%5Cright%7C_%7B%5Comega%5Crightarrow0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3350" y="941400"/>
            <a:ext cx="2451098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10"/>
          <p:cNvSpPr txBox="1"/>
          <p:nvPr>
            <p:ph type="title"/>
          </p:nvPr>
        </p:nvSpPr>
        <p:spPr>
          <a:xfrm>
            <a:off x="231900" y="133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Spin diffusion modes and corresponding Green functions:</a:t>
            </a:r>
            <a:endParaRPr/>
          </a:p>
        </p:txBody>
      </p:sp>
      <p:cxnSp>
        <p:nvCxnSpPr>
          <p:cNvPr id="1364" name="Google Shape;1364;p110"/>
          <p:cNvCxnSpPr/>
          <p:nvPr/>
        </p:nvCxnSpPr>
        <p:spPr>
          <a:xfrm>
            <a:off x="3612000" y="1194350"/>
            <a:ext cx="960000" cy="114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5" name="Google Shape;1365;p110"/>
          <p:cNvCxnSpPr/>
          <p:nvPr/>
        </p:nvCxnSpPr>
        <p:spPr>
          <a:xfrm>
            <a:off x="6485575" y="1423250"/>
            <a:ext cx="0" cy="5862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6" name="Google Shape;1366;p110"/>
          <p:cNvSpPr txBox="1"/>
          <p:nvPr/>
        </p:nvSpPr>
        <p:spPr>
          <a:xfrm>
            <a:off x="94075" y="2430050"/>
            <a:ext cx="417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Char char="●"/>
            </a:pPr>
            <a:r>
              <a:t/>
            </a:r>
            <a:endParaRPr sz="1700">
              <a:solidFill>
                <a:schemeClr val="accent4"/>
              </a:solidFill>
            </a:endParaRPr>
          </a:p>
        </p:txBody>
      </p:sp>
      <p:cxnSp>
        <p:nvCxnSpPr>
          <p:cNvPr id="1367" name="Google Shape;1367;p110"/>
          <p:cNvCxnSpPr/>
          <p:nvPr/>
        </p:nvCxnSpPr>
        <p:spPr>
          <a:xfrm>
            <a:off x="3358975" y="2822025"/>
            <a:ext cx="14400" cy="7038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68" name="Google Shape;1368;p110"/>
          <p:cNvCxnSpPr/>
          <p:nvPr/>
        </p:nvCxnSpPr>
        <p:spPr>
          <a:xfrm>
            <a:off x="3759951" y="4195325"/>
            <a:ext cx="616800" cy="309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9" name="Google Shape;1369;p110"/>
          <p:cNvSpPr txBox="1"/>
          <p:nvPr/>
        </p:nvSpPr>
        <p:spPr>
          <a:xfrm>
            <a:off x="94075" y="977800"/>
            <a:ext cx="3177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</a:pPr>
            <a:r>
              <a:t/>
            </a:r>
            <a:endParaRPr sz="1600">
              <a:solidFill>
                <a:schemeClr val="accent4"/>
              </a:solidFill>
            </a:endParaRPr>
          </a:p>
        </p:txBody>
      </p:sp>
      <p:pic>
        <p:nvPicPr>
          <p:cNvPr id="1370" name="Google Shape;1370;p110" title="[255,255,255,&quot;https://www.codecogs.com/eqnedit.php?latex=%5CSigma%5E%7B%5Cmu%5Calpha%5Cbeta%5Ceta%5Cgamma%5Cdelta%7D%5Cmathcal%7BQ%7D_%7B1%5Cmu%5Calpha%5Cbeta%5Ceta%5Cgamma%5Cdelta%7D%3D36%5CLambda_%7B1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63" y="977788"/>
            <a:ext cx="2819400" cy="33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1" name="Google Shape;1371;p110" title="[255,255,255,&quot;https://www.codecogs.com/eqnedit.php?latex=%5CSigma%5E%7B%5Cmu%5Calpha%5Cbeta%5Ceta%5Cgamma%5Cdelta%7D%5Cmathcal%7BQ%7D%5E%7B%5Cprime%7D_%7B2%5Cmu%5Calpha%5Cbeta%5Ceta%5Cgamma%5Cdelta%7D%3D32%5CLambda_%7B2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575" y="2491300"/>
            <a:ext cx="3015173" cy="38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2" name="Google Shape;1372;p110" title="[255,255,255,&quot;https://www.codecogs.com/eqnedit.php?latex=G%5E%7BR%7D_%7B%5Chat%7B%5Cmathcal%7BV%7D%7D%5E%7B%5Crho%7D_%7B~%5Csigma%7D%2C%5Chat%7B%5Cmathcal%7BV%7D%7D%5E%7B%5Clambda%20%7D_%7B~%5Clambda%7D%7D(%5Ctextbf%7Bx%7D%2Ct)%5Cequiv-i%20%5Ctheta(t)%5B%5Chat%7B%5Cmathcal%7BV%7D%7D%5E%7B%5Crho%20%7D_%7B~%5Crho%7D(%5Ctextbf%7Bx%7D%2Ct)%2C%5Chat%7B%5Cmathcal%7BV%7D%7D%5E%7B%5Clambda%7D_%7B~%5Clambda%7D(%5Cmathbf%7B0%7D%2C0)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4943" y="2046800"/>
            <a:ext cx="3453184" cy="3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110" title="[255,255,255,&quot;https://www.codecogs.com/eqnedit.php?latex=%5CLambda_%7B2%7D%3D%5Cleft.%5Cfrac%7B1%7D%7B16%7D%5Cleft(%5Cfrac%7B%5Cpartial%7D%7B%5Cpartial%5Comega%7D%5Coperatorname%7BIm%7DG_%7B%5Chat%7B%5Cmathcal%7BV%7D%7D%5E%7B%5Cmu%5Clambda%7D%2C%5Chat%7B%5Cmathcal%7BV%7D%7D_%7B%5Cmu%5Clambda%7D%7D%5E%7BR%7D(%5Cmathbf%7B0%7D%2C%5Comega)%5Cright%7C_%7B%5Comega%20%5Crightarrow0%7D-6%5CLambda_%7B1%7D%5Cright)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02475" y="3612800"/>
            <a:ext cx="3327401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110" title="[255,255,255,&quot;https://www.codecogs.com/eqnedit.php?latex=%5CLambda_%7B1%7D%3D%5Cleft.%5Cfrac%7B1%7D%7B9%7D%5Cfrac%7B%5Cpartial%7D%7B%5Cpartial%5Comega%7D%5Coperatorname%7BIm%7DG_%7B%5Chat%7B%5Cmathcal%7BV%7D%7D%5E%7B%5Cmu%7D_%7B~%5Cmu%7D%2C%5Chat%7B%5Cmathcal%7BV%7D%7D%5E%7B%5Clambda%7D_%7B~%5Clambda%7D%7D%5E%7BR%7D(%5Cmathbf%7B0%7D%2C%5Comega)%5Cright%7C_%7B%5Comega%5Crightarrow0%7D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53350" y="941400"/>
            <a:ext cx="2451098" cy="4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110" title="[255,255,255,&quot;https://www.codecogs.com/eqnedit.php?latex=G%5E%7BR%7D_%7B%5Chat%7B%5Cmathcal%7BV%7D%7D%5E%7B%5Crho%5Csigma%7D%2C%5Chat%7B%5Cmathcal%7BV%7D%7D_%7B%5Crho%20%5Csigma%7D%7D(%5Ctextbf%7Bx%7D%2Ct)%5Cequiv-i%5Ctheta(t)%5B%5Chat%7B%5Cmathcal%7BV%7D%7D%5E%7B%5Crho%5Csigma%7D(%5Ctextbf%7Bx%7D%2Ct)%2C%5Chat%7B%5Cmathcal%7BV%7D%7D_%7B%5Crho%5Csigma%7D(%5Cmathbf%7B0%7D%2C0)%5D#0&quot;]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9951" y="4548600"/>
            <a:ext cx="3612546" cy="3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p111"/>
          <p:cNvSpPr txBox="1"/>
          <p:nvPr>
            <p:ph type="title"/>
          </p:nvPr>
        </p:nvSpPr>
        <p:spPr>
          <a:xfrm>
            <a:off x="64725" y="81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26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520"/>
          </a:p>
        </p:txBody>
      </p:sp>
      <p:sp>
        <p:nvSpPr>
          <p:cNvPr id="1381" name="Google Shape;1381;p111"/>
          <p:cNvSpPr txBox="1"/>
          <p:nvPr/>
        </p:nvSpPr>
        <p:spPr>
          <a:xfrm>
            <a:off x="64725" y="81800"/>
            <a:ext cx="7083900" cy="4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               :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382" name="Google Shape;1382;p111" title="[255,255,255,&quot;https://www.codecogs.com/eqnedit.php?latex=%5Cleft%5Clangle%5Ctext%7BMicro%7D%5Cright%5Crangle%3D%5Ctext%7BMacro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5" y="81800"/>
            <a:ext cx="3149599" cy="4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111"/>
          <p:cNvSpPr txBox="1"/>
          <p:nvPr/>
        </p:nvSpPr>
        <p:spPr>
          <a:xfrm>
            <a:off x="370500" y="1118775"/>
            <a:ext cx="4184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900"/>
              <a:buChar char="●"/>
            </a:pPr>
            <a:r>
              <a:t/>
            </a:r>
            <a:endParaRPr sz="1900">
              <a:solidFill>
                <a:srgbClr val="FF9900"/>
              </a:solidFill>
            </a:endParaRPr>
          </a:p>
        </p:txBody>
      </p:sp>
      <p:pic>
        <p:nvPicPr>
          <p:cNvPr id="1384" name="Google Shape;1384;p111" title="[255,217,102,&quot;https://www.codecogs.com/eqnedit.php?latex=%5Cleft%5Clangle%5Chat%7B%5Cmathcal%7BS%7D%7D%5E%7B%5Cmu%5Calpha%5Cbeta%7D%5Cright%5Crangle%3D%5Cdelta%20S%5E%7B%5Cmu%5Calpha%5Cbeta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575" y="1205975"/>
            <a:ext cx="1701800" cy="4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