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65"/>
  </p:normalViewPr>
  <p:slideViewPr>
    <p:cSldViewPr snapToGrid="0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F74E-6899-640F-BC89-ED7D8297E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2112C-DB1E-F9A7-186E-ABF3CA231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2D657-4A68-13DA-5236-797866E7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4A86-BB83-FC60-09E2-A41C9237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36A6E-597C-D656-6FF0-F4780C84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6BDD-66A9-11D8-C4E1-28A214CC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54FEF-F203-D220-D31C-3FF06D2DD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BEE01-E8D2-AC4B-4C09-DED61940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8E958-0398-5CE0-AD8B-C812D815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621-F3B4-810B-1F40-6FA7AE99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9A2B0-C5E0-9BCA-E073-56EA44DD9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ABB3E-3C5B-AED1-4371-7A8E2BA7D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CD8E-622E-025E-F05D-82472FA7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F394-6206-E3F1-D9F9-4623FCBD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8A91-AC90-95BD-D432-A4FC98BE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503B-7D78-0561-3294-74CC2175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4A0C-96BB-5B0B-0FC6-D50D34D73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C6F1-CE35-35F4-EE4C-983EE524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DEC9-F6F9-BA01-B98A-4D17D836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05FF6-2534-70FF-FDB6-C6A702ED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9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F906-E567-867D-A1E1-E97825C5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67678-B9DC-876B-89D3-1C1A46883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E4EA-1344-3C2C-4FBE-D1CEDB96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53EDF-0697-EB8D-006C-D0297962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DFD57-030F-EDAA-E93C-EA511F52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C325-C8A8-8FC1-BD31-E313FE52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05B8-298D-D60B-E79C-97CCF79B1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1927A-2981-8F10-4391-769FB5F4F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71C84-53DF-80CA-4286-A18BD11F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06764-37C4-2C2C-7421-4541E7BD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B462C-3BE0-C0C7-6AC1-6FBE3CD2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80E7-50BD-01A7-DFE5-7E3ECDC8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B0D8B-5693-4A42-2541-F1E513D29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5EE86-AD6D-39F5-0F35-CD7B24D2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1C988-1207-6FB0-92EC-C9C23F121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C0BA8-0FCD-29AE-885E-E4C7488AD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67F71-DE40-BBD9-FD61-66AECF70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7233EB-6217-0E00-D50D-11E180F7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548FD-5777-DFBF-2593-559408E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7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5351-2D07-1A16-7677-6DF60B22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8FE8B-7635-3E8F-8A1A-87CA78FB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CD63E-A982-396E-68CE-967FDF1B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683F4-98CD-FF16-69C8-73804267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3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356AA-63A2-3AD6-82DB-E6BB2034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444B2-B9A7-51D0-88B1-08F51188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B657-28C4-6D11-E8AE-BA8AE321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7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91A4D-5754-4491-8FF1-4AE4A808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8B0C-FD78-090C-A1EE-2F08A2C1D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ED681-69BE-4120-4E3F-B447C07C1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BB99D-E64E-2AF1-4C23-42712DB3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6F543-1D94-BC0E-9152-185F6E69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2B4E7-BFA1-3945-FEBE-81366D5E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7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96B2-6CA4-2235-CBEF-80C6B9E1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4B5417-04E0-D088-FEA5-FA9007042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2F5D2-51EF-76D6-32AD-752E9454F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C826A-3B93-1303-1A50-C4B8F9D7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C6BBB-67B1-3905-5AF8-296C331A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51BFE-C526-14D4-334C-64D3E9AB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8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34037-35C6-8B67-87B3-7DAA5C16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D6CCB-FFA1-8208-2531-3DD5102D4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93361-F637-28A1-86C3-E02C9C8A1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F1C0-4785-3D43-88CC-615AA74F3A68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EAFFE-CCD3-943F-E7E8-5638B507F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83FE-A02B-DE59-884F-E7D012D70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CD46-6E7D-4140-9970-379136C9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B957307-ED3F-B217-7ABB-539FEB104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3" y="9277"/>
            <a:ext cx="10749235" cy="68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2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7F9073-F2D9-0300-9948-B5FD99708FEE}"/>
              </a:ext>
            </a:extLst>
          </p:cNvPr>
          <p:cNvSpPr txBox="1"/>
          <p:nvPr/>
        </p:nvSpPr>
        <p:spPr>
          <a:xfrm>
            <a:off x="4128368" y="4522156"/>
            <a:ext cx="4937937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Decided to organize it as we have a group at NISER deeply interested in the topic </a:t>
            </a: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Victor ROY | Assistant Professor | Phd | National Institute of Science  Education and Research, Bhubaneshwar | NISER | School of Physical Sciences  | Research profile">
            <a:extLst>
              <a:ext uri="{FF2B5EF4-FFF2-40B4-BE49-F238E27FC236}">
                <a16:creationId xmlns:a16="http://schemas.microsoft.com/office/drawing/2014/main" id="{B309A263-B0C8-4EA9-39D1-781B337DC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3" b="17916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laborator DIARY – TPRC-IITBH">
            <a:extLst>
              <a:ext uri="{FF2B5EF4-FFF2-40B4-BE49-F238E27FC236}">
                <a16:creationId xmlns:a16="http://schemas.microsoft.com/office/drawing/2014/main" id="{3EDC8DE9-C5FF-C824-0305-EE1BD4104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08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Oval 104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.jaiswal | National Institute of Science Education and Research">
            <a:extLst>
              <a:ext uri="{FF2B5EF4-FFF2-40B4-BE49-F238E27FC236}">
                <a16:creationId xmlns:a16="http://schemas.microsoft.com/office/drawing/2014/main" id="{AADE943F-7E1C-FDD1-5817-E2025955D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5" r="3" b="6114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Najmul HAQUE | Reader | PhD | National Institute of Science Education and  Research, Bhubaneshwar | NISER | School of Physical Sciences | Research  profile">
            <a:extLst>
              <a:ext uri="{FF2B5EF4-FFF2-40B4-BE49-F238E27FC236}">
                <a16:creationId xmlns:a16="http://schemas.microsoft.com/office/drawing/2014/main" id="{D4AA2363-01D1-7EFE-DA69-B0F06A673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" b="3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Home : Sourendu Gupta">
            <a:extLst>
              <a:ext uri="{FF2B5EF4-FFF2-40B4-BE49-F238E27FC236}">
                <a16:creationId xmlns:a16="http://schemas.microsoft.com/office/drawing/2014/main" id="{3E01C3DB-67FA-43B3-DA97-414050009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0" r="-2" b="7119"/>
          <a:stretch/>
        </p:blipFill>
        <p:spPr bwMode="auto"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2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5774-C128-1686-6B84-E7A1B9DA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" y="94676"/>
            <a:ext cx="10515600" cy="1325563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Also received interest from various participants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57748-66EA-B741-5743-4674D729BBCE}"/>
              </a:ext>
            </a:extLst>
          </p:cNvPr>
          <p:cNvSpPr txBox="1"/>
          <p:nvPr/>
        </p:nvSpPr>
        <p:spPr>
          <a:xfrm>
            <a:off x="673268" y="1298001"/>
            <a:ext cx="1234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60 </a:t>
            </a:r>
          </a:p>
        </p:txBody>
      </p:sp>
      <p:pic>
        <p:nvPicPr>
          <p:cNvPr id="2050" name="Picture 2" descr="IIT Roorkee - Wikipedia">
            <a:extLst>
              <a:ext uri="{FF2B5EF4-FFF2-40B4-BE49-F238E27FC236}">
                <a16:creationId xmlns:a16="http://schemas.microsoft.com/office/drawing/2014/main" id="{D357B9A5-053E-4B32-D751-51237D8E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61" y="263050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ethe University Frankfurt - Wikipedia">
            <a:extLst>
              <a:ext uri="{FF2B5EF4-FFF2-40B4-BE49-F238E27FC236}">
                <a16:creationId xmlns:a16="http://schemas.microsoft.com/office/drawing/2014/main" id="{FB0504BB-5212-05F2-59F6-4012A6D9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" y="5166339"/>
            <a:ext cx="2429317" cy="13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stitute of Physics, Bhubaneswar - Wikipedia">
            <a:extLst>
              <a:ext uri="{FF2B5EF4-FFF2-40B4-BE49-F238E27FC236}">
                <a16:creationId xmlns:a16="http://schemas.microsoft.com/office/drawing/2014/main" id="{B1DAE9C4-54A2-BAEB-9031-109F97A8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98" y="5288576"/>
            <a:ext cx="1238100" cy="13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mrita University Admission 2023: Registration (Started), Dates,  Eligibility, Result">
            <a:extLst>
              <a:ext uri="{FF2B5EF4-FFF2-40B4-BE49-F238E27FC236}">
                <a16:creationId xmlns:a16="http://schemas.microsoft.com/office/drawing/2014/main" id="{BADED1A3-1CEA-000D-9AE8-C3D979CC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00" y="4265612"/>
            <a:ext cx="20574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stitute of modern physics(IMP), CAS | LinkedIn">
            <a:extLst>
              <a:ext uri="{FF2B5EF4-FFF2-40B4-BE49-F238E27FC236}">
                <a16:creationId xmlns:a16="http://schemas.microsoft.com/office/drawing/2014/main" id="{4DBADF24-0E52-3716-E81C-77E7F3F8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47" y="2930231"/>
            <a:ext cx="1335381" cy="13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bout Logo | National Institute of Science Education and Research">
            <a:extLst>
              <a:ext uri="{FF2B5EF4-FFF2-40B4-BE49-F238E27FC236}">
                <a16:creationId xmlns:a16="http://schemas.microsoft.com/office/drawing/2014/main" id="{76D8E230-8904-4E08-E30C-4ADC393C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85" y="3937920"/>
            <a:ext cx="1238101" cy="135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ata Institute of Fundamental Research | TIFR">
            <a:extLst>
              <a:ext uri="{FF2B5EF4-FFF2-40B4-BE49-F238E27FC236}">
                <a16:creationId xmlns:a16="http://schemas.microsoft.com/office/drawing/2014/main" id="{09CD764B-7B08-8E0F-4242-13E2ABF9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" y="4018002"/>
            <a:ext cx="2215992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VKM's NMIMS - Wikipedia">
            <a:extLst>
              <a:ext uri="{FF2B5EF4-FFF2-40B4-BE49-F238E27FC236}">
                <a16:creationId xmlns:a16="http://schemas.microsoft.com/office/drawing/2014/main" id="{5B1249B8-8018-6C4F-B608-1B82E2AF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77" y="5154573"/>
            <a:ext cx="1551198" cy="15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University of Hyderabad - Wikipedia">
            <a:extLst>
              <a:ext uri="{FF2B5EF4-FFF2-40B4-BE49-F238E27FC236}">
                <a16:creationId xmlns:a16="http://schemas.microsoft.com/office/drawing/2014/main" id="{1C7556D3-FE89-8F75-91AD-6BE49AE0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1" y="2599288"/>
            <a:ext cx="1427162" cy="14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FJ PAN Press Office">
            <a:extLst>
              <a:ext uri="{FF2B5EF4-FFF2-40B4-BE49-F238E27FC236}">
                <a16:creationId xmlns:a16="http://schemas.microsoft.com/office/drawing/2014/main" id="{A78B2206-D74A-FE78-31E8-C269BFC8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71" y="2582866"/>
            <a:ext cx="1435136" cy="14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ome | Variable Energy Cyclotron Centre">
            <a:extLst>
              <a:ext uri="{FF2B5EF4-FFF2-40B4-BE49-F238E27FC236}">
                <a16:creationId xmlns:a16="http://schemas.microsoft.com/office/drawing/2014/main" id="{A925BDB9-0EEA-399D-56A1-7B215AFB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21" y="118909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aha Institute of Nuclear Physics - Wikipedia">
            <a:extLst>
              <a:ext uri="{FF2B5EF4-FFF2-40B4-BE49-F238E27FC236}">
                <a16:creationId xmlns:a16="http://schemas.microsoft.com/office/drawing/2014/main" id="{532FA8E2-3F73-AB7A-EE9E-180CCEC8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348" y="2909810"/>
            <a:ext cx="1594288" cy="15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IT Madras - Wikipedia">
            <a:extLst>
              <a:ext uri="{FF2B5EF4-FFF2-40B4-BE49-F238E27FC236}">
                <a16:creationId xmlns:a16="http://schemas.microsoft.com/office/drawing/2014/main" id="{9D58E1D6-3695-EFD1-EA56-BD1B1928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12" y="1288799"/>
            <a:ext cx="1407200" cy="1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IT Delhi - Wikipedia">
            <a:extLst>
              <a:ext uri="{FF2B5EF4-FFF2-40B4-BE49-F238E27FC236}">
                <a16:creationId xmlns:a16="http://schemas.microsoft.com/office/drawing/2014/main" id="{CF44558F-344B-B30E-B257-20E800B3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10" y="1273724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中央研究院物理研究所 Institute of Physics, Academia Sinica">
            <a:extLst>
              <a:ext uri="{FF2B5EF4-FFF2-40B4-BE49-F238E27FC236}">
                <a16:creationId xmlns:a16="http://schemas.microsoft.com/office/drawing/2014/main" id="{9A151A6B-0A58-A299-26F7-F4989A19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23" y="1104458"/>
            <a:ext cx="1407201" cy="14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University of Jyväskylä — Jyväskylän yliopisto">
            <a:extLst>
              <a:ext uri="{FF2B5EF4-FFF2-40B4-BE49-F238E27FC236}">
                <a16:creationId xmlns:a16="http://schemas.microsoft.com/office/drawing/2014/main" id="{53F45BB7-FEE3-AF6A-7965-81079887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51" y="-15217"/>
            <a:ext cx="1946793" cy="10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IIT Goa - Wikipedia">
            <a:extLst>
              <a:ext uri="{FF2B5EF4-FFF2-40B4-BE49-F238E27FC236}">
                <a16:creationId xmlns:a16="http://schemas.microsoft.com/office/drawing/2014/main" id="{61FCC92F-7D0B-DA39-5662-AE8AA479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328" y="4674821"/>
            <a:ext cx="1453308" cy="14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IIT Bhilai - Wikipedia">
            <a:extLst>
              <a:ext uri="{FF2B5EF4-FFF2-40B4-BE49-F238E27FC236}">
                <a16:creationId xmlns:a16="http://schemas.microsoft.com/office/drawing/2014/main" id="{776BB463-7B64-6857-C26F-5E335EF2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24" y="5097591"/>
            <a:ext cx="1572242" cy="16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Jagiellonian University, Poland | Study.eu">
            <a:extLst>
              <a:ext uri="{FF2B5EF4-FFF2-40B4-BE49-F238E27FC236}">
                <a16:creationId xmlns:a16="http://schemas.microsoft.com/office/drawing/2014/main" id="{D8CADAF0-D838-6BE0-1985-CB4781154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14" y="689871"/>
            <a:ext cx="209564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North Carolina State University - Wikipedia">
            <a:extLst>
              <a:ext uri="{FF2B5EF4-FFF2-40B4-BE49-F238E27FC236}">
                <a16:creationId xmlns:a16="http://schemas.microsoft.com/office/drawing/2014/main" id="{B421CE38-8DDF-C434-F54F-5F8C430E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10" y="2767051"/>
            <a:ext cx="1419190" cy="14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IISER Berhampur">
            <a:extLst>
              <a:ext uri="{FF2B5EF4-FFF2-40B4-BE49-F238E27FC236}">
                <a16:creationId xmlns:a16="http://schemas.microsoft.com/office/drawing/2014/main" id="{5486CE13-2AEF-D30D-D650-CE026CAB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62" y="3781921"/>
            <a:ext cx="1407201" cy="14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Paris-Saclay Faculty of Sciences - Wikipedia">
            <a:extLst>
              <a:ext uri="{FF2B5EF4-FFF2-40B4-BE49-F238E27FC236}">
                <a16:creationId xmlns:a16="http://schemas.microsoft.com/office/drawing/2014/main" id="{DE304AB7-3160-592B-9821-72D42A39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65" y="4220416"/>
            <a:ext cx="2057400" cy="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Institute of Mathematical Sciences, Chennai - Wikipedia">
            <a:extLst>
              <a:ext uri="{FF2B5EF4-FFF2-40B4-BE49-F238E27FC236}">
                <a16:creationId xmlns:a16="http://schemas.microsoft.com/office/drawing/2014/main" id="{89E1257B-5325-8160-5313-78859E1D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18" y="2532407"/>
            <a:ext cx="1271566" cy="12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PRL Logo | Physical Research Laboratory">
            <a:extLst>
              <a:ext uri="{FF2B5EF4-FFF2-40B4-BE49-F238E27FC236}">
                <a16:creationId xmlns:a16="http://schemas.microsoft.com/office/drawing/2014/main" id="{F426671C-E3FC-5116-D612-75E75BC83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62" y="1359932"/>
            <a:ext cx="1282443" cy="12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Home - IISER Pune">
            <a:extLst>
              <a:ext uri="{FF2B5EF4-FFF2-40B4-BE49-F238E27FC236}">
                <a16:creationId xmlns:a16="http://schemas.microsoft.com/office/drawing/2014/main" id="{275EB95F-E5A2-F3D1-9E4F-3875B0A9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95" y="1936505"/>
            <a:ext cx="1281969" cy="10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1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EDA3-EE0F-E063-BF59-E586B4AE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9" y="0"/>
            <a:ext cx="10515600" cy="1325563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Hope the academic interactions were fruitful and the stay was pleasant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2BA36-822D-3798-EAB3-0F638AE1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" y="1753122"/>
            <a:ext cx="4343400" cy="264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1239D-3EBE-83AF-5C1B-C2BDAE1FE2B6}"/>
              </a:ext>
            </a:extLst>
          </p:cNvPr>
          <p:cNvSpPr txBox="1"/>
          <p:nvPr/>
        </p:nvSpPr>
        <p:spPr>
          <a:xfrm>
            <a:off x="371796" y="1326120"/>
            <a:ext cx="150081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Polarization of hyperons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4A8F8-F244-7317-39D0-807EF7D138FD}"/>
              </a:ext>
            </a:extLst>
          </p:cNvPr>
          <p:cNvSpPr txBox="1"/>
          <p:nvPr/>
        </p:nvSpPr>
        <p:spPr>
          <a:xfrm>
            <a:off x="6055037" y="3614879"/>
            <a:ext cx="26338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latin typeface="Bookman Old Style" panose="02050604050505020204" pitchFamily="18" charset="0"/>
              </a:rPr>
              <a:t>Phys. Lett. B 815 (2021) 136146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7ADC8-E288-810E-A607-4D157502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813" y="1549338"/>
            <a:ext cx="2673094" cy="1871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0C86E6-C48E-DF6C-B18E-C483420A1D14}"/>
              </a:ext>
            </a:extLst>
          </p:cNvPr>
          <p:cNvSpPr txBox="1"/>
          <p:nvPr/>
        </p:nvSpPr>
        <p:spPr>
          <a:xfrm>
            <a:off x="6905216" y="1195239"/>
            <a:ext cx="3891533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Spin alignment of vector mesons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F72BF3-59F0-238B-6D09-B12E7A925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65284" y="4252711"/>
            <a:ext cx="2463276" cy="29097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7369E1-117B-3D15-1BAE-BDEA6330608B}"/>
              </a:ext>
            </a:extLst>
          </p:cNvPr>
          <p:cNvSpPr txBox="1"/>
          <p:nvPr/>
        </p:nvSpPr>
        <p:spPr>
          <a:xfrm>
            <a:off x="10131228" y="4828772"/>
            <a:ext cx="20607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Large values of charge difference v</a:t>
            </a:r>
            <a:r>
              <a:rPr lang="en-US" baseline="-25000" dirty="0">
                <a:latin typeface="Bookman Old Style" panose="02050604050505020204" pitchFamily="18" charset="0"/>
              </a:rPr>
              <a:t>1</a:t>
            </a:r>
            <a:r>
              <a:rPr lang="en-US" dirty="0">
                <a:latin typeface="Bookman Old Style" panose="02050604050505020204" pitchFamily="18" charset="0"/>
              </a:rPr>
              <a:t> of charm hadrons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11E527-C464-DAA6-2FDC-8E5FFF07E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97" y="4394722"/>
            <a:ext cx="2216950" cy="2463278"/>
          </a:xfrm>
          <a:prstGeom prst="rect">
            <a:avLst/>
          </a:prstGeom>
        </p:spPr>
      </p:pic>
      <p:pic>
        <p:nvPicPr>
          <p:cNvPr id="3074" name="Picture 2" descr="The first evidence of vector meson spin alignment in heavy-ion collisions">
            <a:extLst>
              <a:ext uri="{FF2B5EF4-FFF2-40B4-BE49-F238E27FC236}">
                <a16:creationId xmlns:a16="http://schemas.microsoft.com/office/drawing/2014/main" id="{BCBBCFF7-A143-6E72-1856-E4E021C3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82" y="1355672"/>
            <a:ext cx="1793325" cy="172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ttern of global spin alignment of ϕ and K*0 mesons in heavy-ion  collisions | Nature">
            <a:extLst>
              <a:ext uri="{FF2B5EF4-FFF2-40B4-BE49-F238E27FC236}">
                <a16:creationId xmlns:a16="http://schemas.microsoft.com/office/drawing/2014/main" id="{A8C22B18-025C-1770-0945-D16AA9E6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941" y="1549338"/>
            <a:ext cx="2673094" cy="25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7F0E33-28C9-FCFA-BB7E-956B8108A1DE}"/>
              </a:ext>
            </a:extLst>
          </p:cNvPr>
          <p:cNvSpPr txBox="1"/>
          <p:nvPr/>
        </p:nvSpPr>
        <p:spPr>
          <a:xfrm>
            <a:off x="2958068" y="582841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V</a:t>
            </a:r>
            <a:r>
              <a:rPr lang="en-US" baseline="-25000" dirty="0" err="1">
                <a:latin typeface="Bookman Old Style" panose="02050604050505020204" pitchFamily="18" charset="0"/>
              </a:rPr>
              <a:t>n</a:t>
            </a:r>
            <a:r>
              <a:rPr lang="en-US" dirty="0">
                <a:latin typeface="Bookman Old Style" panose="02050604050505020204" pitchFamily="18" charset="0"/>
              </a:rPr>
              <a:t> vs 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9A544-02E9-2CC5-8786-9DA8ACE0FA13}"/>
              </a:ext>
            </a:extLst>
          </p:cNvPr>
          <p:cNvSpPr txBox="1"/>
          <p:nvPr/>
        </p:nvSpPr>
        <p:spPr>
          <a:xfrm>
            <a:off x="2837102" y="4505607"/>
            <a:ext cx="178893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Higher order flow coefficients</a:t>
            </a:r>
          </a:p>
        </p:txBody>
      </p:sp>
      <p:pic>
        <p:nvPicPr>
          <p:cNvPr id="3080" name="Picture 8" descr="Figure">
            <a:extLst>
              <a:ext uri="{FF2B5EF4-FFF2-40B4-BE49-F238E27FC236}">
                <a16:creationId xmlns:a16="http://schemas.microsoft.com/office/drawing/2014/main" id="{5504F480-7419-5242-22C0-E895F5C3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56" y="4159098"/>
            <a:ext cx="2216950" cy="26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7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E69-4BC5-C741-195C-BC9843BA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Bookman Old Style" panose="02050604050505020204" pitchFamily="18" charset="0"/>
              </a:rPr>
              <a:t>Thanks goes to ….</a:t>
            </a:r>
            <a:br>
              <a:rPr lang="en-US" sz="4000" kern="1200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br>
              <a:rPr lang="en-US" sz="4000" kern="1200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endParaRPr lang="en-US" sz="4000" kern="12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C67D-41F9-B235-E6DE-310CE55E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 All participants</a:t>
            </a:r>
          </a:p>
          <a:p>
            <a:r>
              <a:rPr lang="en-US" sz="3200" dirty="0">
                <a:latin typeface="Bookman Old Style" panose="02050604050505020204" pitchFamily="18" charset="0"/>
              </a:rPr>
              <a:t> Speakers </a:t>
            </a:r>
          </a:p>
          <a:p>
            <a:r>
              <a:rPr lang="en-US" sz="3200" dirty="0">
                <a:latin typeface="Bookman Old Style" panose="02050604050505020204" pitchFamily="18" charset="0"/>
              </a:rPr>
              <a:t> DAE</a:t>
            </a:r>
          </a:p>
          <a:p>
            <a:r>
              <a:rPr lang="en-US" sz="3200" dirty="0">
                <a:latin typeface="Bookman Old Style" panose="02050604050505020204" pitchFamily="18" charset="0"/>
              </a:rPr>
              <a:t> NISER</a:t>
            </a:r>
          </a:p>
          <a:p>
            <a:r>
              <a:rPr lang="en-US" sz="3200" dirty="0">
                <a:latin typeface="Bookman Old Style" panose="02050604050505020204" pitchFamily="18" charset="0"/>
              </a:rPr>
              <a:t> Organizers</a:t>
            </a:r>
          </a:p>
          <a:p>
            <a:r>
              <a:rPr lang="en-US" sz="3200" dirty="0" err="1">
                <a:latin typeface="Bookman Old Style" panose="02050604050505020204" pitchFamily="18" charset="0"/>
              </a:rPr>
              <a:t>Toshali</a:t>
            </a:r>
            <a:r>
              <a:rPr lang="en-US" sz="3200" dirty="0">
                <a:latin typeface="Bookman Old Style" panose="02050604050505020204" pitchFamily="18" charset="0"/>
              </a:rPr>
              <a:t> staff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880050-F47D-C5FD-87F1-A047807FC990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Bookman Old Style" panose="02050604050505020204" pitchFamily="18" charset="0"/>
              </a:rPr>
              <a:t>Look forward to such meeting in future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Bookman Old Style" panose="02050604050505020204" pitchFamily="18" charset="0"/>
              </a:rPr>
              <a:t>May be also include Criticality</a:t>
            </a:r>
          </a:p>
        </p:txBody>
      </p:sp>
    </p:spTree>
    <p:extLst>
      <p:ext uri="{BB962C8B-B14F-4D97-AF65-F5344CB8AC3E}">
        <p14:creationId xmlns:p14="http://schemas.microsoft.com/office/powerpoint/2010/main" val="110746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99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Also received interest from various participants </vt:lpstr>
      <vt:lpstr>Hope the academic interactions were fruitful and the stay was pleasant</vt:lpstr>
      <vt:lpstr>Thanks goes to ….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Bedangadas Mohanty</dc:creator>
  <cp:lastModifiedBy>Bedangadas Mohanty</cp:lastModifiedBy>
  <cp:revision>4</cp:revision>
  <dcterms:created xsi:type="dcterms:W3CDTF">2023-02-04T18:20:01Z</dcterms:created>
  <dcterms:modified xsi:type="dcterms:W3CDTF">2023-02-04T18:57:46Z</dcterms:modified>
</cp:coreProperties>
</file>