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sldIdLst>
    <p:sldId id="256" r:id="rId2"/>
    <p:sldId id="299" r:id="rId3"/>
    <p:sldId id="290" r:id="rId4"/>
    <p:sldId id="298" r:id="rId5"/>
    <p:sldId id="304" r:id="rId6"/>
    <p:sldId id="301" r:id="rId7"/>
    <p:sldId id="291" r:id="rId8"/>
    <p:sldId id="303" r:id="rId9"/>
    <p:sldId id="293" r:id="rId10"/>
    <p:sldId id="294" r:id="rId11"/>
    <p:sldId id="305" r:id="rId12"/>
    <p:sldId id="302" r:id="rId13"/>
    <p:sldId id="278" r:id="rId14"/>
    <p:sldId id="277" r:id="rId15"/>
    <p:sldId id="279" r:id="rId16"/>
    <p:sldId id="280" r:id="rId17"/>
    <p:sldId id="289" r:id="rId18"/>
    <p:sldId id="295" r:id="rId19"/>
    <p:sldId id="297" r:id="rId20"/>
    <p:sldId id="306" r:id="rId21"/>
    <p:sldId id="308" r:id="rId22"/>
    <p:sldId id="307" r:id="rId23"/>
    <p:sldId id="309" r:id="rId24"/>
    <p:sldId id="31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it kumar panda" userId="751b9d3a0544da38" providerId="LiveId" clId="{60C836AE-2459-43BA-AD1A-3AD03D195C68}"/>
    <pc:docChg chg="modSld">
      <pc:chgData name="Ankit kumar panda" userId="751b9d3a0544da38" providerId="LiveId" clId="{60C836AE-2459-43BA-AD1A-3AD03D195C68}" dt="2023-02-05T03:51:56.002" v="1"/>
      <pc:docMkLst>
        <pc:docMk/>
      </pc:docMkLst>
      <pc:sldChg chg="modSp">
        <pc:chgData name="Ankit kumar panda" userId="751b9d3a0544da38" providerId="LiveId" clId="{60C836AE-2459-43BA-AD1A-3AD03D195C68}" dt="2023-02-05T03:51:56.002" v="1"/>
        <pc:sldMkLst>
          <pc:docMk/>
          <pc:sldMk cId="272501287" sldId="289"/>
        </pc:sldMkLst>
        <pc:picChg chg="mod">
          <ac:chgData name="Ankit kumar panda" userId="751b9d3a0544da38" providerId="LiveId" clId="{60C836AE-2459-43BA-AD1A-3AD03D195C68}" dt="2023-02-05T03:51:56.002" v="1"/>
          <ac:picMkLst>
            <pc:docMk/>
            <pc:sldMk cId="272501287" sldId="289"/>
            <ac:picMk id="4" creationId="{38770685-11F3-7790-487A-874B4B3ACC20}"/>
          </ac:picMkLst>
        </pc:picChg>
      </pc:sldChg>
      <pc:sldChg chg="modSp mod">
        <pc:chgData name="Ankit kumar panda" userId="751b9d3a0544da38" providerId="LiveId" clId="{60C836AE-2459-43BA-AD1A-3AD03D195C68}" dt="2023-02-05T03:38:26.604" v="0" actId="1076"/>
        <pc:sldMkLst>
          <pc:docMk/>
          <pc:sldMk cId="3798183031" sldId="291"/>
        </pc:sldMkLst>
        <pc:picChg chg="mod">
          <ac:chgData name="Ankit kumar panda" userId="751b9d3a0544da38" providerId="LiveId" clId="{60C836AE-2459-43BA-AD1A-3AD03D195C68}" dt="2023-02-05T03:38:26.604" v="0" actId="1076"/>
          <ac:picMkLst>
            <pc:docMk/>
            <pc:sldMk cId="3798183031" sldId="291"/>
            <ac:picMk id="12" creationId="{E6C4FC82-EF92-FC2F-2F08-0C26EF0DDD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8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1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568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21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86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2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8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2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4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3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0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6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8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8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7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262011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5.png"/><Relationship Id="rId7" Type="http://schemas.openxmlformats.org/officeDocument/2006/relationships/image" Target="../media/image8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9BE9D4-9F29-A308-22F5-578EF13C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237" y="3429000"/>
            <a:ext cx="5341947" cy="1789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140369-BFAC-2EBF-36E9-ACA4DA131FF6}"/>
              </a:ext>
            </a:extLst>
          </p:cNvPr>
          <p:cNvSpPr txBox="1"/>
          <p:nvPr/>
        </p:nvSpPr>
        <p:spPr>
          <a:xfrm>
            <a:off x="634402" y="997127"/>
            <a:ext cx="11142732" cy="1446550"/>
          </a:xfrm>
          <a:prstGeom prst="rect">
            <a:avLst/>
          </a:prstGeom>
          <a:noFill/>
          <a:effectLst>
            <a:softEdge rad="2286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i="0" strike="noStrik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Investigating the Role of Electric Fields on Flow Harmonics in Heavy-Ion Collisions</a:t>
            </a:r>
            <a:endParaRPr lang="en-IN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8F78E5-0A5D-F2CC-A4B7-EBE4B97687C0}"/>
              </a:ext>
            </a:extLst>
          </p:cNvPr>
          <p:cNvSpPr txBox="1"/>
          <p:nvPr/>
        </p:nvSpPr>
        <p:spPr>
          <a:xfrm>
            <a:off x="3095049" y="5897231"/>
            <a:ext cx="679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                                 ANKIT KUMAR PANDA </a:t>
            </a:r>
          </a:p>
          <a:p>
            <a:r>
              <a:rPr lang="en-US" b="1" dirty="0">
                <a:solidFill>
                  <a:schemeClr val="accent1"/>
                </a:solidFill>
              </a:rPr>
              <a:t>     IN COLLABORATION WITH  </a:t>
            </a:r>
            <a:r>
              <a:rPr lang="en-IN" b="1" dirty="0" err="1">
                <a:solidFill>
                  <a:schemeClr val="accent1"/>
                </a:solidFill>
              </a:rPr>
              <a:t>R.Gangadharan</a:t>
            </a:r>
            <a:r>
              <a:rPr lang="en-IN" b="1" dirty="0">
                <a:solidFill>
                  <a:schemeClr val="accent1"/>
                </a:solidFill>
              </a:rPr>
              <a:t> and </a:t>
            </a:r>
            <a:r>
              <a:rPr lang="en-IN" b="1" dirty="0" err="1">
                <a:solidFill>
                  <a:schemeClr val="accent1"/>
                </a:solidFill>
              </a:rPr>
              <a:t>V.Roy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D4802-345C-0FE0-3942-809E84A43876}"/>
              </a:ext>
            </a:extLst>
          </p:cNvPr>
          <p:cNvSpPr txBox="1"/>
          <p:nvPr/>
        </p:nvSpPr>
        <p:spPr>
          <a:xfrm>
            <a:off x="5211145" y="5432874"/>
            <a:ext cx="237885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arXiv:2301.00632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054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4A18C8-4645-AF8B-8B3C-DB37ADC89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635" y="2743200"/>
            <a:ext cx="6101395" cy="3406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2A642B-95ED-513B-D0D2-81B93F2D9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81" y="1443845"/>
            <a:ext cx="6101395" cy="122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90E315-AD57-5456-B77E-A658478F145D}"/>
              </a:ext>
            </a:extLst>
          </p:cNvPr>
          <p:cNvSpPr txBox="1"/>
          <p:nvPr/>
        </p:nvSpPr>
        <p:spPr>
          <a:xfrm>
            <a:off x="1998731" y="1942044"/>
            <a:ext cx="919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INORDER TO CALCULATE THE EFFECT OF ELECTRIC FIELDS</a:t>
            </a:r>
            <a:endParaRPr lang="en-IN" sz="2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B584C-48F7-83BE-C754-FE7CA78B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310" y="3164510"/>
            <a:ext cx="3454578" cy="787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E993A6-16D2-EAFE-0A56-9B2351DEC816}"/>
                  </a:ext>
                </a:extLst>
              </p:cNvPr>
              <p:cNvSpPr txBox="1"/>
              <p:nvPr/>
            </p:nvSpPr>
            <p:spPr>
              <a:xfrm>
                <a:off x="6036659" y="4389511"/>
                <a:ext cx="1553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E993A6-16D2-EAFE-0A56-9B2351DEC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659" y="4389511"/>
                <a:ext cx="1553672" cy="369332"/>
              </a:xfrm>
              <a:prstGeom prst="rect">
                <a:avLst/>
              </a:prstGeom>
              <a:blipFill>
                <a:blip r:embed="rId3"/>
                <a:stretch>
                  <a:fillRect l="-1176" b="-163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BEEC36-B9A9-B5DC-D1BA-E794216FDE0A}"/>
              </a:ext>
            </a:extLst>
          </p:cNvPr>
          <p:cNvCxnSpPr/>
          <p:nvPr/>
        </p:nvCxnSpPr>
        <p:spPr>
          <a:xfrm flipV="1">
            <a:off x="7294971" y="4093727"/>
            <a:ext cx="315590" cy="1971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714701-7314-F11C-6349-895F6F292024}"/>
              </a:ext>
            </a:extLst>
          </p:cNvPr>
          <p:cNvSpPr txBox="1"/>
          <p:nvPr/>
        </p:nvSpPr>
        <p:spPr>
          <a:xfrm>
            <a:off x="7590331" y="3795812"/>
            <a:ext cx="186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Kinetic theory</a:t>
            </a:r>
            <a:endParaRPr lang="en-IN" b="1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4886EA-63E6-7533-8C27-8B82AE71BD5C}"/>
              </a:ext>
            </a:extLst>
          </p:cNvPr>
          <p:cNvCxnSpPr>
            <a:cxnSpLocks/>
          </p:cNvCxnSpPr>
          <p:nvPr/>
        </p:nvCxnSpPr>
        <p:spPr>
          <a:xfrm flipH="1">
            <a:off x="6360338" y="3738519"/>
            <a:ext cx="169934" cy="4538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C6A9B4-AB4C-A325-F780-3131F5554BAE}"/>
              </a:ext>
            </a:extLst>
          </p:cNvPr>
          <p:cNvSpPr/>
          <p:nvPr/>
        </p:nvSpPr>
        <p:spPr>
          <a:xfrm>
            <a:off x="5899094" y="4389510"/>
            <a:ext cx="1553672" cy="5547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AED0E3-7C4E-F78B-96F7-D058DDD38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875" y="5519644"/>
            <a:ext cx="3932729" cy="992243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7AD52F1F-5EE6-275B-A909-BBB05881EA2F}"/>
              </a:ext>
            </a:extLst>
          </p:cNvPr>
          <p:cNvSpPr/>
          <p:nvPr/>
        </p:nvSpPr>
        <p:spPr>
          <a:xfrm>
            <a:off x="4487333" y="4389510"/>
            <a:ext cx="330200" cy="787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304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2B0514-EE79-D8CA-1104-98381B3B4958}"/>
              </a:ext>
            </a:extLst>
          </p:cNvPr>
          <p:cNvSpPr/>
          <p:nvPr/>
        </p:nvSpPr>
        <p:spPr>
          <a:xfrm>
            <a:off x="1845733" y="3907005"/>
            <a:ext cx="9013779" cy="24007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2FE6A-989C-9D60-F2BC-0A1FDE6A97DE}"/>
              </a:ext>
            </a:extLst>
          </p:cNvPr>
          <p:cNvSpPr txBox="1"/>
          <p:nvPr/>
        </p:nvSpPr>
        <p:spPr>
          <a:xfrm>
            <a:off x="2414413" y="533662"/>
            <a:ext cx="815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RELATIVISTIC KINETIC THEORY</a:t>
            </a:r>
            <a:endParaRPr lang="en-IN" sz="40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8BD93934-759A-F7DA-DCA3-5797216574A2}"/>
              </a:ext>
            </a:extLst>
          </p:cNvPr>
          <p:cNvSpPr/>
          <p:nvPr/>
        </p:nvSpPr>
        <p:spPr>
          <a:xfrm rot="5400000">
            <a:off x="4227329" y="2007552"/>
            <a:ext cx="328430" cy="1013444"/>
          </a:xfrm>
          <a:prstGeom prst="bentUpArrow">
            <a:avLst>
              <a:gd name="adj1" fmla="val 34423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1C9794-8763-220A-70E4-DD0A0689B93F}"/>
                  </a:ext>
                </a:extLst>
              </p:cNvPr>
              <p:cNvSpPr txBox="1"/>
              <p:nvPr/>
            </p:nvSpPr>
            <p:spPr>
              <a:xfrm>
                <a:off x="5312484" y="2416089"/>
                <a:ext cx="2172050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f=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1C9794-8763-220A-70E4-DD0A0689B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484" y="2416089"/>
                <a:ext cx="2172050" cy="380810"/>
              </a:xfrm>
              <a:prstGeom prst="rect">
                <a:avLst/>
              </a:prstGeom>
              <a:blipFill>
                <a:blip r:embed="rId2"/>
                <a:stretch>
                  <a:fillRect l="-2241" t="-4762" b="-238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9387D0-62B1-2FC0-652D-91E7AC3AE439}"/>
              </a:ext>
            </a:extLst>
          </p:cNvPr>
          <p:cNvSpPr/>
          <p:nvPr/>
        </p:nvSpPr>
        <p:spPr>
          <a:xfrm>
            <a:off x="2413341" y="1514488"/>
            <a:ext cx="3175233" cy="7599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18A291-B0AC-81F2-C71F-5059C2BCCD1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12" y="1569397"/>
            <a:ext cx="2586639" cy="623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76BE3B-7DA8-D91A-9B78-B83F804E0F3F}"/>
                  </a:ext>
                </a:extLst>
              </p:cNvPr>
              <p:cNvSpPr txBox="1"/>
              <p:nvPr/>
            </p:nvSpPr>
            <p:spPr>
              <a:xfrm>
                <a:off x="7484534" y="1399812"/>
                <a:ext cx="1913857" cy="536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76BE3B-7DA8-D91A-9B78-B83F804E0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534" y="1399812"/>
                <a:ext cx="1913857" cy="536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FF580EA-C4D4-0E89-A51A-91ADD3AECE61}"/>
              </a:ext>
            </a:extLst>
          </p:cNvPr>
          <p:cNvSpPr txBox="1"/>
          <p:nvPr/>
        </p:nvSpPr>
        <p:spPr>
          <a:xfrm>
            <a:off x="6231767" y="1503601"/>
            <a:ext cx="959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where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D68F3-0664-467D-B2D2-88F812436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01" y="2933818"/>
            <a:ext cx="2828546" cy="369332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9982354C-64DC-9AD8-442B-A376B49E0610}"/>
              </a:ext>
            </a:extLst>
          </p:cNvPr>
          <p:cNvSpPr/>
          <p:nvPr/>
        </p:nvSpPr>
        <p:spPr>
          <a:xfrm>
            <a:off x="3770888" y="2754126"/>
            <a:ext cx="404602" cy="8711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4476F1-DED8-0B58-703F-0D5B5B84C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4049" y="3998955"/>
            <a:ext cx="8564149" cy="215156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5077555-B547-B5BA-51E1-463EC44E6911}"/>
              </a:ext>
            </a:extLst>
          </p:cNvPr>
          <p:cNvSpPr/>
          <p:nvPr/>
        </p:nvSpPr>
        <p:spPr>
          <a:xfrm>
            <a:off x="7749593" y="3952584"/>
            <a:ext cx="1383737" cy="973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75961E-D323-7856-84AA-54C18DB6503D}"/>
              </a:ext>
            </a:extLst>
          </p:cNvPr>
          <p:cNvCxnSpPr/>
          <p:nvPr/>
        </p:nvCxnSpPr>
        <p:spPr>
          <a:xfrm flipV="1">
            <a:off x="8787352" y="3178021"/>
            <a:ext cx="817296" cy="782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199C60F-5199-4D81-FFA0-52FF86F63133}"/>
              </a:ext>
            </a:extLst>
          </p:cNvPr>
          <p:cNvSpPr txBox="1"/>
          <p:nvPr/>
        </p:nvSpPr>
        <p:spPr>
          <a:xfrm>
            <a:off x="9254593" y="2785504"/>
            <a:ext cx="190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Force term</a:t>
            </a:r>
            <a:endParaRPr lang="en-IN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/>
      <p:bldP spid="7" grpId="0" animBg="1"/>
      <p:bldP spid="9" grpId="0"/>
      <p:bldP spid="10" grpId="0"/>
      <p:bldP spid="12" grpId="0" animBg="1"/>
      <p:bldP spid="16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533AE-B2C7-CCE3-789C-C69C8F90B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695" y="1103033"/>
            <a:ext cx="5648241" cy="5211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7534C3-4438-8C3F-079E-BAE020F2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903" y="2616869"/>
            <a:ext cx="4328193" cy="2210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59DE69-0444-BC72-5AD8-B465F4A814D2}"/>
              </a:ext>
            </a:extLst>
          </p:cNvPr>
          <p:cNvSpPr txBox="1"/>
          <p:nvPr/>
        </p:nvSpPr>
        <p:spPr>
          <a:xfrm>
            <a:off x="2468070" y="400164"/>
            <a:ext cx="783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CONFIGURATIONS OF ELECTRIC FIELD</a:t>
            </a:r>
            <a:endParaRPr lang="en-IN" sz="32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15E7A-DFE6-20C1-83A9-2EAF63831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961" y="1103033"/>
            <a:ext cx="4395432" cy="11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9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E6FE20-89E3-8F1B-EF0F-AA5350E51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92" y="2070934"/>
            <a:ext cx="4563908" cy="3364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534642-173A-1AD4-272E-8835B0215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059" y="2245238"/>
            <a:ext cx="4914751" cy="30796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73D20C-8AB8-2586-9B7E-1F7CCB88964A}"/>
              </a:ext>
            </a:extLst>
          </p:cNvPr>
          <p:cNvSpPr txBox="1"/>
          <p:nvPr/>
        </p:nvSpPr>
        <p:spPr>
          <a:xfrm>
            <a:off x="4927376" y="590718"/>
            <a:ext cx="2161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RESULTS</a:t>
            </a:r>
            <a:endParaRPr lang="en-IN" sz="32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C8544C-8BDD-C368-34B1-6CBC9A858F5B}"/>
                  </a:ext>
                </a:extLst>
              </p:cNvPr>
              <p:cNvSpPr txBox="1"/>
              <p:nvPr/>
            </p:nvSpPr>
            <p:spPr>
              <a:xfrm>
                <a:off x="5114167" y="1486735"/>
                <a:ext cx="1788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00B050"/>
                    </a:solidFill>
                  </a:rPr>
                  <a:t>SPECTRA</a:t>
                </a:r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C8544C-8BDD-C368-34B1-6CBC9A85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67" y="1486735"/>
                <a:ext cx="178834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C5BAE17-775D-9A58-4A36-21ECBFB5FC67}"/>
              </a:ext>
            </a:extLst>
          </p:cNvPr>
          <p:cNvSpPr txBox="1"/>
          <p:nvPr/>
        </p:nvSpPr>
        <p:spPr>
          <a:xfrm>
            <a:off x="3471484" y="5649859"/>
            <a:ext cx="80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PION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79137-8E25-9970-50C6-37930292188A}"/>
              </a:ext>
            </a:extLst>
          </p:cNvPr>
          <p:cNvSpPr txBox="1"/>
          <p:nvPr/>
        </p:nvSpPr>
        <p:spPr>
          <a:xfrm>
            <a:off x="8092035" y="5529346"/>
            <a:ext cx="1197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PROTON</a:t>
            </a:r>
            <a:endParaRPr lang="en-IN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8E5F9D-A961-1CCF-2F63-874E8C805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107" y="1022826"/>
            <a:ext cx="4883732" cy="2332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8FB06A-7813-54B3-EF39-973C8C63A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533" y="3567701"/>
            <a:ext cx="5397388" cy="3019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ECCAD-D9A8-850A-DBD3-D9BD6D079A8A}"/>
              </a:ext>
            </a:extLst>
          </p:cNvPr>
          <p:cNvSpPr txBox="1"/>
          <p:nvPr/>
        </p:nvSpPr>
        <p:spPr>
          <a:xfrm>
            <a:off x="2826143" y="449364"/>
            <a:ext cx="653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ANGULAR DEPENDENCE OF </a:t>
            </a:r>
            <a:r>
              <a:rPr lang="en-US" sz="24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MULTIPLICITY</a:t>
            </a:r>
            <a:endParaRPr lang="en-IN" sz="2400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4DF291-D66F-090A-2BE2-0B554FB4A1FB}"/>
              </a:ext>
            </a:extLst>
          </p:cNvPr>
          <p:cNvCxnSpPr>
            <a:cxnSpLocks/>
          </p:cNvCxnSpPr>
          <p:nvPr/>
        </p:nvCxnSpPr>
        <p:spPr>
          <a:xfrm>
            <a:off x="6810798" y="1608353"/>
            <a:ext cx="2281954" cy="90630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E3CE64-6D7E-B558-3BA7-123603C7CD50}"/>
              </a:ext>
            </a:extLst>
          </p:cNvPr>
          <p:cNvCxnSpPr>
            <a:cxnSpLocks/>
          </p:cNvCxnSpPr>
          <p:nvPr/>
        </p:nvCxnSpPr>
        <p:spPr>
          <a:xfrm flipV="1">
            <a:off x="6573430" y="3355191"/>
            <a:ext cx="2339948" cy="13372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8CC11E-3A24-5684-6E5E-DB0177C5BC4C}"/>
              </a:ext>
            </a:extLst>
          </p:cNvPr>
          <p:cNvSpPr txBox="1"/>
          <p:nvPr/>
        </p:nvSpPr>
        <p:spPr>
          <a:xfrm>
            <a:off x="8852688" y="2703420"/>
            <a:ext cx="256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INTERESTING</a:t>
            </a:r>
            <a:endParaRPr lang="en-IN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E79566-8B65-19DE-0DAB-829F2E1628FF}"/>
              </a:ext>
            </a:extLst>
          </p:cNvPr>
          <p:cNvSpPr txBox="1"/>
          <p:nvPr/>
        </p:nvSpPr>
        <p:spPr>
          <a:xfrm>
            <a:off x="4588184" y="1383713"/>
            <a:ext cx="793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PION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79E70E-BB1E-7207-CB21-8C24CF14616A}"/>
              </a:ext>
            </a:extLst>
          </p:cNvPr>
          <p:cNvSpPr txBox="1"/>
          <p:nvPr/>
        </p:nvSpPr>
        <p:spPr>
          <a:xfrm>
            <a:off x="4113451" y="4500684"/>
            <a:ext cx="1302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PROTON</a:t>
            </a:r>
            <a:endParaRPr lang="en-IN" b="1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0F65D9-B671-6833-8481-B686F0DBE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433" y="738358"/>
            <a:ext cx="1949550" cy="17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15D8D-0DA0-C3F8-E318-233B5F898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31" y="1836892"/>
            <a:ext cx="4456325" cy="3055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CE4052-5941-32D2-DDC3-91B59C0C7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900" y="4940190"/>
            <a:ext cx="3662994" cy="1712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E7A552-D7FA-15E3-B661-08C0BBB22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493" y="1691235"/>
            <a:ext cx="4670639" cy="3217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F6C453-5928-F0E3-6B8B-C670EF827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327" y="315589"/>
            <a:ext cx="4715890" cy="9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770685-11F3-7790-487A-874B4B3AC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70" y="2055377"/>
            <a:ext cx="5049435" cy="3641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609939-D9DA-FC68-7449-20E0F0269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758" y="2192942"/>
            <a:ext cx="4860614" cy="3398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AE1223-2720-75DD-E809-A2FA3F097F00}"/>
                  </a:ext>
                </a:extLst>
              </p:cNvPr>
              <p:cNvSpPr txBox="1"/>
              <p:nvPr/>
            </p:nvSpPr>
            <p:spPr>
              <a:xfrm>
                <a:off x="4434435" y="671639"/>
                <a:ext cx="2759384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N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AE1223-2720-75DD-E809-A2FA3F097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435" y="671639"/>
                <a:ext cx="275938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E78A1FA-4E2B-EEB0-D956-FA528C714A66}"/>
              </a:ext>
            </a:extLst>
          </p:cNvPr>
          <p:cNvSpPr txBox="1"/>
          <p:nvPr/>
        </p:nvSpPr>
        <p:spPr>
          <a:xfrm>
            <a:off x="2184849" y="1686045"/>
            <a:ext cx="760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PION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EDF6F-52B3-4338-F3E6-045C6B0A413E}"/>
              </a:ext>
            </a:extLst>
          </p:cNvPr>
          <p:cNvSpPr txBox="1"/>
          <p:nvPr/>
        </p:nvSpPr>
        <p:spPr>
          <a:xfrm>
            <a:off x="7506712" y="1686045"/>
            <a:ext cx="1265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PROTON</a:t>
            </a:r>
            <a:endParaRPr lang="en-IN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EF02B6-796C-6264-2AE2-866D60F86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244" y="2039193"/>
            <a:ext cx="6287511" cy="4207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1B0C0B-621B-46D3-4BAC-93B5C1DF0BCB}"/>
                  </a:ext>
                </a:extLst>
              </p:cNvPr>
              <p:cNvSpPr txBox="1"/>
              <p:nvPr/>
            </p:nvSpPr>
            <p:spPr>
              <a:xfrm>
                <a:off x="3770888" y="809204"/>
                <a:ext cx="4078386" cy="65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−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acc>
                        <m:accPr>
                          <m:chr m:val="̅"/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</m:acc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1B0C0B-621B-46D3-4BAC-93B5C1DF0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88" y="809204"/>
                <a:ext cx="4078386" cy="659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B5FA71B-6AA0-BD7F-77E4-A9FCD1AF3FE8}"/>
              </a:ext>
            </a:extLst>
          </p:cNvPr>
          <p:cNvSpPr txBox="1"/>
          <p:nvPr/>
        </p:nvSpPr>
        <p:spPr>
          <a:xfrm>
            <a:off x="9443405" y="3105834"/>
            <a:ext cx="230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Solid- pion</a:t>
            </a:r>
          </a:p>
          <a:p>
            <a:r>
              <a:rPr lang="en-US" b="1" dirty="0">
                <a:solidFill>
                  <a:srgbClr val="00B050"/>
                </a:solidFill>
              </a:rPr>
              <a:t>Dashed - proton</a:t>
            </a:r>
            <a:endParaRPr lang="en-IN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4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D0EE11-8A28-2BF5-73A8-CD537F1349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5187" y="1264555"/>
                <a:ext cx="10001756" cy="460436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FF0000"/>
                  </a:buClr>
                  <a:buFont typeface="Wingdings 3" panose="05040102010807070707" pitchFamily="18" charset="2"/>
                  <a:buChar char=""/>
                </a:pPr>
                <a:r>
                  <a:rPr lang="en-US" dirty="0"/>
                  <a:t>Here we studied the effect of electric field on bulk observables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spectra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b="0" dirty="0"/>
              </a:p>
              <a:p>
                <a:pPr>
                  <a:buClr>
                    <a:srgbClr val="FF0000"/>
                  </a:buClr>
                  <a:buFont typeface="Wingdings 3" panose="05040102010807070707" pitchFamily="18" charset="2"/>
                  <a:buChar char=""/>
                </a:pPr>
                <a:r>
                  <a:rPr lang="en-US" dirty="0"/>
                  <a:t>We employed </a:t>
                </a:r>
                <a:r>
                  <a:rPr lang="en-US" dirty="0" err="1"/>
                  <a:t>Blastwave</a:t>
                </a:r>
                <a:r>
                  <a:rPr lang="en-US" dirty="0"/>
                  <a:t> model at the freezeout hypersurface and cooper-</a:t>
                </a:r>
                <a:r>
                  <a:rPr lang="en-US" dirty="0" err="1"/>
                  <a:t>frye</a:t>
                </a:r>
                <a:r>
                  <a:rPr lang="en-US" dirty="0"/>
                  <a:t> formula for the </a:t>
                </a:r>
                <a:r>
                  <a:rPr lang="en-IN" dirty="0" err="1"/>
                  <a:t>Particlization</a:t>
                </a:r>
                <a:r>
                  <a:rPr lang="en-IN" dirty="0"/>
                  <a:t> </a:t>
                </a:r>
                <a:r>
                  <a:rPr lang="en-US" dirty="0"/>
                  <a:t>process.</a:t>
                </a:r>
                <a:endParaRPr lang="en-US" b="0" dirty="0"/>
              </a:p>
              <a:p>
                <a:pPr>
                  <a:buClr>
                    <a:srgbClr val="FF0000"/>
                  </a:buClr>
                  <a:buFont typeface="Wingdings 3" panose="05040102010807070707" pitchFamily="18" charset="2"/>
                  <a:buChar char=""/>
                </a:pPr>
                <a:r>
                  <a:rPr lang="en-US" dirty="0"/>
                  <a:t>We considered 4 different configurations of electric field in the transverse plane and we saw there effect on the spectra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pion and proton.</a:t>
                </a:r>
              </a:p>
              <a:p>
                <a:pPr>
                  <a:buClr>
                    <a:srgbClr val="FF0000"/>
                  </a:buClr>
                  <a:buFont typeface="Wingdings 3" panose="05040102010807070707" pitchFamily="18" charset="2"/>
                  <a:buChar char=""/>
                </a:pPr>
                <a:r>
                  <a:rPr lang="en-US" dirty="0"/>
                  <a:t>There was not much effect in </a:t>
                </a:r>
                <a:r>
                  <a:rPr lang="en-US"/>
                  <a:t>the spectra.</a:t>
                </a:r>
                <a:endParaRPr lang="en-US" dirty="0"/>
              </a:p>
              <a:p>
                <a:pPr>
                  <a:buClr>
                    <a:srgbClr val="FF0000"/>
                  </a:buClr>
                  <a:buFont typeface="Wingdings 3" panose="05040102010807070707" pitchFamily="18" charset="2"/>
                  <a:buChar char=""/>
                </a:pPr>
                <a:r>
                  <a:rPr lang="en-US" dirty="0"/>
                  <a:t>In the azimuthal dependence of spectra we found a non-monotonic effect of electric field for the case of directed field which leads to a production of directed flow.</a:t>
                </a:r>
              </a:p>
              <a:p>
                <a:pPr>
                  <a:buClr>
                    <a:srgbClr val="FF0000"/>
                  </a:buClr>
                  <a:buFont typeface="Wingdings 3" panose="05040102010807070707" pitchFamily="18" charset="2"/>
                  <a:buChar char=""/>
                </a:pP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we could see a clear effect of electric field.</a:t>
                </a:r>
              </a:p>
              <a:p>
                <a:pPr>
                  <a:buClr>
                    <a:srgbClr val="FF0000"/>
                  </a:buClr>
                  <a:buFont typeface="Wingdings 3" panose="05040102010807070707" pitchFamily="18" charset="2"/>
                  <a:buChar char=""/>
                </a:pPr>
                <a:r>
                  <a:rPr lang="en-US" dirty="0"/>
                  <a:t>Lastly we also studied the effect of electric field for </a:t>
                </a:r>
                <a:r>
                  <a:rPr lang="en-US" dirty="0" err="1"/>
                  <a:t>pions</a:t>
                </a:r>
                <a:r>
                  <a:rPr lang="en-US" dirty="0"/>
                  <a:t> and protons via.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. </a:t>
                </a:r>
              </a:p>
              <a:p>
                <a:pPr>
                  <a:buClr>
                    <a:srgbClr val="FF0000"/>
                  </a:buClr>
                  <a:buFont typeface="Wingdings 3" panose="05040102010807070707" pitchFamily="18" charset="2"/>
                  <a:buChar char="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D0EE11-8A28-2BF5-73A8-CD537F1349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5187" y="1264555"/>
                <a:ext cx="10001756" cy="4604368"/>
              </a:xfrm>
              <a:blipFill>
                <a:blip r:embed="rId2"/>
                <a:stretch>
                  <a:fillRect l="-427" t="-6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02236DE-883A-E0CD-7173-9780B68EE76D}"/>
              </a:ext>
            </a:extLst>
          </p:cNvPr>
          <p:cNvSpPr txBox="1"/>
          <p:nvPr/>
        </p:nvSpPr>
        <p:spPr>
          <a:xfrm>
            <a:off x="4409586" y="454187"/>
            <a:ext cx="2727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SUMMARY</a:t>
            </a:r>
            <a:endParaRPr lang="en-IN" sz="3600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3AD50-8E1F-8BD7-54FE-27D5527EFF1D}"/>
              </a:ext>
            </a:extLst>
          </p:cNvPr>
          <p:cNvSpPr txBox="1"/>
          <p:nvPr/>
        </p:nvSpPr>
        <p:spPr>
          <a:xfrm>
            <a:off x="3045303" y="5716604"/>
            <a:ext cx="8154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OUTLOOK :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IN" dirty="0">
                <a:latin typeface="CMR10"/>
              </a:rPr>
              <a:t>We should take into account</a:t>
            </a:r>
            <a:r>
              <a:rPr lang="en-IN" sz="1800" b="0" i="0" u="none" strike="noStrike" baseline="0" dirty="0">
                <a:latin typeface="CMR10"/>
              </a:rPr>
              <a:t> both the contributions of electric and magnetic field </a:t>
            </a:r>
            <a:r>
              <a:rPr lang="en-IN" dirty="0">
                <a:latin typeface="CMR10"/>
              </a:rPr>
              <a:t>during the study of bulk observables</a:t>
            </a:r>
            <a:r>
              <a:rPr lang="en-IN" sz="1800" b="0" i="0" u="none" strike="noStrike" baseline="0" dirty="0">
                <a:latin typeface="CMR10"/>
              </a:rPr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D123E1-E509-1431-0BB1-5AE0F53DD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7" y="1408875"/>
            <a:ext cx="6368508" cy="3323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BB4AE0-EB29-62D2-A31A-394434572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80" y="1342664"/>
            <a:ext cx="4542188" cy="3467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E4772B-BB58-1984-6904-096BE57A2792}"/>
                  </a:ext>
                </a:extLst>
              </p:cNvPr>
              <p:cNvSpPr txBox="1"/>
              <p:nvPr/>
            </p:nvSpPr>
            <p:spPr>
              <a:xfrm>
                <a:off x="1246413" y="5082857"/>
                <a:ext cx="10945587" cy="823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lvl="0" indent="-171450"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Peripheral </a:t>
                </a:r>
                <a:r>
                  <a:rPr lang="en-US" sz="1800" dirty="0" err="1"/>
                  <a:t>Au+Au</a:t>
                </a:r>
                <a:r>
                  <a:rPr lang="en-US" sz="1800" dirty="0"/>
                  <a:t> collisions at √ </a:t>
                </a:r>
                <a:r>
                  <a:rPr lang="en-US" sz="1800" dirty="0" err="1"/>
                  <a:t>sNN</a:t>
                </a:r>
                <a:r>
                  <a:rPr lang="en-US" sz="1800" dirty="0"/>
                  <a:t> = 200 GeV may reach as high as (∼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G) . </a:t>
                </a:r>
              </a:p>
              <a:p>
                <a:pPr marL="171450" lvl="0" indent="-171450" algn="l" rtl="0"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Strongest magnetic field produced.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E4772B-BB58-1984-6904-096BE57A2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413" y="5082857"/>
                <a:ext cx="10945587" cy="823880"/>
              </a:xfrm>
              <a:prstGeom prst="rect">
                <a:avLst/>
              </a:prstGeom>
              <a:blipFill>
                <a:blip r:embed="rId4"/>
                <a:stretch>
                  <a:fillRect l="-334" t="-4444" b="-81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6AA96FF-8259-F292-9418-45D236657771}"/>
              </a:ext>
            </a:extLst>
          </p:cNvPr>
          <p:cNvSpPr txBox="1"/>
          <p:nvPr/>
        </p:nvSpPr>
        <p:spPr>
          <a:xfrm>
            <a:off x="5505026" y="5790623"/>
            <a:ext cx="6299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D. E. </a:t>
            </a:r>
            <a:r>
              <a:rPr lang="en-US" sz="1800" b="1" dirty="0" err="1">
                <a:solidFill>
                  <a:srgbClr val="FF0000"/>
                </a:solidFill>
              </a:rPr>
              <a:t>Kharzeev</a:t>
            </a:r>
            <a:r>
              <a:rPr lang="en-US" sz="1800" b="1" dirty="0">
                <a:solidFill>
                  <a:srgbClr val="FF0000"/>
                </a:solidFill>
              </a:rPr>
              <a:t>, L. D. McLerran, and H. J. </a:t>
            </a:r>
            <a:r>
              <a:rPr lang="en-US" sz="1800" b="1" dirty="0" err="1">
                <a:solidFill>
                  <a:srgbClr val="FF0000"/>
                </a:solidFill>
              </a:rPr>
              <a:t>Warringa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Nucl</a:t>
            </a:r>
            <a:r>
              <a:rPr lang="en-US" sz="1800" b="1" dirty="0">
                <a:solidFill>
                  <a:srgbClr val="FF0000"/>
                </a:solidFill>
              </a:rPr>
              <a:t>. Phys. A803, 227 (2008), 0711.0950. </a:t>
            </a:r>
            <a:endParaRPr lang="en-IN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A2E0B-A726-4B18-6EC4-74BBC5F93DD3}"/>
              </a:ext>
            </a:extLst>
          </p:cNvPr>
          <p:cNvSpPr txBox="1"/>
          <p:nvPr/>
        </p:nvSpPr>
        <p:spPr>
          <a:xfrm>
            <a:off x="3045303" y="528722"/>
            <a:ext cx="6101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HEAVY ION COLLISION</a:t>
            </a:r>
            <a:endParaRPr lang="en-IN" sz="40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8AB602-EF1B-E92C-7A70-0F7C223284DC}"/>
              </a:ext>
            </a:extLst>
          </p:cNvPr>
          <p:cNvSpPr txBox="1"/>
          <p:nvPr/>
        </p:nvSpPr>
        <p:spPr>
          <a:xfrm>
            <a:off x="3544311" y="2505670"/>
            <a:ext cx="4329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THANK YOU</a:t>
            </a:r>
            <a:endParaRPr lang="en-IN" sz="5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65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58CB3-D8D3-1BD5-507A-E3D409F9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534" y="624110"/>
            <a:ext cx="5442465" cy="84054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BACK UP SLIDES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743FA-8216-57EB-9476-66BBD9934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905000"/>
            <a:ext cx="7506086" cy="46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5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861A0-5499-B114-D0B1-00012E2E4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DC13A-D1FC-99B4-9CE8-E8BFAE2EA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214" y="1619157"/>
            <a:ext cx="7944258" cy="36196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92E23A-0AD6-62C4-04ED-99D7D6860F38}"/>
              </a:ext>
            </a:extLst>
          </p:cNvPr>
          <p:cNvSpPr txBox="1">
            <a:spLocks/>
          </p:cNvSpPr>
          <p:nvPr/>
        </p:nvSpPr>
        <p:spPr>
          <a:xfrm>
            <a:off x="3701534" y="624110"/>
            <a:ext cx="5442465" cy="840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</a:rPr>
              <a:t>BACK UP SLIDES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47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7469B8-7173-4C27-12F1-9147E8D967BC}"/>
              </a:ext>
            </a:extLst>
          </p:cNvPr>
          <p:cNvSpPr txBox="1">
            <a:spLocks/>
          </p:cNvSpPr>
          <p:nvPr/>
        </p:nvSpPr>
        <p:spPr>
          <a:xfrm>
            <a:off x="3701534" y="624110"/>
            <a:ext cx="5442465" cy="840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</a:rPr>
              <a:t>BACK UP SLIDES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E88E2-880E-8896-1FE6-ED812205B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32" y="1464657"/>
            <a:ext cx="7374467" cy="53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18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7469B8-7173-4C27-12F1-9147E8D967BC}"/>
              </a:ext>
            </a:extLst>
          </p:cNvPr>
          <p:cNvSpPr txBox="1">
            <a:spLocks/>
          </p:cNvSpPr>
          <p:nvPr/>
        </p:nvSpPr>
        <p:spPr>
          <a:xfrm>
            <a:off x="3701534" y="624110"/>
            <a:ext cx="5442465" cy="8405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>
                <a:solidFill>
                  <a:srgbClr val="FF0000"/>
                </a:solidFill>
              </a:rPr>
              <a:t>BACK UP SLIDES</a:t>
            </a:r>
            <a:endParaRPr lang="en-IN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9E1A8-EDD7-3C6D-4DFB-7DF2F192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96" y="1966471"/>
            <a:ext cx="7925207" cy="42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4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7EA83C-129D-AC70-0C2F-DF827F626EFC}"/>
              </a:ext>
            </a:extLst>
          </p:cNvPr>
          <p:cNvSpPr txBox="1"/>
          <p:nvPr/>
        </p:nvSpPr>
        <p:spPr>
          <a:xfrm>
            <a:off x="3698060" y="493827"/>
            <a:ext cx="429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MOTIVATION</a:t>
            </a:r>
            <a:endParaRPr lang="en-IN" sz="40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DFBCDA-A769-85A5-6ED7-E542530BC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75" y="1423788"/>
            <a:ext cx="10276885" cy="3848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4C9449-64F2-76F4-B81C-6B208E94E7F3}"/>
              </a:ext>
            </a:extLst>
          </p:cNvPr>
          <p:cNvSpPr txBox="1"/>
          <p:nvPr/>
        </p:nvSpPr>
        <p:spPr>
          <a:xfrm>
            <a:off x="2290854" y="1504611"/>
            <a:ext cx="186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t=0 and r=0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33308-3794-6491-431E-B8226E2FA599}"/>
              </a:ext>
            </a:extLst>
          </p:cNvPr>
          <p:cNvSpPr txBox="1"/>
          <p:nvPr/>
        </p:nvSpPr>
        <p:spPr>
          <a:xfrm>
            <a:off x="5982711" y="5821333"/>
            <a:ext cx="2355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err="1"/>
              <a:t>arXiv</a:t>
            </a:r>
            <a:r>
              <a:rPr lang="en-IN" dirty="0"/>
              <a:t>: 1201.5108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DD23D9-20DF-42DA-279F-69494CE25B00}"/>
              </a:ext>
            </a:extLst>
          </p:cNvPr>
          <p:cNvSpPr txBox="1"/>
          <p:nvPr/>
        </p:nvSpPr>
        <p:spPr>
          <a:xfrm>
            <a:off x="1060057" y="5295001"/>
            <a:ext cx="8861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Event-by-event generation of electromagnetic fields in heavy-ion collisions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2E626-DF62-6B39-A783-D36A2F18B3D9}"/>
              </a:ext>
            </a:extLst>
          </p:cNvPr>
          <p:cNvSpPr txBox="1"/>
          <p:nvPr/>
        </p:nvSpPr>
        <p:spPr>
          <a:xfrm>
            <a:off x="1512548" y="5829000"/>
            <a:ext cx="4308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/>
              <a:t>Wei-Tian Deng and Xu-Guang Huang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3157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AA485E-5B16-47E9-0FAB-28166C43A4E5}"/>
              </a:ext>
            </a:extLst>
          </p:cNvPr>
          <p:cNvSpPr txBox="1"/>
          <p:nvPr/>
        </p:nvSpPr>
        <p:spPr>
          <a:xfrm>
            <a:off x="5934159" y="5858472"/>
            <a:ext cx="2355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err="1"/>
              <a:t>arXiv</a:t>
            </a:r>
            <a:r>
              <a:rPr lang="en-IN" dirty="0"/>
              <a:t>: 1201.5108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8FA03-E043-4032-E5A8-3429DE5EE09E}"/>
              </a:ext>
            </a:extLst>
          </p:cNvPr>
          <p:cNvSpPr txBox="1"/>
          <p:nvPr/>
        </p:nvSpPr>
        <p:spPr>
          <a:xfrm>
            <a:off x="3698060" y="501919"/>
            <a:ext cx="429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MOTIVATION</a:t>
            </a:r>
            <a:endParaRPr lang="en-IN" sz="40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9F3BE-408B-1A4D-9B57-BA8376B4803A}"/>
              </a:ext>
            </a:extLst>
          </p:cNvPr>
          <p:cNvSpPr txBox="1"/>
          <p:nvPr/>
        </p:nvSpPr>
        <p:spPr>
          <a:xfrm>
            <a:off x="1237076" y="5434211"/>
            <a:ext cx="8958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Event-by-event generation of electromagnetic fields in heavy-ion collisions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E0649-10A3-D523-25F3-17288C0410A9}"/>
              </a:ext>
            </a:extLst>
          </p:cNvPr>
          <p:cNvSpPr txBox="1"/>
          <p:nvPr/>
        </p:nvSpPr>
        <p:spPr>
          <a:xfrm>
            <a:off x="1537830" y="5884366"/>
            <a:ext cx="4308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/>
              <a:t>Wei-Tian Deng and Xu-Guang Huang</a:t>
            </a:r>
            <a:endParaRPr lang="en-IN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9A4F4F-B6E6-2C30-6787-354DBC47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75" y="1504611"/>
            <a:ext cx="10276885" cy="38487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19647D-D126-F44E-5ED4-E0F7EAD88160}"/>
              </a:ext>
            </a:extLst>
          </p:cNvPr>
          <p:cNvSpPr txBox="1"/>
          <p:nvPr/>
        </p:nvSpPr>
        <p:spPr>
          <a:xfrm>
            <a:off x="2592149" y="1619615"/>
            <a:ext cx="2141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t=0 and b= 10 </a:t>
            </a:r>
            <a:r>
              <a:rPr lang="en-US" dirty="0" err="1"/>
              <a:t>fm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403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5981BD-1F76-022B-78BB-9275B850DA16}"/>
              </a:ext>
            </a:extLst>
          </p:cNvPr>
          <p:cNvSpPr/>
          <p:nvPr/>
        </p:nvSpPr>
        <p:spPr>
          <a:xfrm>
            <a:off x="1699327" y="3700264"/>
            <a:ext cx="3342011" cy="10034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882B3-0EF6-AD0A-9528-96470EB9C896}"/>
              </a:ext>
            </a:extLst>
          </p:cNvPr>
          <p:cNvSpPr txBox="1"/>
          <p:nvPr/>
        </p:nvSpPr>
        <p:spPr>
          <a:xfrm>
            <a:off x="1310910" y="1440383"/>
            <a:ext cx="106653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     </a:t>
            </a:r>
            <a:r>
              <a:rPr lang="en-US" sz="4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AIM :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STUDYING THE ROLE OF ELECTRIC FIELDS ON BULK OBSERVABLES</a:t>
            </a:r>
            <a:endParaRPr lang="en-IN" sz="2400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2DC457-7481-F628-DE29-24D0C472E3C8}"/>
              </a:ext>
            </a:extLst>
          </p:cNvPr>
          <p:cNvCxnSpPr/>
          <p:nvPr/>
        </p:nvCxnSpPr>
        <p:spPr>
          <a:xfrm flipH="1">
            <a:off x="3188262" y="2638004"/>
            <a:ext cx="841572" cy="1003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0D19FB-620B-A0D5-6DF9-B6A914C72BD2}"/>
              </a:ext>
            </a:extLst>
          </p:cNvPr>
          <p:cNvSpPr txBox="1"/>
          <p:nvPr/>
        </p:nvSpPr>
        <p:spPr>
          <a:xfrm>
            <a:off x="1780247" y="3762796"/>
            <a:ext cx="3342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USING BLAST WAVE MODEL</a:t>
            </a:r>
          </a:p>
          <a:p>
            <a:r>
              <a:rPr lang="en-US" b="1" dirty="0"/>
              <a:t>AT FREEZEOUT HYPERSURFACE</a:t>
            </a:r>
            <a:endParaRPr lang="en-IN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0A6D40-3D74-C479-34F5-E72D0D528E95}"/>
              </a:ext>
            </a:extLst>
          </p:cNvPr>
          <p:cNvCxnSpPr>
            <a:cxnSpLocks/>
          </p:cNvCxnSpPr>
          <p:nvPr/>
        </p:nvCxnSpPr>
        <p:spPr>
          <a:xfrm>
            <a:off x="7064347" y="2638004"/>
            <a:ext cx="380326" cy="1294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4CEC71-EA06-A270-A559-CCBBAFA37D83}"/>
              </a:ext>
            </a:extLst>
          </p:cNvPr>
          <p:cNvSpPr txBox="1"/>
          <p:nvPr/>
        </p:nvSpPr>
        <p:spPr>
          <a:xfrm>
            <a:off x="5874818" y="4278845"/>
            <a:ext cx="4110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COOPER-FRYE PRESCRIPTION FOR PARTICLIZATION PROCESS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52757F-001A-0EF3-5582-FE5B448B575D}"/>
              </a:ext>
            </a:extLst>
          </p:cNvPr>
          <p:cNvSpPr/>
          <p:nvPr/>
        </p:nvSpPr>
        <p:spPr>
          <a:xfrm>
            <a:off x="5891001" y="4184420"/>
            <a:ext cx="3827534" cy="10034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79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7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4202033-353D-2A6B-A40F-18BDE1EE878B}"/>
              </a:ext>
            </a:extLst>
          </p:cNvPr>
          <p:cNvSpPr/>
          <p:nvPr/>
        </p:nvSpPr>
        <p:spPr>
          <a:xfrm>
            <a:off x="4770255" y="6130231"/>
            <a:ext cx="5324559" cy="727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E1571CA-BAAE-A873-312D-74739C690D49}"/>
              </a:ext>
            </a:extLst>
          </p:cNvPr>
          <p:cNvSpPr/>
          <p:nvPr/>
        </p:nvSpPr>
        <p:spPr>
          <a:xfrm>
            <a:off x="9553995" y="269730"/>
            <a:ext cx="2338597" cy="12003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57BA6-EEB9-1ABD-6439-D62C67B2B499}"/>
              </a:ext>
            </a:extLst>
          </p:cNvPr>
          <p:cNvSpPr txBox="1"/>
          <p:nvPr/>
        </p:nvSpPr>
        <p:spPr>
          <a:xfrm>
            <a:off x="2222614" y="545696"/>
            <a:ext cx="725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WHAT IS BLAST WAVE MODEL ? </a:t>
            </a:r>
            <a:endParaRPr lang="en-IN" sz="36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61824-434F-1A10-C184-523C54C7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55" y="1666958"/>
            <a:ext cx="8431901" cy="43211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E9CEF7-9445-4441-8D6D-0194157A8ECA}"/>
              </a:ext>
            </a:extLst>
          </p:cNvPr>
          <p:cNvSpPr/>
          <p:nvPr/>
        </p:nvSpPr>
        <p:spPr>
          <a:xfrm>
            <a:off x="2937409" y="2403335"/>
            <a:ext cx="3997465" cy="26541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A4FDF3-067F-F3B2-9AD9-9269F943A364}"/>
              </a:ext>
            </a:extLst>
          </p:cNvPr>
          <p:cNvSpPr/>
          <p:nvPr/>
        </p:nvSpPr>
        <p:spPr>
          <a:xfrm>
            <a:off x="6764942" y="1909720"/>
            <a:ext cx="1335186" cy="33662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61840F-54E9-6CAF-2B9E-1B8C0F0365EC}"/>
              </a:ext>
            </a:extLst>
          </p:cNvPr>
          <p:cNvCxnSpPr/>
          <p:nvPr/>
        </p:nvCxnSpPr>
        <p:spPr>
          <a:xfrm flipV="1">
            <a:off x="7784538" y="1237050"/>
            <a:ext cx="1675051" cy="850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C0F733-38FE-270F-3308-A414E8EA588F}"/>
              </a:ext>
            </a:extLst>
          </p:cNvPr>
          <p:cNvSpPr txBox="1"/>
          <p:nvPr/>
        </p:nvSpPr>
        <p:spPr>
          <a:xfrm>
            <a:off x="9605241" y="301058"/>
            <a:ext cx="2338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111111"/>
                </a:solidFill>
                <a:latin typeface="Roboto" panose="02000000000000000000" pitchFamily="2" charset="0"/>
              </a:rPr>
              <a:t>PARAMETERIZE:</a:t>
            </a:r>
          </a:p>
          <a:p>
            <a:r>
              <a:rPr lang="en-IN" dirty="0">
                <a:solidFill>
                  <a:srgbClr val="111111"/>
                </a:solidFill>
                <a:latin typeface="Roboto" panose="02000000000000000000" pitchFamily="2" charset="0"/>
              </a:rPr>
              <a:t> 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u and T on the    hypersurface of the fire ball.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9D8502-B5FE-346C-F416-A382AE2DA9E9}"/>
              </a:ext>
            </a:extLst>
          </p:cNvPr>
          <p:cNvSpPr txBox="1"/>
          <p:nvPr/>
        </p:nvSpPr>
        <p:spPr>
          <a:xfrm>
            <a:off x="4839036" y="6158554"/>
            <a:ext cx="605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>
                    <a:lumMod val="95000"/>
                  </a:schemeClr>
                </a:solidFill>
              </a:rPr>
              <a:t>ASSUME : VERY CLOSE TO LOCAL THERMAL EQUILIBRIUM</a:t>
            </a:r>
          </a:p>
        </p:txBody>
      </p:sp>
    </p:spTree>
    <p:extLst>
      <p:ext uri="{BB962C8B-B14F-4D97-AF65-F5344CB8AC3E}">
        <p14:creationId xmlns:p14="http://schemas.microsoft.com/office/powerpoint/2010/main" val="35882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9" grpId="0" animBg="1"/>
      <p:bldP spid="10" grpId="0" animBg="1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AB404F-4416-939B-29C0-44D08D96987B}"/>
              </a:ext>
            </a:extLst>
          </p:cNvPr>
          <p:cNvSpPr txBox="1"/>
          <p:nvPr/>
        </p:nvSpPr>
        <p:spPr>
          <a:xfrm>
            <a:off x="1844102" y="567263"/>
            <a:ext cx="971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BLASTWAVE MODEL PARAMETERIZATION</a:t>
            </a:r>
            <a:endParaRPr lang="en-IN" sz="36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4B4E7-F176-25D6-D01E-682BBBA6F52B}"/>
              </a:ext>
            </a:extLst>
          </p:cNvPr>
          <p:cNvSpPr txBox="1"/>
          <p:nvPr/>
        </p:nvSpPr>
        <p:spPr>
          <a:xfrm>
            <a:off x="2767476" y="1432290"/>
            <a:ext cx="253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MILNE CO-ORDINATE</a:t>
            </a:r>
            <a:endParaRPr lang="en-IN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BC20B4-FD33-01FB-3ABC-DC38B480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108" y="1430267"/>
            <a:ext cx="2743341" cy="3302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C4FC82-EF92-FC2F-2F08-0C26EF0DD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629" y="2034203"/>
            <a:ext cx="2362321" cy="1587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D36BE3-8AB7-AEF6-1C65-41F2D841F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264" y="4539332"/>
            <a:ext cx="5283472" cy="1759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EA5B5C-C676-D954-5F35-44B4DAE7A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709" y="2380344"/>
            <a:ext cx="2863997" cy="6159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BD3292-C3C9-DB27-B04D-9980121495A6}"/>
              </a:ext>
            </a:extLst>
          </p:cNvPr>
          <p:cNvSpPr txBox="1"/>
          <p:nvPr/>
        </p:nvSpPr>
        <p:spPr>
          <a:xfrm>
            <a:off x="4412856" y="4030006"/>
            <a:ext cx="336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BOOST INVARIANT</a:t>
            </a:r>
            <a:endParaRPr lang="en-IN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>
            <a:extLst>
              <a:ext uri="{FF2B5EF4-FFF2-40B4-BE49-F238E27FC236}">
                <a16:creationId xmlns:a16="http://schemas.microsoft.com/office/drawing/2014/main" id="{D92674B5-A37E-C5DB-20A7-391EC95F5EFE}"/>
              </a:ext>
            </a:extLst>
          </p:cNvPr>
          <p:cNvSpPr/>
          <p:nvPr/>
        </p:nvSpPr>
        <p:spPr>
          <a:xfrm rot="2742803">
            <a:off x="735832" y="609167"/>
            <a:ext cx="4969593" cy="4802140"/>
          </a:xfrm>
          <a:prstGeom prst="arc">
            <a:avLst/>
          </a:prstGeom>
          <a:solidFill>
            <a:srgbClr val="FFC000"/>
          </a:solidFill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EA670-1118-CCAE-E434-279F36D91FCC}"/>
              </a:ext>
            </a:extLst>
          </p:cNvPr>
          <p:cNvSpPr txBox="1"/>
          <p:nvPr/>
        </p:nvSpPr>
        <p:spPr>
          <a:xfrm>
            <a:off x="2492346" y="2670372"/>
            <a:ext cx="285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FLUID PICTURE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48F3B3-E787-FA30-4235-CBCDD54D78A8}"/>
              </a:ext>
            </a:extLst>
          </p:cNvPr>
          <p:cNvCxnSpPr/>
          <p:nvPr/>
        </p:nvCxnSpPr>
        <p:spPr>
          <a:xfrm flipV="1">
            <a:off x="5276007" y="1132885"/>
            <a:ext cx="1893536" cy="412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3037A9-83D0-EF4B-85CC-34FA10A91D7C}"/>
              </a:ext>
            </a:extLst>
          </p:cNvPr>
          <p:cNvSpPr txBox="1"/>
          <p:nvPr/>
        </p:nvSpPr>
        <p:spPr>
          <a:xfrm>
            <a:off x="7169543" y="860658"/>
            <a:ext cx="310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FREEZEOUT HYPERSURFACE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E944BE-7048-EC2A-96DD-E0D97A069CB5}"/>
              </a:ext>
            </a:extLst>
          </p:cNvPr>
          <p:cNvSpPr txBox="1"/>
          <p:nvPr/>
        </p:nvSpPr>
        <p:spPr>
          <a:xfrm>
            <a:off x="6384614" y="2827283"/>
            <a:ext cx="4094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/>
              <a:t>PARTICLE FREE-STREAM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1200D0-4AEC-280F-BB26-EB24764B0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900" y="1241727"/>
            <a:ext cx="444523" cy="29211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E5278E4-C4AA-FF01-8CC5-FA1F0597E8EA}"/>
              </a:ext>
            </a:extLst>
          </p:cNvPr>
          <p:cNvSpPr/>
          <p:nvPr/>
        </p:nvSpPr>
        <p:spPr>
          <a:xfrm>
            <a:off x="922492" y="2087745"/>
            <a:ext cx="203775" cy="2039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6DB4434-9FE6-7F6A-0B0E-609CDC67A82C}"/>
              </a:ext>
            </a:extLst>
          </p:cNvPr>
          <p:cNvSpPr/>
          <p:nvPr/>
        </p:nvSpPr>
        <p:spPr>
          <a:xfrm>
            <a:off x="1176779" y="1545579"/>
            <a:ext cx="203775" cy="2039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B1C227-C56C-7CF9-3846-83A0F80A5806}"/>
              </a:ext>
            </a:extLst>
          </p:cNvPr>
          <p:cNvSpPr txBox="1"/>
          <p:nvPr/>
        </p:nvSpPr>
        <p:spPr>
          <a:xfrm>
            <a:off x="606903" y="4191324"/>
            <a:ext cx="2791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RELATIVISTIC HEAVY ION COLLISION</a:t>
            </a:r>
            <a:endParaRPr lang="en-IN" sz="18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D7B27D-89AF-EA7C-E946-A858D521943A}"/>
              </a:ext>
            </a:extLst>
          </p:cNvPr>
          <p:cNvSpPr/>
          <p:nvPr/>
        </p:nvSpPr>
        <p:spPr>
          <a:xfrm>
            <a:off x="4468278" y="1358622"/>
            <a:ext cx="1335186" cy="3366287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62295B-E14E-9F13-779D-6346118D6313}"/>
              </a:ext>
            </a:extLst>
          </p:cNvPr>
          <p:cNvCxnSpPr>
            <a:cxnSpLocks/>
          </p:cNvCxnSpPr>
          <p:nvPr/>
        </p:nvCxnSpPr>
        <p:spPr>
          <a:xfrm flipV="1">
            <a:off x="5746199" y="2261137"/>
            <a:ext cx="2139490" cy="80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AF4DF76-60B4-F83C-D12D-9A41A2507DFA}"/>
              </a:ext>
            </a:extLst>
          </p:cNvPr>
          <p:cNvSpPr/>
          <p:nvPr/>
        </p:nvSpPr>
        <p:spPr>
          <a:xfrm>
            <a:off x="7992835" y="1610245"/>
            <a:ext cx="3594960" cy="11563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0FBD5F-8315-3996-02ED-AD33ABE4E59A}"/>
              </a:ext>
            </a:extLst>
          </p:cNvPr>
          <p:cNvSpPr txBox="1"/>
          <p:nvPr/>
        </p:nvSpPr>
        <p:spPr>
          <a:xfrm>
            <a:off x="8011716" y="1763154"/>
            <a:ext cx="3745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111111"/>
                </a:solidFill>
                <a:latin typeface="Roboto" panose="02000000000000000000" pitchFamily="2" charset="0"/>
              </a:rPr>
              <a:t>PARAMETERIZE:</a:t>
            </a:r>
          </a:p>
          <a:p>
            <a:r>
              <a:rPr lang="en-IN" dirty="0">
                <a:solidFill>
                  <a:srgbClr val="111111"/>
                </a:solidFill>
                <a:latin typeface="Roboto" panose="02000000000000000000" pitchFamily="2" charset="0"/>
              </a:rPr>
              <a:t> 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u and T on the hypersurface </a:t>
            </a:r>
          </a:p>
          <a:p>
            <a:r>
              <a:rPr lang="en-IN" b="1" dirty="0">
                <a:latin typeface="Roboto" panose="02000000000000000000" pitchFamily="2" charset="0"/>
              </a:rPr>
              <a:t>USING BLASTWAVE</a:t>
            </a:r>
            <a:endParaRPr lang="en-IN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33B6B4-3B83-0A4F-F5AB-DE421C96FE62}"/>
              </a:ext>
            </a:extLst>
          </p:cNvPr>
          <p:cNvCxnSpPr>
            <a:cxnSpLocks/>
          </p:cNvCxnSpPr>
          <p:nvPr/>
        </p:nvCxnSpPr>
        <p:spPr>
          <a:xfrm>
            <a:off x="7527304" y="1195818"/>
            <a:ext cx="813014" cy="4153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F55C3D-75B8-5495-8993-C424FF6904D1}"/>
              </a:ext>
            </a:extLst>
          </p:cNvPr>
          <p:cNvCxnSpPr>
            <a:cxnSpLocks/>
          </p:cNvCxnSpPr>
          <p:nvPr/>
        </p:nvCxnSpPr>
        <p:spPr>
          <a:xfrm flipH="1">
            <a:off x="8447464" y="2766565"/>
            <a:ext cx="894490" cy="2582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EA9E3A5C-F54A-D620-3FFD-06ED0681B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492" y="5824225"/>
            <a:ext cx="3454578" cy="7874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616738D-B5C3-7882-929E-A56AE433021C}"/>
              </a:ext>
            </a:extLst>
          </p:cNvPr>
          <p:cNvSpPr txBox="1"/>
          <p:nvPr/>
        </p:nvSpPr>
        <p:spPr>
          <a:xfrm>
            <a:off x="5987485" y="5355783"/>
            <a:ext cx="6101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COOPER-FRYE FORMALISM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9F240A-E4FD-5018-48B4-795BEC467422}"/>
              </a:ext>
            </a:extLst>
          </p:cNvPr>
          <p:cNvCxnSpPr>
            <a:cxnSpLocks/>
          </p:cNvCxnSpPr>
          <p:nvPr/>
        </p:nvCxnSpPr>
        <p:spPr>
          <a:xfrm flipH="1">
            <a:off x="9086071" y="4883721"/>
            <a:ext cx="445061" cy="111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AB2E42-D7C9-AFF1-1DCE-DE4EA350B941}"/>
              </a:ext>
            </a:extLst>
          </p:cNvPr>
          <p:cNvSpPr txBox="1"/>
          <p:nvPr/>
        </p:nvSpPr>
        <p:spPr>
          <a:xfrm>
            <a:off x="9179366" y="4283777"/>
            <a:ext cx="2196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INPUTS FROM KINETIC THEORY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790FACA5-6D61-064B-3745-91F89EB781AB}"/>
              </a:ext>
            </a:extLst>
          </p:cNvPr>
          <p:cNvSpPr/>
          <p:nvPr/>
        </p:nvSpPr>
        <p:spPr>
          <a:xfrm rot="5400000">
            <a:off x="4783160" y="5403779"/>
            <a:ext cx="1085187" cy="840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269168-0056-1CA2-3CBE-60138E1613B4}"/>
                  </a:ext>
                </a:extLst>
              </p:cNvPr>
              <p:cNvSpPr txBox="1"/>
              <p:nvPr/>
            </p:nvSpPr>
            <p:spPr>
              <a:xfrm>
                <a:off x="1739788" y="5267915"/>
                <a:ext cx="28564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b="1" dirty="0"/>
                  <a:t>CALCULATE BULK OBSERVABLES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IN" b="1" dirty="0"/>
                  <a:t> SPECTRA AND ELLIPTIC FLOW)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269168-0056-1CA2-3CBE-60138E161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788" y="5267915"/>
                <a:ext cx="2856489" cy="1200329"/>
              </a:xfrm>
              <a:prstGeom prst="rect">
                <a:avLst/>
              </a:prstGeom>
              <a:blipFill>
                <a:blip r:embed="rId4"/>
                <a:stretch>
                  <a:fillRect l="-1706" t="-2538" b="-71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7895974-05EC-FBC6-7053-2D0F22A78CC0}"/>
              </a:ext>
            </a:extLst>
          </p:cNvPr>
          <p:cNvSpPr/>
          <p:nvPr/>
        </p:nvSpPr>
        <p:spPr>
          <a:xfrm>
            <a:off x="1666959" y="5073706"/>
            <a:ext cx="2766983" cy="16345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21" grpId="0" animBg="1"/>
      <p:bldP spid="22" grpId="0"/>
      <p:bldP spid="32" grpId="0"/>
      <p:bldP spid="36" grpId="0"/>
      <p:bldP spid="37" grpId="0" animBg="1"/>
      <p:bldP spid="38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300AAA-6AD5-8FDD-D8CF-17D4EDAA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365" y="1513735"/>
            <a:ext cx="3454578" cy="787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AB0E60-2B4D-DDCE-B45D-CB454DE9DF54}"/>
              </a:ext>
            </a:extLst>
          </p:cNvPr>
          <p:cNvSpPr txBox="1"/>
          <p:nvPr/>
        </p:nvSpPr>
        <p:spPr>
          <a:xfrm>
            <a:off x="2843002" y="641057"/>
            <a:ext cx="7174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COOPER-FRYE FORMALISM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71A23-555B-6620-EB0D-DDC80E79F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983" y="1743202"/>
            <a:ext cx="1733639" cy="292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256DD7-B56F-C50A-28D8-AB75B0651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527" y="1704594"/>
            <a:ext cx="444523" cy="292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D35C3C-95A2-2724-31AE-1261272B5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1334" y="2923634"/>
            <a:ext cx="3676839" cy="2552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DA985D-E7B5-1BD6-5AA5-93B048050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943" y="3287800"/>
            <a:ext cx="2586754" cy="1812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F6E46E-FA9D-1BA9-B2D8-788022875970}"/>
                  </a:ext>
                </a:extLst>
              </p:cNvPr>
              <p:cNvSpPr txBox="1"/>
              <p:nvPr/>
            </p:nvSpPr>
            <p:spPr>
              <a:xfrm>
                <a:off x="3239699" y="5788758"/>
                <a:ext cx="6101394" cy="376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=2.76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 err="1"/>
                  <a:t>TeV</a:t>
                </a:r>
                <a:r>
                  <a:rPr lang="en-IN" dirty="0"/>
                  <a:t> for Pb + Pb at 20-30 %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F6E46E-FA9D-1BA9-B2D8-788022875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699" y="5788758"/>
                <a:ext cx="6101394" cy="376578"/>
              </a:xfrm>
              <a:prstGeom prst="rect">
                <a:avLst/>
              </a:prstGeom>
              <a:blipFill>
                <a:blip r:embed="rId7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DFB4D41-A41D-3645-2DF2-FD36139FE1D3}"/>
              </a:ext>
            </a:extLst>
          </p:cNvPr>
          <p:cNvSpPr txBox="1"/>
          <p:nvPr/>
        </p:nvSpPr>
        <p:spPr>
          <a:xfrm>
            <a:off x="7930195" y="1704594"/>
            <a:ext cx="14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D5F5A3-9A92-047F-566C-6A0EB7367AFC}"/>
                  </a:ext>
                </a:extLst>
              </p:cNvPr>
              <p:cNvSpPr txBox="1"/>
              <p:nvPr/>
            </p:nvSpPr>
            <p:spPr>
              <a:xfrm>
                <a:off x="5346292" y="2233355"/>
                <a:ext cx="1888209" cy="536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D5F5A3-9A92-047F-566C-6A0EB7367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92" y="2233355"/>
                <a:ext cx="1888209" cy="5368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EC7EDD3-D956-D6E1-FF11-917EEAD65D63}"/>
              </a:ext>
            </a:extLst>
          </p:cNvPr>
          <p:cNvSpPr txBox="1"/>
          <p:nvPr/>
        </p:nvSpPr>
        <p:spPr>
          <a:xfrm>
            <a:off x="1870058" y="6163953"/>
            <a:ext cx="9885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B050"/>
                </a:solidFill>
              </a:rPr>
              <a:t>B. </a:t>
            </a:r>
            <a:r>
              <a:rPr lang="en-IN" b="1" dirty="0" err="1">
                <a:solidFill>
                  <a:srgbClr val="00B050"/>
                </a:solidFill>
              </a:rPr>
              <a:t>Abelev</a:t>
            </a:r>
            <a:r>
              <a:rPr lang="en-IN" b="1" dirty="0">
                <a:solidFill>
                  <a:srgbClr val="00B050"/>
                </a:solidFill>
              </a:rPr>
              <a:t> et al. (ALICE), Centrality dependence of </a:t>
            </a:r>
            <a:r>
              <a:rPr lang="el-GR" b="1" dirty="0">
                <a:solidFill>
                  <a:srgbClr val="00B050"/>
                </a:solidFill>
              </a:rPr>
              <a:t>π, </a:t>
            </a:r>
            <a:r>
              <a:rPr lang="en-IN" b="1" dirty="0">
                <a:solidFill>
                  <a:srgbClr val="00B050"/>
                </a:solidFill>
              </a:rPr>
              <a:t>K, p production in Pb-Pb collisions at √ </a:t>
            </a:r>
            <a:r>
              <a:rPr lang="en-IN" b="1" dirty="0" err="1">
                <a:solidFill>
                  <a:srgbClr val="00B050"/>
                </a:solidFill>
              </a:rPr>
              <a:t>sNN</a:t>
            </a:r>
            <a:r>
              <a:rPr lang="en-IN" b="1" dirty="0">
                <a:solidFill>
                  <a:srgbClr val="00B050"/>
                </a:solidFill>
              </a:rPr>
              <a:t> = 2.76 </a:t>
            </a:r>
            <a:r>
              <a:rPr lang="en-IN" b="1" dirty="0" err="1">
                <a:solidFill>
                  <a:srgbClr val="00B050"/>
                </a:solidFill>
              </a:rPr>
              <a:t>TeV</a:t>
            </a:r>
            <a:r>
              <a:rPr lang="en-IN" b="1" dirty="0">
                <a:solidFill>
                  <a:srgbClr val="00B050"/>
                </a:solidFill>
              </a:rPr>
              <a:t>, Phys. Rev. C 88, 044910 (2013), arXiv:1303.0737 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9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479</TotalTime>
  <Words>526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-apple-system</vt:lpstr>
      <vt:lpstr>Arial</vt:lpstr>
      <vt:lpstr>Bradley Hand ITC</vt:lpstr>
      <vt:lpstr>Cambria Math</vt:lpstr>
      <vt:lpstr>Century Gothic</vt:lpstr>
      <vt:lpstr>CMR10</vt:lpstr>
      <vt:lpstr>Roboto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UP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Ankit kumar panda</dc:creator>
  <cp:lastModifiedBy>Ankit kumar panda</cp:lastModifiedBy>
  <cp:revision>4</cp:revision>
  <dcterms:created xsi:type="dcterms:W3CDTF">2023-01-20T18:40:33Z</dcterms:created>
  <dcterms:modified xsi:type="dcterms:W3CDTF">2023-02-05T03:52:34Z</dcterms:modified>
</cp:coreProperties>
</file>