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8"/>
  </p:notesMasterIdLst>
  <p:sldIdLst>
    <p:sldId id="256" r:id="rId3"/>
    <p:sldId id="257" r:id="rId4"/>
    <p:sldId id="339" r:id="rId5"/>
    <p:sldId id="344" r:id="rId6"/>
    <p:sldId id="348" r:id="rId7"/>
    <p:sldId id="340" r:id="rId8"/>
    <p:sldId id="349" r:id="rId9"/>
    <p:sldId id="347" r:id="rId10"/>
    <p:sldId id="346" r:id="rId11"/>
    <p:sldId id="375" r:id="rId12"/>
    <p:sldId id="345" r:id="rId13"/>
    <p:sldId id="352" r:id="rId14"/>
    <p:sldId id="351" r:id="rId15"/>
    <p:sldId id="350" r:id="rId16"/>
    <p:sldId id="358" r:id="rId17"/>
    <p:sldId id="353" r:id="rId18"/>
    <p:sldId id="357" r:id="rId19"/>
    <p:sldId id="359" r:id="rId20"/>
    <p:sldId id="360" r:id="rId21"/>
    <p:sldId id="361" r:id="rId22"/>
    <p:sldId id="356" r:id="rId23"/>
    <p:sldId id="354" r:id="rId24"/>
    <p:sldId id="355" r:id="rId25"/>
    <p:sldId id="370" r:id="rId26"/>
    <p:sldId id="362" r:id="rId27"/>
    <p:sldId id="371" r:id="rId28"/>
    <p:sldId id="363" r:id="rId29"/>
    <p:sldId id="372" r:id="rId30"/>
    <p:sldId id="364" r:id="rId31"/>
    <p:sldId id="373" r:id="rId32"/>
    <p:sldId id="374" r:id="rId33"/>
    <p:sldId id="366" r:id="rId34"/>
    <p:sldId id="367" r:id="rId35"/>
    <p:sldId id="368" r:id="rId36"/>
    <p:sldId id="323" r:id="rId37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IN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IN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6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IN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7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IN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7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59EE212-035F-41BC-91F4-F7E948591A6C}" type="slidenum">
              <a:rPr lang="en-IN" sz="1400" b="0" strike="noStrike" spc="-1">
                <a:latin typeface="Times New Roman"/>
              </a:rPr>
              <a:t>‹#›</a:t>
            </a:fld>
            <a:endParaRPr lang="en-IN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735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-93393" y="999827"/>
            <a:ext cx="9075906" cy="156820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2400" b="1" strike="noStrike" spc="-1" dirty="0">
                <a:solidFill>
                  <a:srgbClr val="FF0000"/>
                </a:solidFill>
                <a:latin typeface="Verdana"/>
                <a:ea typeface="DejaVu Sans"/>
              </a:rPr>
              <a:t>Hawking radiation from acoustic black </a:t>
            </a:r>
            <a:r>
              <a:rPr lang="en-IN" sz="2400" b="1" strike="noStrike" spc="-1" dirty="0" smtClean="0">
                <a:solidFill>
                  <a:srgbClr val="FF0000"/>
                </a:solidFill>
                <a:latin typeface="Verdana"/>
                <a:ea typeface="DejaVu Sans"/>
              </a:rPr>
              <a:t>holes in relativistic heavy-ion </a:t>
            </a:r>
            <a:r>
              <a:rPr lang="en-IN" sz="2400" b="1" strike="noStrike" spc="-1" dirty="0">
                <a:solidFill>
                  <a:srgbClr val="FF0000"/>
                </a:solidFill>
                <a:latin typeface="Verdana"/>
                <a:ea typeface="DejaVu Sans"/>
              </a:rPr>
              <a:t>collisions </a:t>
            </a:r>
            <a:endParaRPr lang="en-IN" sz="2400" b="1" strike="noStrike" spc="-1" dirty="0" smtClean="0">
              <a:solidFill>
                <a:srgbClr val="FF0000"/>
              </a:solidFill>
              <a:latin typeface="Verdana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IN" sz="2400" b="1" strike="noStrike" spc="-1" dirty="0" smtClean="0">
                <a:solidFill>
                  <a:srgbClr val="FF0000"/>
                </a:solidFill>
                <a:latin typeface="Verdana"/>
                <a:ea typeface="DejaVu Sans"/>
              </a:rPr>
              <a:t>and </a:t>
            </a:r>
            <a:r>
              <a:rPr lang="en-IN" sz="2400" b="1" strike="noStrike" spc="-1" dirty="0">
                <a:solidFill>
                  <a:srgbClr val="FF0000"/>
                </a:solidFill>
                <a:latin typeface="Verdana"/>
                <a:ea typeface="DejaVu Sans"/>
              </a:rPr>
              <a:t>in </a:t>
            </a:r>
            <a:r>
              <a:rPr lang="en-IN" sz="2400" b="1" strike="noStrike" spc="-1" dirty="0" err="1">
                <a:solidFill>
                  <a:srgbClr val="FF0000"/>
                </a:solidFill>
                <a:latin typeface="Verdana"/>
                <a:ea typeface="DejaVu Sans"/>
              </a:rPr>
              <a:t>hydrodynamical</a:t>
            </a:r>
            <a:r>
              <a:rPr lang="en-IN" sz="2400" b="1" strike="noStrike" spc="-1" dirty="0">
                <a:solidFill>
                  <a:srgbClr val="FF0000"/>
                </a:solidFill>
                <a:latin typeface="Verdana"/>
                <a:ea typeface="DejaVu Sans"/>
              </a:rPr>
              <a:t> flow of electrons </a:t>
            </a:r>
            <a:endParaRPr lang="en-IN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2400" b="0" strike="noStrike" spc="-1" dirty="0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3248640" y="3600360"/>
            <a:ext cx="2391840" cy="94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99"/>
                </a:solidFill>
                <a:latin typeface="Verdana"/>
                <a:ea typeface="DejaVu Sans"/>
              </a:rPr>
              <a:t>Ajit M. Srivastava</a:t>
            </a:r>
            <a:endParaRPr lang="en-IN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99"/>
                </a:solidFill>
                <a:latin typeface="Verdana"/>
                <a:ea typeface="DejaVu Sans"/>
              </a:rPr>
              <a:t> </a:t>
            </a:r>
            <a:r>
              <a:rPr lang="en-GB" sz="1600" b="0" strike="noStrike" spc="-1">
                <a:solidFill>
                  <a:srgbClr val="000099"/>
                </a:solidFill>
                <a:latin typeface="Verdana"/>
                <a:ea typeface="DejaVu Sans"/>
              </a:rPr>
              <a:t>Institute of Physics</a:t>
            </a:r>
            <a:endParaRPr lang="en-IN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99"/>
                </a:solidFill>
                <a:latin typeface="Verdana"/>
                <a:ea typeface="DejaVu Sans"/>
              </a:rPr>
              <a:t> Bhubaneswar, India</a:t>
            </a:r>
            <a:endParaRPr lang="en-IN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9333" y="26148"/>
                <a:ext cx="896684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Introduce perturbations, to linear order</a:t>
                </a:r>
              </a:p>
              <a:p>
                <a:endParaRPr lang="en-US" sz="2000" i="1" dirty="0" smtClean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+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+ 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  <a:endParaRPr lang="en-US" sz="24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            p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+ 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+ 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</a:p>
              <a:p>
                <a:r>
                  <a:rPr lang="en-US" sz="24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+  </a:t>
                </a:r>
                <a:r>
                  <a:rPr lang="en-US" sz="24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</a:p>
              <a:p>
                <a:endParaRPr lang="en-US" sz="24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Using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these, to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linear order in perturbations,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one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finds that </a:t>
                </a:r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luid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velocity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potential Perturbation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satisfies the following equation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3" y="26148"/>
                <a:ext cx="8966846" cy="3477875"/>
              </a:xfrm>
              <a:prstGeom prst="rect">
                <a:avLst/>
              </a:prstGeom>
              <a:blipFill rotWithShape="0">
                <a:blip r:embed="rId2"/>
                <a:stretch>
                  <a:fillRect l="-680" t="-876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16696" y="3402766"/>
                <a:ext cx="3725737" cy="70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𝜇𝜐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=0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696" y="3402766"/>
                <a:ext cx="3725737" cy="706860"/>
              </a:xfrm>
              <a:prstGeom prst="rect">
                <a:avLst/>
              </a:prstGeom>
              <a:blipFill rotWithShape="0">
                <a:blip r:embed="rId3"/>
                <a:stretch>
                  <a:fillRect l="-2946" b="-2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0586" y="4653537"/>
                <a:ext cx="7362008" cy="1587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=−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  <m:e/>
                              </m:eqAr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−(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86" y="4653537"/>
                <a:ext cx="7362008" cy="1587422"/>
              </a:xfrm>
              <a:prstGeom prst="rect">
                <a:avLst/>
              </a:prstGeom>
              <a:blipFill rotWithShape="0">
                <a:blip r:embed="rId4"/>
                <a:stretch>
                  <a:fillRect l="-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951378" y="4878166"/>
            <a:ext cx="29183" cy="12159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73166" y="5482188"/>
            <a:ext cx="3531140" cy="29183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298" y="4478056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Where: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11302" y="4061164"/>
                <a:ext cx="3510769" cy="684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Speed of sound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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𝜕𝜌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2" y="4061164"/>
                <a:ext cx="3510769" cy="684611"/>
              </a:xfrm>
              <a:prstGeom prst="rect">
                <a:avLst/>
              </a:prstGeom>
              <a:blipFill rotWithShape="0">
                <a:blip r:embed="rId2"/>
                <a:stretch>
                  <a:fillRect l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593" y="557129"/>
                <a:ext cx="4978732" cy="5811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= 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ra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𝜇𝜐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593" y="557129"/>
                <a:ext cx="4978732" cy="581185"/>
              </a:xfrm>
              <a:prstGeom prst="rect">
                <a:avLst/>
              </a:prstGeom>
              <a:blipFill rotWithShape="0">
                <a:blip r:embed="rId3"/>
                <a:stretch>
                  <a:fillRect t="-3125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1557" y="2955161"/>
            <a:ext cx="8206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So, velocity potential perturbations propagate as a scalar field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a curved space-time with relativistic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49788" y="1028845"/>
                <a:ext cx="3725737" cy="70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𝜇𝜐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=0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788" y="1028845"/>
                <a:ext cx="3725737" cy="706860"/>
              </a:xfrm>
              <a:prstGeom prst="rect">
                <a:avLst/>
              </a:prstGeom>
              <a:blipFill rotWithShape="0">
                <a:blip r:embed="rId4"/>
                <a:stretch>
                  <a:fillRect l="-2946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1557" y="113942"/>
            <a:ext cx="4751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d’Alembertion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curved space-time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557" y="1209793"/>
            <a:ext cx="475065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Thus, from the equation for </a:t>
            </a:r>
            <a:r>
              <a:rPr lang="en-US" sz="2800" b="1" dirty="0" smtClean="0">
                <a:solidFill>
                  <a:schemeClr val="accent6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y</a:t>
            </a:r>
            <a:r>
              <a:rPr lang="en-US" sz="2800" b="1" baseline="-25000" dirty="0" smtClean="0">
                <a:solidFill>
                  <a:schemeClr val="accent6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1  </a:t>
            </a:r>
            <a:r>
              <a:rPr lang="en-US" sz="20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identify the acoustic metric via: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46886" y="1936511"/>
                <a:ext cx="3725737" cy="688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𝜇𝜐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,t)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,t)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86" y="1936511"/>
                <a:ext cx="3725737" cy="688843"/>
              </a:xfrm>
              <a:prstGeom prst="rect">
                <a:avLst/>
              </a:prstGeom>
              <a:blipFill rotWithShape="0">
                <a:blip r:embed="rId5"/>
                <a:stretch>
                  <a:fillRect l="-3928" b="-23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5766" y="3795765"/>
                <a:ext cx="4666450" cy="1360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</m:sSubSup>
                      </m:den>
                    </m:f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  <m:e/>
                              </m:eqAr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,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66" y="3795765"/>
                <a:ext cx="4666450" cy="1360629"/>
              </a:xfrm>
              <a:prstGeom prst="rect">
                <a:avLst/>
              </a:prstGeom>
              <a:blipFill rotWithShape="0">
                <a:blip r:embed="rId6"/>
                <a:stretch>
                  <a:fillRect r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21066" y="6061117"/>
                <a:ext cx="8106783" cy="632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=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[(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+ 2(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dt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66" y="6061117"/>
                <a:ext cx="8106783" cy="632737"/>
              </a:xfrm>
              <a:prstGeom prst="rect">
                <a:avLst/>
              </a:prstGeom>
              <a:blipFill rotWithShape="0">
                <a:blip r:embed="rId7"/>
                <a:stretch>
                  <a:fillRect t="-962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27377" y="5364897"/>
            <a:ext cx="5931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resulting Acoustic Lorentzian Geometry: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4145540"/>
            <a:ext cx="19455" cy="93433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86381" y="4589177"/>
            <a:ext cx="2223373" cy="235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04240" y="959221"/>
                <a:ext cx="7368363" cy="4517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[-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f(r)   +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]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Where,  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f(r)  = 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)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Compare with the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Schwarzschild metric of black hole:</a:t>
                </a:r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r>
                      <m:rPr>
                        <m:sty m:val="p"/>
                      </m:rPr>
                      <a:rPr lang="en-US" sz="2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)  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+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0" y="959221"/>
                <a:ext cx="7368363" cy="4517519"/>
              </a:xfrm>
              <a:prstGeom prst="rect">
                <a:avLst/>
              </a:prstGeom>
              <a:blipFill rotWithShape="0">
                <a:blip r:embed="rId2"/>
                <a:stretch>
                  <a:fillRect l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3284" y="95693"/>
            <a:ext cx="8049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 coordinate transformation, we can write this metric in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following form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41057" y="5150158"/>
                <a:ext cx="6122574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Schwarzschild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metric is singular at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𝐫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 = 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𝑺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US" sz="2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Acoustic metric is singular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 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𝑺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57" y="5150158"/>
                <a:ext cx="6122574" cy="1261884"/>
              </a:xfrm>
              <a:prstGeom prst="rect">
                <a:avLst/>
              </a:prstGeom>
              <a:blipFill rotWithShape="0">
                <a:blip r:embed="rId3"/>
                <a:stretch>
                  <a:fillRect l="-1096" b="-1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3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84" y="95693"/>
            <a:ext cx="882562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points about this Fluid-Gravity correspondence: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derivation of the curved space-time metric for the propagation</a:t>
            </a:r>
          </a:p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velocity potential perturbations is Exact.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means, all physical phenomena expected of scalar fields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curved space-times will be expected to occur for this system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particular,  for a quantum system, Hawking radiation should 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rise in the presence of event-horizon.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Limitations of the correspondence: </a:t>
            </a:r>
          </a:p>
          <a:p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dynamics of curved space here,  the metric is not obtained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a solution of Einstein’s equations. No back-reaction.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for fixed space-time, the correspondence is exact. </a:t>
            </a:r>
          </a:p>
          <a:p>
            <a:endParaRPr lang="en-US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3283" y="95693"/>
                <a:ext cx="8920717" cy="3075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Consider now 1-D fluid flow, with fluid flowing along z direction</a:t>
                </a:r>
              </a:p>
              <a:p>
                <a:r>
                  <a:rPr lang="en-US" sz="26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                  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0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= 0,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0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 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 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0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𝑧</m:t>
                        </m:r>
                      </m:sup>
                    </m:sSub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2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    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this case, the acoustic metric becomes:</a:t>
                </a: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[-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r>
                      <m:rPr>
                        <m:sty m:val="p"/>
                      </m:rP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)  </a:t>
                </a:r>
                <a:r>
                  <a:rPr lang="en-US" sz="2600" dirty="0">
                    <a:solidFill>
                      <a:srgbClr val="FF0000"/>
                    </a:solidFill>
                  </a:rPr>
                  <a:t>+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(1 −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 +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 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 + 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3" y="95693"/>
                <a:ext cx="8920717" cy="3075522"/>
              </a:xfrm>
              <a:prstGeom prst="rect">
                <a:avLst/>
              </a:prstGeom>
              <a:blipFill rotWithShape="0">
                <a:blip r:embed="rId2"/>
                <a:stretch>
                  <a:fillRect l="-752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3283" y="2971563"/>
            <a:ext cx="881343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 occurs at 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= </a:t>
            </a:r>
            <a:r>
              <a:rPr lang="en-US" sz="2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fluid velocity becomes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supersonic</a:t>
            </a: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Hawking radiation (consisting of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quanta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velocity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perturbations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emitted from this event-horizon, in the sub-sonic region.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Asymptotic observer will be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located where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fluid velocity v</a:t>
            </a:r>
            <a:r>
              <a:rPr lang="en-US" sz="2000" baseline="-25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0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(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Asymptotically Flat space-time metric).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observer will see thermal radiation with the Black Hole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 corresponding to this metric</a:t>
            </a:r>
          </a:p>
        </p:txBody>
      </p:sp>
    </p:spTree>
    <p:extLst>
      <p:ext uri="{BB962C8B-B14F-4D97-AF65-F5344CB8AC3E}">
        <p14:creationId xmlns:p14="http://schemas.microsoft.com/office/powerpoint/2010/main" val="34201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551" y="166172"/>
            <a:ext cx="903744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Important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Hawking radiation arises from pair production,</a:t>
            </a: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partner particle of the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Hawking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radiation are absorbed inside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black hole 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Hence can never be observed for standard black holes</a:t>
            </a:r>
          </a:p>
          <a:p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(Interior of a black hole is inaccessible to the outside observers)</a:t>
            </a: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 is completely different for Acoustic Black holes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Here, the Hawking partners are swept in the supersonic regime.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This is  fully accessible to observations.</a:t>
            </a:r>
          </a:p>
          <a:p>
            <a:endParaRPr lang="en-US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Remarkable possibility of observing correlations of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awking partners</a:t>
            </a:r>
          </a:p>
          <a:p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shed light on conceptual issues relating to black hole evaporation  </a:t>
            </a:r>
          </a:p>
        </p:txBody>
      </p:sp>
    </p:spTree>
    <p:extLst>
      <p:ext uri="{BB962C8B-B14F-4D97-AF65-F5344CB8AC3E}">
        <p14:creationId xmlns:p14="http://schemas.microsoft.com/office/powerpoint/2010/main" val="26841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0" t="13468" r="-1760" b="-475"/>
          <a:stretch/>
        </p:blipFill>
        <p:spPr>
          <a:xfrm>
            <a:off x="145915" y="1136823"/>
            <a:ext cx="8841151" cy="5341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017" y="105091"/>
            <a:ext cx="8346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Observation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acoustic Hawking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radiation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an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atomic Bose-Einstein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condensate,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J.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Steinhauer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Nat. Phys. 12 (2016) 959</a:t>
            </a:r>
          </a:p>
        </p:txBody>
      </p:sp>
    </p:spTree>
    <p:extLst>
      <p:ext uri="{BB962C8B-B14F-4D97-AF65-F5344CB8AC3E}">
        <p14:creationId xmlns:p14="http://schemas.microsoft.com/office/powerpoint/2010/main" val="25104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188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1" dirty="0">
                <a:solidFill>
                  <a:srgbClr val="FF0000"/>
                </a:solidFill>
                <a:latin typeface="Verdana"/>
                <a:ea typeface="Verdana"/>
              </a:rPr>
              <a:t>Acoustic black holes in relativistic heavy-ion </a:t>
            </a:r>
            <a:r>
              <a:rPr lang="en-US" sz="2000" b="1" spc="-1" dirty="0" smtClean="0">
                <a:solidFill>
                  <a:srgbClr val="FF0000"/>
                </a:solidFill>
                <a:latin typeface="Verdana"/>
                <a:ea typeface="Verdana"/>
              </a:rPr>
              <a:t>collisions</a:t>
            </a:r>
          </a:p>
          <a:p>
            <a:r>
              <a:rPr lang="en-US" sz="2000" spc="-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2000" spc="-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Arpan Das,  </a:t>
            </a:r>
            <a:r>
              <a:rPr lang="en-US" sz="1600" spc="-1" dirty="0" err="1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Shreyansh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 S. </a:t>
            </a:r>
            <a:r>
              <a:rPr lang="en-US" sz="1600" spc="-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D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ave, </a:t>
            </a:r>
            <a:r>
              <a:rPr lang="en-US" sz="1600" spc="-1" dirty="0" err="1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Oindrila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1600" spc="-1" dirty="0" err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G</a:t>
            </a:r>
            <a:r>
              <a:rPr lang="en-US" sz="1600" spc="-1" dirty="0" err="1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anguly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, AMS, PLB</a:t>
            </a:r>
            <a:r>
              <a:rPr lang="en-US" sz="1600" spc="-1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1600" dirty="0"/>
              <a:t> 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817 (2021) 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136294</a:t>
            </a:r>
            <a:endParaRPr lang="en-US" sz="1600" spc="-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spc="-1" dirty="0">
              <a:solidFill>
                <a:schemeClr val="accent1">
                  <a:lumMod val="50000"/>
                </a:schemeClr>
              </a:solidFill>
              <a:latin typeface="Verdana"/>
              <a:ea typeface="Verdana"/>
            </a:endParaRPr>
          </a:p>
          <a:p>
            <a:r>
              <a:rPr lang="en-US" spc="-1" dirty="0" smtClean="0">
                <a:solidFill>
                  <a:schemeClr val="accent6"/>
                </a:solidFill>
                <a:latin typeface="Verdana"/>
                <a:ea typeface="Verdana"/>
              </a:rPr>
              <a:t>Longitudinal expanding plasma (exaggerated longitudinal scale shown</a:t>
            </a:r>
            <a:r>
              <a:rPr lang="en-US" sz="2000" spc="-1" dirty="0" smtClean="0">
                <a:solidFill>
                  <a:schemeClr val="accent6"/>
                </a:solidFill>
                <a:latin typeface="Verdana"/>
                <a:ea typeface="Verdana"/>
              </a:rPr>
              <a:t>)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 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6" y="1443766"/>
            <a:ext cx="8442249" cy="530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9599" y="3646826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baseline="-25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US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baseline="-250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en-US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2835" y="364537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baseline="-25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US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baseline="-250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en-US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308" y="2226260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upersonic 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plasma flow</a:t>
            </a:r>
            <a:endParaRPr lang="en-US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6888" y="2649550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ubsonic 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plasma flow</a:t>
            </a:r>
            <a:endParaRPr lang="en-US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7567" y="5835989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ubsonic 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plasma flow</a:t>
            </a:r>
            <a:endParaRPr lang="en-US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0178" y="6043077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upersonic 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plasma flow</a:t>
            </a:r>
            <a:endParaRPr lang="en-US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4264" y="4830317"/>
            <a:ext cx="3626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Recall:   Asymptotic observer</a:t>
            </a:r>
          </a:p>
          <a:p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located where fluid velocity</a:t>
            </a:r>
          </a:p>
          <a:p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zero. </a:t>
            </a:r>
            <a:r>
              <a:rPr 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it is at z = 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949687" y="4057724"/>
            <a:ext cx="605256" cy="772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6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626" y="149087"/>
            <a:ext cx="7816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Hawking Temperature for the acoustic black hole:</a:t>
            </a:r>
          </a:p>
          <a:p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Recall, acoustic metric for 1-D flow with fluid flow on z axis</a:t>
            </a:r>
          </a:p>
          <a:p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87626" y="1456720"/>
                <a:ext cx="8506840" cy="46900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[-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f(r)   +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+</a:t>
                </a:r>
                <a:r>
                  <a:rPr lang="en-US" sz="2800" dirty="0">
                    <a:solidFill>
                      <a:srgbClr val="FF0000"/>
                    </a:solidFill>
                  </a:rPr>
                  <a:t> 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+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 Where,  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f(z)  = 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)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Expand f(z)  near </a:t>
                </a:r>
                <a:r>
                  <a:rPr lang="en-US" sz="2000" b="1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z = </a:t>
                </a:r>
                <a:r>
                  <a:rPr lang="en-US" sz="2000" b="1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z</a:t>
                </a:r>
                <a:r>
                  <a:rPr lang="en-US" sz="2000" b="1" baseline="-25000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</a:t>
                </a:r>
                <a:r>
                  <a:rPr lang="en-US" sz="2000" b="1" baseline="-25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for the region outside horizon (subsonic region)  </a:t>
                </a:r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and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write the Near Horizon metric in terms </a:t>
                </a:r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of 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suitably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defined coordinate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</a:t>
                </a:r>
                <a:r>
                  <a:rPr lang="en-US" sz="2600" b="1" dirty="0" err="1" smtClean="0">
                    <a:solidFill>
                      <a:schemeClr val="accent6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r</a:t>
                </a:r>
                <a:r>
                  <a:rPr lang="en-US" sz="2600" b="1" baseline="-25000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sp</a:t>
                </a:r>
                <a:endParaRPr lang="en-US" sz="2600" b="1" baseline="-25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600" b="1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related to distance from the  Horizon)</a:t>
                </a:r>
                <a:endParaRPr lang="en-US" sz="2800" b="1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6" y="1456720"/>
                <a:ext cx="8506840" cy="4690066"/>
              </a:xfrm>
              <a:prstGeom prst="rect">
                <a:avLst/>
              </a:prstGeom>
              <a:blipFill rotWithShape="0">
                <a:blip r:embed="rId2"/>
                <a:stretch>
                  <a:fillRect l="-1864" r="-1147" b="-2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53310" y="6325927"/>
            <a:ext cx="7324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Resulting Near Horizon metric has the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following form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616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4009" y="127735"/>
                <a:ext cx="8842443" cy="6518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[-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/>
                      <m:sup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sSubSup>
                      <m:sSub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  + 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+  </a:t>
                </a:r>
                <a:r>
                  <a:rPr lang="en-US" sz="2600" dirty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+ </a:t>
                </a:r>
                <a:r>
                  <a:rPr lang="en-US" sz="2600" dirty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000" b="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        Where</a:t>
                </a:r>
                <a:r>
                  <a:rPr lang="en-US" sz="2800" b="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sz="2600" b="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K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sub>
                    </m:sSub>
                  </m:oMath>
                </a14:m>
                <a:endParaRPr lang="en-US" sz="26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en-US" sz="26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Rest of the procedure is standard:  We go to the Euclidean space</a:t>
                </a: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with 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t   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ymbol" panose="05050102010706020507" pitchFamily="18" charset="2"/>
                    <a:ea typeface="Verdana" panose="020B0604030504040204" pitchFamily="34" charset="0"/>
                    <a:sym typeface="Symbol" panose="05050102010706020507" pitchFamily="18" charset="2"/>
                  </a:rPr>
                  <a:t>  -</a:t>
                </a:r>
                <a:r>
                  <a:rPr lang="en-US" sz="2400" dirty="0">
                    <a:solidFill>
                      <a:schemeClr val="accent6"/>
                    </a:solidFill>
                    <a:latin typeface="Symbol" panose="05050102010706020507" pitchFamily="18" charset="2"/>
                    <a:ea typeface="Verdana" panose="020B060403050404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Symbol" panose="05050102010706020507" pitchFamily="18" charset="2"/>
                  </a:rPr>
                  <a:t>i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 smtClean="0">
                    <a:solidFill>
                      <a:schemeClr val="accent6"/>
                    </a:solidFill>
                    <a:latin typeface="Symbol" panose="05050102010706020507" pitchFamily="18" charset="2"/>
                    <a:ea typeface="Verdana" panose="020B0604030504040204" pitchFamily="34" charset="0"/>
                    <a:sym typeface="Symbol" panose="05050102010706020507" pitchFamily="18" charset="2"/>
                  </a:rPr>
                  <a:t>t</a:t>
                </a:r>
                <a:r>
                  <a:rPr lang="en-US" sz="2400" baseline="-25000" dirty="0" err="1" smtClean="0">
                    <a:solidFill>
                      <a:schemeClr val="accent6"/>
                    </a:solidFill>
                    <a:latin typeface="Symbol" panose="05050102010706020507" pitchFamily="18" charset="2"/>
                    <a:ea typeface="Verdana" panose="020B0604030504040204" pitchFamily="34" charset="0"/>
                    <a:sym typeface="Symbol" panose="05050102010706020507" pitchFamily="18" charset="2"/>
                  </a:rPr>
                  <a:t>E</a:t>
                </a:r>
                <a:r>
                  <a:rPr lang="en-US" sz="2400" baseline="-25000" dirty="0" smtClean="0">
                    <a:solidFill>
                      <a:schemeClr val="accent6"/>
                    </a:solidFill>
                    <a:latin typeface="Symbol" panose="05050102010706020507" pitchFamily="18" charset="2"/>
                    <a:ea typeface="Verdana" panose="020B0604030504040204" pitchFamily="34" charset="0"/>
                    <a:sym typeface="Symbol" panose="05050102010706020507" pitchFamily="18" charset="2"/>
                  </a:rPr>
                  <a:t>  </a:t>
                </a:r>
                <a:r>
                  <a:rPr lang="en-US" sz="2400" dirty="0">
                    <a:solidFill>
                      <a:schemeClr val="accent6"/>
                    </a:solidFill>
                    <a:latin typeface="Symbol" panose="05050102010706020507" pitchFamily="18" charset="2"/>
                    <a:ea typeface="Verdana" panose="020B060403050404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Symbol" panose="05050102010706020507" pitchFamily="18" charset="2"/>
                  </a:rPr>
                  <a:t>and get the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Symbol" panose="05050102010706020507" pitchFamily="18" charset="2"/>
                  </a:rPr>
                  <a:t>metric</a:t>
                </a:r>
              </a:p>
              <a:p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Symbol" panose="05050102010706020507" pitchFamily="18" charset="2"/>
                </a:endParaRPr>
              </a:p>
              <a:p>
                <a:r>
                  <a:rPr lang="en-US" sz="2600" b="0" dirty="0" smtClean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[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  + 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+ 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 +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6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sz="26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                     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Where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sz="26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en-US" sz="28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(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Overall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can be ignored with suitable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normalization, and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the fact that conformal factors which reach unity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asymptotically do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not affect hawking temperature.)</a:t>
                </a:r>
              </a:p>
              <a:p>
                <a:endParaRPr lang="en-US" sz="20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The </a:t>
                </a:r>
                <a:r>
                  <a:rPr lang="en-US" sz="20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two dimensional space spanned by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(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r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sp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,</a:t>
                </a:r>
                <a:r>
                  <a:rPr lang="en-US" sz="2800" baseline="-250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q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 </a:t>
                </a:r>
                <a:r>
                  <a:rPr lang="en-US" sz="20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has a conical singularity at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r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sp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 </a:t>
                </a:r>
                <a:r>
                  <a:rPr lang="en-US" sz="20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 i.e. the location of the horizon, </a:t>
                </a:r>
                <a:endParaRPr lang="en-US" sz="20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 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unless </a:t>
                </a:r>
                <a:r>
                  <a:rPr lang="en-US" sz="2000" b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θ is periodic with a period of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p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endParaRPr lang="en-US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09" y="127735"/>
                <a:ext cx="8842443" cy="6518451"/>
              </a:xfrm>
              <a:prstGeom prst="rect">
                <a:avLst/>
              </a:prstGeom>
              <a:blipFill rotWithShape="0">
                <a:blip r:embed="rId2"/>
                <a:stretch>
                  <a:fillRect l="-1723" t="-1029" r="-2412" b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4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064468" y="36741"/>
            <a:ext cx="15588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u="sng" strike="noStrike" spc="-1" dirty="0">
                <a:solidFill>
                  <a:srgbClr val="FF0000"/>
                </a:solidFill>
                <a:uFillTx/>
                <a:latin typeface="Verdana"/>
                <a:ea typeface="Verdana"/>
              </a:rPr>
              <a:t>Outline:</a:t>
            </a:r>
            <a:endParaRPr lang="en-IN" sz="2400" b="0" strike="noStrike" spc="-1" dirty="0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197102" y="903171"/>
            <a:ext cx="8666966" cy="55693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buClr>
                <a:srgbClr val="2D2DB9"/>
              </a:buClr>
            </a:pPr>
            <a:r>
              <a:rPr lang="en-US" sz="2000" spc="-1" dirty="0" smtClean="0">
                <a:solidFill>
                  <a:srgbClr val="2D2DB9"/>
                </a:solidFill>
                <a:latin typeface="Verdana"/>
                <a:ea typeface="Verdana"/>
              </a:rPr>
              <a:t>1.   Black holes and Hawking radiation</a:t>
            </a:r>
            <a:endParaRPr lang="en-IN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IN" sz="2000" b="0" strike="noStrike" spc="-1" dirty="0">
              <a:latin typeface="Arial"/>
            </a:endParaRPr>
          </a:p>
          <a:p>
            <a:pPr marL="457560" indent="-457200">
              <a:lnSpc>
                <a:spcPct val="100000"/>
              </a:lnSpc>
              <a:buClr>
                <a:srgbClr val="2D2DB9"/>
              </a:buClr>
              <a:buAutoNum type="arabicPeriod" startAt="2"/>
            </a:pPr>
            <a:r>
              <a:rPr lang="en-US" sz="2000" spc="-1" dirty="0" smtClean="0">
                <a:solidFill>
                  <a:srgbClr val="2D2DB9"/>
                </a:solidFill>
                <a:latin typeface="Verdana"/>
                <a:ea typeface="Verdana"/>
              </a:rPr>
              <a:t>Velocity perturbations in fluids, acoustic metric,</a:t>
            </a:r>
          </a:p>
          <a:p>
            <a:pPr marL="360">
              <a:lnSpc>
                <a:spcPct val="100000"/>
              </a:lnSpc>
              <a:buClr>
                <a:srgbClr val="2D2DB9"/>
              </a:buClr>
            </a:pPr>
            <a:r>
              <a:rPr lang="en-US" sz="2000" spc="-1" dirty="0" smtClean="0">
                <a:solidFill>
                  <a:srgbClr val="2D2DB9"/>
                </a:solidFill>
                <a:latin typeface="Verdana"/>
                <a:ea typeface="Verdana"/>
              </a:rPr>
              <a:t>      </a:t>
            </a:r>
            <a:r>
              <a:rPr lang="en-US" sz="2000" spc="-1" dirty="0" smtClean="0">
                <a:solidFill>
                  <a:srgbClr val="FF0000"/>
                </a:solidFill>
                <a:latin typeface="Verdana"/>
                <a:ea typeface="Verdana"/>
              </a:rPr>
              <a:t>Scalar field in Curved spaces </a:t>
            </a:r>
            <a:r>
              <a:rPr lang="en-US" sz="2000" spc="-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(Unruh, 1981)</a:t>
            </a:r>
            <a:endParaRPr lang="en-IN" sz="2000" b="0" strike="noStrike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20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AutoNum type="arabicPeriod" startAt="3"/>
            </a:pPr>
            <a:r>
              <a:rPr lang="en-US" sz="2000" b="0" strike="noStrike" spc="-1" dirty="0" smtClean="0">
                <a:solidFill>
                  <a:srgbClr val="2D2DB9"/>
                </a:solidFill>
                <a:latin typeface="Verdana"/>
                <a:ea typeface="Verdana"/>
              </a:rPr>
              <a:t>Subsonic – supersonic flow boundary as event horizon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2D2DB9"/>
                </a:solidFill>
                <a:latin typeface="Verdana"/>
                <a:ea typeface="Verdana"/>
              </a:rPr>
              <a:t> </a:t>
            </a:r>
            <a:r>
              <a:rPr lang="en-US" sz="2000" spc="-1" dirty="0" smtClean="0">
                <a:solidFill>
                  <a:srgbClr val="2D2DB9"/>
                </a:solidFill>
                <a:latin typeface="Verdana"/>
                <a:ea typeface="Verdana"/>
              </a:rPr>
              <a:t>    of black hole:  </a:t>
            </a:r>
            <a:r>
              <a:rPr lang="en-US" sz="2000" spc="-1" dirty="0" smtClean="0">
                <a:solidFill>
                  <a:srgbClr val="2D2DB9"/>
                </a:solidFill>
                <a:latin typeface="Verdana"/>
                <a:ea typeface="Verdana"/>
              </a:rPr>
              <a:t>Hawking </a:t>
            </a:r>
            <a:r>
              <a:rPr lang="en-US" sz="2000" spc="-1" dirty="0" smtClean="0">
                <a:solidFill>
                  <a:srgbClr val="2D2DB9"/>
                </a:solidFill>
                <a:latin typeface="Verdana"/>
                <a:ea typeface="Verdana"/>
              </a:rPr>
              <a:t>radiation of sound modes</a:t>
            </a:r>
          </a:p>
          <a:p>
            <a:pPr>
              <a:lnSpc>
                <a:spcPct val="100000"/>
              </a:lnSpc>
            </a:pPr>
            <a:endParaRPr lang="en-IN" sz="20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StarSymbol"/>
              <a:buAutoNum type="arabicPeriod" startAt="4"/>
            </a:pPr>
            <a:r>
              <a:rPr lang="en-US" sz="2000" spc="-1" dirty="0">
                <a:solidFill>
                  <a:srgbClr val="FF0000"/>
                </a:solidFill>
                <a:latin typeface="Verdana"/>
                <a:ea typeface="Verdana"/>
              </a:rPr>
              <a:t> A</a:t>
            </a:r>
            <a:r>
              <a:rPr lang="en-US" sz="2000" spc="-1" dirty="0" smtClean="0">
                <a:solidFill>
                  <a:srgbClr val="FF0000"/>
                </a:solidFill>
                <a:latin typeface="Verdana"/>
                <a:ea typeface="Verdana"/>
              </a:rPr>
              <a:t>coustic black holes in relativistic heavy-ion c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Verdana"/>
                <a:ea typeface="Verdana"/>
              </a:rPr>
              <a:t>ollisions: </a:t>
            </a:r>
            <a:endParaRPr lang="en-US" sz="2000" spc="-1" dirty="0" smtClean="0">
              <a:solidFill>
                <a:srgbClr val="FF0000"/>
              </a:solidFill>
              <a:latin typeface="Verdana"/>
              <a:ea typeface="Verdana"/>
            </a:endParaRPr>
          </a:p>
          <a:p>
            <a:pPr marL="360">
              <a:lnSpc>
                <a:spcPct val="100000"/>
              </a:lnSpc>
              <a:buClr>
                <a:srgbClr val="FF0000"/>
              </a:buClr>
            </a:pPr>
            <a:r>
              <a:rPr lang="en-US" sz="2000" spc="-1" dirty="0" smtClean="0">
                <a:solidFill>
                  <a:srgbClr val="FF0000"/>
                </a:solidFill>
                <a:latin typeface="Verdana"/>
                <a:ea typeface="Verdana"/>
              </a:rPr>
              <a:t>      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Verdana"/>
                <a:ea typeface="Verdana"/>
              </a:rPr>
              <a:t>Dynamical horizon and </a:t>
            </a:r>
            <a:r>
              <a:rPr lang="en-US" sz="2000" spc="-1" dirty="0" smtClean="0">
                <a:solidFill>
                  <a:srgbClr val="FF0000"/>
                </a:solidFill>
                <a:latin typeface="Verdana"/>
                <a:ea typeface="Verdana"/>
              </a:rPr>
              <a:t>Doppler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Verdana"/>
                <a:ea typeface="Verdana"/>
              </a:rPr>
              <a:t>-shifted 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Verdana"/>
                <a:ea typeface="Verdana"/>
              </a:rPr>
              <a:t>Hawking 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Verdana"/>
                <a:ea typeface="Verdana"/>
              </a:rPr>
              <a:t>radiation</a:t>
            </a:r>
          </a:p>
          <a:p>
            <a:pPr marL="360">
              <a:lnSpc>
                <a:spcPct val="100000"/>
              </a:lnSpc>
              <a:buClr>
                <a:srgbClr val="FF0000"/>
              </a:buClr>
            </a:pPr>
            <a:r>
              <a:rPr lang="en-US" sz="2000" spc="-1" dirty="0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lang="en-US" sz="2000" spc="-1" dirty="0" smtClean="0">
                <a:solidFill>
                  <a:srgbClr val="FF0000"/>
                </a:solidFill>
                <a:latin typeface="Verdana"/>
                <a:ea typeface="Verdana"/>
              </a:rPr>
              <a:t>     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(A. </a:t>
            </a:r>
            <a:r>
              <a:rPr lang="en-US" sz="1600" spc="-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Das,  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S.S</a:t>
            </a:r>
            <a:r>
              <a:rPr lang="en-US" sz="1600" spc="-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Dave, 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O. </a:t>
            </a:r>
            <a:r>
              <a:rPr lang="en-US" sz="1600" spc="-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Ganguly</a:t>
            </a:r>
            <a:r>
              <a:rPr lang="en-US" sz="1600" spc="-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AMS,  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PLB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817 (2021) 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136294)</a:t>
            </a:r>
            <a:endParaRPr lang="en-IN" sz="1600" b="0" strike="noStrike" spc="-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IN" sz="20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2000" spc="-1" dirty="0" smtClean="0">
                <a:latin typeface="Arial"/>
              </a:rPr>
              <a:t>5.    Electron </a:t>
            </a:r>
            <a:r>
              <a:rPr lang="en-IN" sz="2000" spc="-1" dirty="0" err="1" smtClean="0">
                <a:latin typeface="Arial"/>
              </a:rPr>
              <a:t>hydrodynanmics</a:t>
            </a:r>
            <a:r>
              <a:rPr lang="en-IN" sz="2000" spc="-1" dirty="0" smtClean="0">
                <a:latin typeface="Arial"/>
              </a:rPr>
              <a:t> in condensed matter systems and</a:t>
            </a:r>
          </a:p>
          <a:p>
            <a:pPr marL="360">
              <a:lnSpc>
                <a:spcPct val="100000"/>
              </a:lnSpc>
              <a:buClr>
                <a:srgbClr val="FF0000"/>
              </a:buClr>
            </a:pPr>
            <a:r>
              <a:rPr lang="en-IN" sz="2000" spc="-1" dirty="0" smtClean="0">
                <a:latin typeface="Arial"/>
              </a:rPr>
              <a:t>       resulting acoustic black holes. </a:t>
            </a:r>
            <a:r>
              <a:rPr lang="en-IN" sz="1600" spc="-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S.S</a:t>
            </a:r>
            <a:r>
              <a:rPr lang="en-US" sz="1600" spc="-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Dave, 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O. </a:t>
            </a:r>
            <a:r>
              <a:rPr lang="en-US" sz="1600" spc="-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Ganguly</a:t>
            </a:r>
            <a:r>
              <a:rPr lang="en-US" sz="1600" spc="-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P.S. </a:t>
            </a:r>
            <a:r>
              <a:rPr lang="en-US" sz="1600" spc="-1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Saumia</a:t>
            </a:r>
            <a:r>
              <a:rPr lang="en-US" sz="1600" spc="-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AMS</a:t>
            </a:r>
            <a:r>
              <a:rPr lang="en-US" sz="1600" spc="-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marL="360">
              <a:buClr>
                <a:srgbClr val="FF0000"/>
              </a:buClr>
            </a:pPr>
            <a:r>
              <a:rPr lang="en-US" sz="1600" spc="-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139 (2022) 6, 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60003)</a:t>
            </a:r>
            <a:endParaRPr lang="en-IN" sz="1600" spc="-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IN" sz="2000" spc="-1" dirty="0" smtClean="0">
                <a:latin typeface="Arial"/>
              </a:rPr>
              <a:t>     </a:t>
            </a:r>
            <a:endParaRPr lang="en-IN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2000" spc="-1" dirty="0" smtClean="0">
                <a:latin typeface="Arial"/>
              </a:rPr>
              <a:t>6.    Ultra-relativistic case in heavy-ion collisions, and  for electron flow in  </a:t>
            </a:r>
          </a:p>
          <a:p>
            <a:pPr>
              <a:lnSpc>
                <a:spcPct val="100000"/>
              </a:lnSpc>
            </a:pPr>
            <a:r>
              <a:rPr lang="en-IN" sz="2000" spc="-1" dirty="0">
                <a:latin typeface="Arial"/>
              </a:rPr>
              <a:t> </a:t>
            </a:r>
            <a:r>
              <a:rPr lang="en-IN" sz="2000" spc="-1" dirty="0" smtClean="0">
                <a:latin typeface="Arial"/>
              </a:rPr>
              <a:t>      Graphene in  condensed matter systems, (work in progress)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8094" y="311684"/>
                <a:ext cx="8628434" cy="2055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Since</a:t>
                </a:r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there is no physical singularity at the horizon, we must have θ ∼ θ +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p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r>
                  <a:rPr lang="en-US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With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this </a:t>
                </a:r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implies that </a:t>
                </a:r>
                <a:r>
                  <a:rPr lang="en-US" sz="2800" dirty="0" err="1" smtClean="0">
                    <a:solidFill>
                      <a:schemeClr val="accent6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t</a:t>
                </a:r>
                <a:r>
                  <a:rPr lang="en-US" sz="2800" baseline="-25000" dirty="0" err="1" smtClean="0">
                    <a:solidFill>
                      <a:schemeClr val="accent6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E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is </a:t>
                </a:r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also periodic: </a:t>
                </a:r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ea typeface="Verdana" panose="020B0604030504040204" pitchFamily="34" charset="0"/>
                  </a:rPr>
                  <a:t>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ea typeface="Verdana" panose="020B0604030504040204" pitchFamily="34" charset="0"/>
                  </a:rPr>
                  <a:t> ~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ea typeface="Verdana" panose="020B0604030504040204" pitchFamily="34" charset="0"/>
                  </a:rPr>
                  <a:t>  +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4" y="311684"/>
                <a:ext cx="8628434" cy="2055819"/>
              </a:xfrm>
              <a:prstGeom prst="rect">
                <a:avLst/>
              </a:prstGeom>
              <a:blipFill rotWithShape="0">
                <a:blip r:embed="rId2"/>
                <a:stretch>
                  <a:fillRect l="-706" t="-1484" b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65371" y="2507823"/>
                <a:ext cx="8764621" cy="4234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We thus conclude that the quantum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fields 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 this space-time (which are fluctuations in the velocity potential) will be in thermal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equilibrium with a temperature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T,</a:t>
                </a:r>
              </a:p>
              <a:p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      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𝐾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= 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Temperature </a:t>
                </a:r>
                <a:r>
                  <a:rPr lang="en-US" sz="2000" b="1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is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the value as seen by the asymptotic observer</a:t>
                </a: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This </a:t>
                </a:r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is the situation with static horizon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However, for relativistic heavy-ion collisions, the situation is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ifferent, 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 general, the acoustic horizon is dynamical.</a:t>
                </a:r>
                <a:endParaRPr lang="en-US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71" y="2507823"/>
                <a:ext cx="8764621" cy="4234429"/>
              </a:xfrm>
              <a:prstGeom prst="rect">
                <a:avLst/>
              </a:prstGeom>
              <a:blipFill rotWithShape="0">
                <a:blip r:embed="rId3"/>
                <a:stretch>
                  <a:fillRect l="-695" t="-719" b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1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6460" y="110603"/>
                <a:ext cx="8891080" cy="6765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Problem of dynamical horizon: 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b="1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Bjorken’s</a:t>
                </a:r>
                <a:r>
                  <a:rPr lang="en-US" sz="2000" b="1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b="1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longitudinal boost invariant </a:t>
                </a:r>
                <a:r>
                  <a:rPr lang="en-US" sz="2000" b="1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expansion model: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𝒛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= 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𝒛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If acoustic horizon occurs at z = </a:t>
                </a:r>
                <a:r>
                  <a:rPr lang="en-US" sz="2000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at t = t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0,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then 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𝑺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=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𝑯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At a later time,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t’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the acoustic horizon would have moved to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z’</a:t>
                </a:r>
                <a:r>
                  <a:rPr lang="en-US" sz="2000" b="1" baseline="-25000" dirty="0" err="1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</a:t>
                </a:r>
                <a:endParaRPr lang="en-US" sz="2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ea typeface="Verdana" panose="020B0604030504040204" pitchFamily="34" charset="0"/>
                  </a:rPr>
                  <a:t>                          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with</a:t>
                </a:r>
                <a:r>
                  <a:rPr lang="en-US" sz="2000" b="1" dirty="0" smtClean="0">
                    <a:solidFill>
                      <a:srgbClr val="FF0000"/>
                    </a:solidFill>
                    <a:ea typeface="Verdana" panose="020B0604030504040204" pitchFamily="34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𝑺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=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𝑯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Thus, the  acoustic horizon moves away  from the </a:t>
                </a:r>
                <a:r>
                  <a:rPr lang="en-US" sz="2000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centre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(asymptotic observer), with a velocity </a:t>
                </a:r>
                <a:r>
                  <a:rPr lang="en-US" sz="2000" b="1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v</a:t>
                </a:r>
                <a:r>
                  <a:rPr lang="en-US" sz="2000" b="1" baseline="-25000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</a:t>
                </a:r>
                <a:r>
                  <a:rPr lang="en-US" sz="2000" b="1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</a:t>
                </a:r>
                <a:endParaRPr lang="en-US" sz="1400" b="1" dirty="0" smtClean="0">
                  <a:solidFill>
                    <a:schemeClr val="accent6"/>
                  </a:solidFill>
                  <a:ea typeface="Verdana" panose="020B0604030504040204" pitchFamily="34" charset="0"/>
                </a:endParaRPr>
              </a:p>
              <a:p>
                <a:endParaRPr lang="en-US" sz="1400" dirty="0">
                  <a:solidFill>
                    <a:schemeClr val="accent6"/>
                  </a:solidFill>
                  <a:ea typeface="Verdana" panose="020B0604030504040204" pitchFamily="34" charset="0"/>
                </a:endParaRPr>
              </a:p>
              <a:p>
                <a:r>
                  <a:rPr lang="en-US" sz="1400" dirty="0" smtClean="0">
                    <a:solidFill>
                      <a:schemeClr val="accent6"/>
                    </a:solidFill>
                    <a:ea typeface="Verdana" panose="020B060403050404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𝐻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ea typeface="Verdana" panose="020B060403050404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𝐻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   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  − 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𝑆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   </m:t>
                        </m:r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 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0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  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Horizon is moving away with the speed of sound !</a:t>
                </a:r>
                <a:endParaRPr lang="en-US" sz="200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60" y="110603"/>
                <a:ext cx="8891080" cy="6765185"/>
              </a:xfrm>
              <a:prstGeom prst="rect">
                <a:avLst/>
              </a:prstGeom>
              <a:blipFill rotWithShape="0">
                <a:blip r:embed="rId2"/>
                <a:stretch>
                  <a:fillRect l="-754" t="-450" b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4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06" y="242578"/>
            <a:ext cx="89834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Hawking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radiation with evolving horizon</a:t>
            </a:r>
          </a:p>
          <a:p>
            <a:endParaRPr lang="en-US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Deep conceptual issues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has been some previous work on slowly evolving horizon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 the acoustic horizon in QGP is not slowly evolving.</a:t>
            </a:r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Intuitively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 may expect that a horizon receding away from the asymptotic observer should lead to red-shifted Hawking radiation </a:t>
            </a:r>
            <a:endParaRPr lang="en-US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while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horizon moving towards the observer will lead to blue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shifted radiation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</a:t>
            </a:r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Bjorken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scaling expansion, horizon moves away from the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Asymptotic observer (located at z = 0)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speed of sound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(which replaces speed of light in the black hole metric)</a:t>
            </a: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Hawking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radiation will be red shifted, 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infinite Red-shift.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will be unobservable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482" y="116732"/>
            <a:ext cx="82357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Deviation from </a:t>
            </a:r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Bjorken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scaling expansion:</a:t>
            </a: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Bjorken’s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scaling expansion model is not strictly valid for the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entire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plasma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large rapidity regions, especially near the receding nuclei, 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 expects significant deviations from the scaling law due to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non-trivial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gradients of energy density and pressure.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17"/>
          <a:stretch/>
        </p:blipFill>
        <p:spPr>
          <a:xfrm>
            <a:off x="1910808" y="3677056"/>
            <a:ext cx="4997422" cy="31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482" y="116732"/>
            <a:ext cx="877451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Note:  </a:t>
            </a:r>
            <a:endParaRPr lang="en-US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Acoustic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horizon moves away from </a:t>
            </a:r>
            <a:r>
              <a:rPr lang="en-US" sz="2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centre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the plasma</a:t>
            </a:r>
          </a:p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xpansion at a given location slows down with time.</a:t>
            </a:r>
          </a:p>
          <a:p>
            <a:endParaRPr lang="en-US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nergy density gradients can accelerate the fluid, and compensate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expansion slow down.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 make horizon velocity smaller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 sound velocity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leading to finite red-shift of the radiation temperature.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specific conditions, one can make the horizon static,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that case, standard black hole temperature will be observable.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1" y="2673014"/>
            <a:ext cx="6217801" cy="4216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302" y="0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UrQMD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analysis: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59" y="493799"/>
            <a:ext cx="8892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Au-Au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central collisions with laboratory energy of 10.7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GeV</a:t>
            </a: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Hadronic system, we only consider nucleons. Local plasma velocity is determined by the condition that distribution functions should be isotropic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Sound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speed for this system taken from literature </a:t>
            </a:r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sz="2000" baseline="-25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0.35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assumed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constant for 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relevant time period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959" y="3843278"/>
            <a:ext cx="29729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t ~ 9 – 11 </a:t>
            </a:r>
            <a:r>
              <a:rPr lang="en-US" sz="2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fm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Horizon is almost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static at z ~ 2.5 </a:t>
            </a:r>
          </a:p>
          <a:p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calculate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Velocity derivative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Here to get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Hawking temperature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803515" y="4485577"/>
            <a:ext cx="5107021" cy="4863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94844" y="4116245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en-US" sz="2000" baseline="30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en-US" sz="2000" baseline="30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en-US" sz="2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sz="2000" baseline="30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1235" y="631332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53" y="406457"/>
            <a:ext cx="6217801" cy="4216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461" y="4332679"/>
            <a:ext cx="8920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t ~ 6 – 9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Horizon 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moves towards center (asymptotic observer)</a:t>
            </a:r>
          </a:p>
          <a:p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Hawking radiation will be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Blue-shifted</a:t>
            </a:r>
            <a:endParaRPr lang="en-U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t ~ 9 – 11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Horizon 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almost static at z ~ 2.5 .</a:t>
            </a:r>
          </a:p>
          <a:p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Standard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Hawking temperature will be observed</a:t>
            </a:r>
          </a:p>
          <a:p>
            <a:endParaRPr lang="en-US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t ~ 11- 13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Horizon 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moves away from center, but 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sub-sonic</a:t>
            </a:r>
          </a:p>
          <a:p>
            <a:r>
              <a:rPr lang="en-US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velocity: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Hawking radiation will be Red-shifted</a:t>
            </a:r>
            <a:endParaRPr lang="en-U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71992" y="2237353"/>
            <a:ext cx="5107021" cy="4863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5847" y="1868021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en-US" baseline="30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en-US" baseline="30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en-US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162" y="97611"/>
            <a:ext cx="6776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Interesting dynamics of the Acoustic Horizon:</a:t>
            </a:r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5097" y="48639"/>
                <a:ext cx="8813260" cy="2982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Result:</a:t>
                </a:r>
              </a:p>
              <a:p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The velocity gradient for the static horizon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case 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(from the velocity plots):</a:t>
                </a:r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     </a:t>
                </a:r>
                <a:r>
                  <a:rPr lang="en-US" sz="28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~ 0.12 fm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-1</a:t>
                </a:r>
              </a:p>
              <a:p>
                <a:endParaRPr lang="en-US" sz="2000" baseline="30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000" baseline="30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The resulting value of Hawking Temperature is</a:t>
                </a:r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</a:t>
                </a:r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7" y="48639"/>
                <a:ext cx="8813260" cy="2982804"/>
              </a:xfrm>
              <a:prstGeom prst="rect">
                <a:avLst/>
              </a:prstGeom>
              <a:blipFill rotWithShape="0">
                <a:blip r:embed="rId2"/>
                <a:stretch>
                  <a:fillRect l="-761" t="-1227" b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00391" y="3515139"/>
                <a:ext cx="6789907" cy="1033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𝐾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= 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~  4 MeV</a:t>
                </a:r>
              </a:p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endParaRPr lang="en-US" sz="2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91" y="3515139"/>
                <a:ext cx="6789907" cy="1033553"/>
              </a:xfrm>
              <a:prstGeom prst="rect">
                <a:avLst/>
              </a:prstGeom>
              <a:blipFill rotWithShape="0">
                <a:blip r:embed="rId3"/>
                <a:stretch>
                  <a:fillRect l="-1885" b="-10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8094" y="5032389"/>
            <a:ext cx="9075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background plasma temperature during this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period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was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135 MeV.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Will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 very difficult to observe its signal.</a:t>
            </a:r>
          </a:p>
        </p:txBody>
      </p:sp>
    </p:spTree>
    <p:extLst>
      <p:ext uri="{BB962C8B-B14F-4D97-AF65-F5344CB8AC3E}">
        <p14:creationId xmlns:p14="http://schemas.microsoft.com/office/powerpoint/2010/main" val="17795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463" y="175099"/>
            <a:ext cx="850399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Observable:    </a:t>
            </a:r>
          </a:p>
          <a:p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Recall: 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Relevant scalar field here is fluctuations of fluid velocity </a:t>
            </a:r>
          </a:p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potential.</a:t>
            </a: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Hawking radiation will consist of quanta of this scalar field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will translate to perturbations in the rapidity of particles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Emanating from the region near the acoustic horizon, 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has to be compared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rapidity distributions of particles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coming from other regions.</a:t>
            </a:r>
            <a:endParaRPr lang="en-US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Signal of the Hawking radiation:  </a:t>
            </a:r>
          </a:p>
          <a:p>
            <a:endParaRPr lang="en-US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Anomalous fluctuations in momentum distributions as function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 rapidity near specific rapidity windows (close to horizon).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Hawking pair correlations: 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Correlated fluctuations in rapidity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Distributions on the two sides of the acoustic horizon.</a:t>
            </a:r>
          </a:p>
        </p:txBody>
      </p:sp>
    </p:spTree>
    <p:extLst>
      <p:ext uri="{BB962C8B-B14F-4D97-AF65-F5344CB8AC3E}">
        <p14:creationId xmlns:p14="http://schemas.microsoft.com/office/powerpoint/2010/main" val="14913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460" y="194553"/>
            <a:ext cx="90175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Note: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Relativistic heavy-ion collisions are the only relativistic</a:t>
            </a:r>
          </a:p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systems in lab where analogue black holes can be probed </a:t>
            </a:r>
            <a:endParaRPr lang="en-US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Our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 up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 far has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used non-relativistic hydrodynamics      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equations.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For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fluid velocities we have used with </a:t>
            </a:r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sz="2000" baseline="-25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~ 0.35,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So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relativistic corrections will not be large. 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For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equation of state, we only  use the condition that it is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barotropic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However, for such low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energy heavy-ion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collisions, velocity gradients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small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leading to small Hawking temperature.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Expect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much larger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values for ultra-relativistic case, with larger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peed of sound, and larger velocity gradients.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Acoustic metric with Relativistic fluid equations may give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Large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Hawking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temperature for suitably chosen collisions.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277" y="96401"/>
            <a:ext cx="904672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Laboratory analogues of cosmic/astrophysical phe</a:t>
            </a:r>
            <a:r>
              <a:rPr lang="en-US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US" sz="20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omena have proved to be of great importance. 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 of the most important examples of this is the laboratory analogue of black holes in </a:t>
            </a:r>
            <a:r>
              <a:rPr lang="en-US" sz="2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hydrodynamical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fluid flow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(Unruh, 1981)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so called Acoustic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lack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ole</a:t>
            </a:r>
          </a:p>
          <a:p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Black holes in Cosmos:  </a:t>
            </a:r>
            <a:endParaRPr lang="en-US" sz="24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most exotic objects known to occur in the Universe. 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mple observational evidence of accretion disks around </a:t>
            </a:r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astrophysical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black holes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 the region close to the horizon has not been readily accessible. 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(Though, with gravitational wave observations of black hole collisions, even this regime of black hole physics should be within reach of future experimental investigations). 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110" y="233464"/>
            <a:ext cx="6237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Acoustic metric for relativistic case:</a:t>
            </a:r>
          </a:p>
          <a:p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Starting with ideal relativistic hydro equations: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37361" y="1565443"/>
                <a:ext cx="2081719" cy="432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 = 0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361" y="1565443"/>
                <a:ext cx="2081719" cy="432234"/>
              </a:xfrm>
              <a:prstGeom prst="rect">
                <a:avLst/>
              </a:prstGeom>
              <a:blipFill rotWithShape="0">
                <a:blip r:embed="rId2"/>
                <a:stretch>
                  <a:fillRect t="-25352" b="-3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21277" y="2122050"/>
                <a:ext cx="4798980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 = (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  + 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277" y="2122050"/>
                <a:ext cx="4798980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25758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6397" y="2734631"/>
            <a:ext cx="8627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Following similar steps as earlier, one can derive the acoustic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etric for the relevant velocity potential (in (d+1) dimensions):  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(M.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Visser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C.M. Paris,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arXiv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1001.1310)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01215" y="3922636"/>
                <a:ext cx="7273047" cy="15225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=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0      </m:t>
                            </m:r>
                          </m:sub>
                          <m:sup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2  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+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2/(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{-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}</a:t>
                </a:r>
              </a:p>
              <a:p>
                <a:endParaRPr lang="en-US" sz="26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15" y="3922636"/>
                <a:ext cx="7273047" cy="1522533"/>
              </a:xfrm>
              <a:prstGeom prst="rect">
                <a:avLst/>
              </a:prstGeom>
              <a:blipFill rotWithShape="0">
                <a:blip r:embed="rId4"/>
                <a:stretch>
                  <a:fillRect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72374" y="5871679"/>
            <a:ext cx="8815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US" sz="2000" baseline="-25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the background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number density (e.g. baryon number). </a:t>
            </a: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2000" dirty="0" smtClean="0">
                <a:solidFill>
                  <a:schemeClr val="accent6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r</a:t>
            </a:r>
            <a:r>
              <a:rPr lang="en-US" sz="2000" baseline="-25000" dirty="0" smtClean="0">
                <a:solidFill>
                  <a:schemeClr val="accent6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0,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2000" baseline="-25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are the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background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(energy density, pressure)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the fluid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52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017" y="214009"/>
            <a:ext cx="78460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Work in progress:</a:t>
            </a:r>
          </a:p>
          <a:p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Suitable 4-velocity profiles to give a black hole metric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 the ultra-relativistic  case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Find appropriate energy density profile for ultra-relativistic 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ollision (suitable nuclei, centrality) to give slowly</a:t>
            </a: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oving acoustic horizon.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Along with large  velocity gradient near acoustic horizon</a:t>
            </a:r>
          </a:p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give large Hawking radiation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18" y="97277"/>
            <a:ext cx="8662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Acoustic black holes in </a:t>
            </a:r>
            <a:r>
              <a:rPr lang="en-US" sz="2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hydrodynamical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flow of electrons</a:t>
            </a:r>
          </a:p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Shreyansh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S. Dave, 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Oindrila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Ganguly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Saumia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P. S., 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AMS,  EPL 139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60003 (2022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26122"/>
            <a:ext cx="90467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Possibility of electron hydrodynamics was first proposed by </a:t>
            </a:r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Gurzhi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(1963)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a system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electron-electron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scattering dominates over non-momentum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conserving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scattering of electrons, e.g. with impurities and with phonons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Hydrodynami</a:t>
            </a:r>
            <a:r>
              <a:rPr lang="en-US" sz="20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flow of electrons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believed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have been achieved </a:t>
            </a:r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2-dimensional electron gas in high mobility </a:t>
            </a:r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</a:t>
            </a:r>
            <a:r>
              <a:rPr lang="en-US" sz="20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rostructures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(e.g. (</a:t>
            </a:r>
            <a:r>
              <a:rPr lang="en-US" sz="20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Al,Ga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)As </a:t>
            </a:r>
            <a:r>
              <a:rPr lang="en-US" sz="20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heterostructures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Graphene (with relativistic hydrodynamics for Dirac electrons)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well as in Dirac and Weyl semimetals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3-dimensions.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consider such a quasi 2-d system,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de Laval geometry allowing electron </a:t>
            </a:r>
            <a:r>
              <a:rPr lang="en-US" sz="2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hydrodynamical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flow to become supersonic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4" y="486384"/>
            <a:ext cx="8470932" cy="4201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596" y="4873557"/>
            <a:ext cx="72418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Velocity gradient here depends on the curvature of the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Boundary at the Location of the acoustic horizon.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typical values of a 2-d sample, we estimated value</a:t>
            </a:r>
          </a:p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 resulting Hawking temperature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 ~ 0.6 K </a:t>
            </a:r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8603" y="76184"/>
            <a:ext cx="6295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Quasi 2-D sample with de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Laval geometry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8930" y="0"/>
                <a:ext cx="8680903" cy="6728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Observational signals:</a:t>
                </a:r>
              </a:p>
              <a:p>
                <a:endParaRPr lang="en-US" sz="2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Hawking radiation here corresponds to oscillations in electron 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luid velocity, i.e. in the current.</a:t>
                </a: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We estimated energy flux of Hawking radiation</a:t>
                </a: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Equated</a:t>
                </a:r>
                <a:r>
                  <a:rPr lang="en-US" sz="2000" dirty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it to energy density of sound modes of the electron fluid,</a:t>
                </a:r>
              </a:p>
              <a:p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This gave estimate of current oscillations arising from Hawking</a:t>
                </a: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Radiation (corresponding to black hole temperature of 0.6 K)</a:t>
                </a: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𝑜𝑠𝑐𝑙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−10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8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Important: 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The oscillations will have a thermal spectrum</a:t>
                </a:r>
              </a:p>
              <a:p>
                <a:endParaRPr lang="en-US" sz="2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Current oscillations on the two sides of the acoustic horizon</a:t>
                </a:r>
              </a:p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(two sides of the de Laval neck) will show specific correlations</a:t>
                </a:r>
              </a:p>
              <a:p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Expected of the Hawking pairs.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30" y="0"/>
                <a:ext cx="8680903" cy="6728573"/>
              </a:xfrm>
              <a:prstGeom prst="rect">
                <a:avLst/>
              </a:prstGeom>
              <a:blipFill rotWithShape="0">
                <a:blip r:embed="rId2"/>
                <a:stretch>
                  <a:fillRect l="-772" t="-453" b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6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3089476" y="2374920"/>
            <a:ext cx="281889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Verdana"/>
                <a:ea typeface="DejaVu Sans"/>
              </a:rPr>
              <a:t>THANK </a:t>
            </a:r>
            <a:r>
              <a:rPr lang="en-US" sz="2800" b="1" strike="noStrike" spc="-1" smtClean="0">
                <a:solidFill>
                  <a:srgbClr val="FF0000"/>
                </a:solidFill>
                <a:latin typeface="Verdana"/>
                <a:ea typeface="DejaVu Sans"/>
              </a:rPr>
              <a:t>  </a:t>
            </a:r>
            <a:r>
              <a:rPr lang="en-US" sz="2800" b="1" strike="noStrike" spc="-1" dirty="0" smtClean="0">
                <a:solidFill>
                  <a:srgbClr val="FF0000"/>
                </a:solidFill>
                <a:latin typeface="Verdana"/>
                <a:ea typeface="DejaVu Sans"/>
              </a:rPr>
              <a:t>YOU</a:t>
            </a:r>
            <a:endParaRPr lang="en-IN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19" y="183952"/>
            <a:ext cx="9046723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Bekenstein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-Hawking Radiation:</a:t>
            </a:r>
          </a:p>
          <a:p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Probably the most intrigu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 phenomena associated with black holes </a:t>
            </a:r>
          </a:p>
          <a:p>
            <a:endParaRPr lang="en-US" sz="20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arises from the behavior of quantum fields in the background of a black hole space-time. 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raises deeply conceptual issues related to unitary evolution and information loss in the formation and subsequent evaporation of black holes. </a:t>
            </a:r>
          </a:p>
          <a:p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Any experi</a:t>
            </a:r>
            <a:r>
              <a:rPr lang="en-US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ental probe of the physics of BH radiation will be an important step towards understanding this important phenomenon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does not seem possible, in any foreseeable future experiment, to probe this exotic phenomenon for any astrophysical black hole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Laboratory investigations with acoustic black holes can  give </a:t>
            </a:r>
          </a:p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ccess to the regime of strong gravity close to the event horizon,</a:t>
            </a:r>
          </a:p>
          <a:p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Hence to Hawking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adiation</a:t>
            </a:r>
          </a:p>
          <a:p>
            <a:endParaRPr lang="en-US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0820" y="-9235"/>
            <a:ext cx="5233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Bekenstein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-Hawking Radiation:</a:t>
            </a:r>
          </a:p>
          <a:p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" b="61184"/>
          <a:stretch/>
        </p:blipFill>
        <p:spPr>
          <a:xfrm>
            <a:off x="0" y="478466"/>
            <a:ext cx="9144000" cy="38170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8752" y="5134712"/>
                <a:ext cx="8698788" cy="826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/>
                  <a:t> 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~  6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 K,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for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 solar mass black hole</a:t>
                </a:r>
                <a:endParaRPr lang="en-US" sz="2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52" y="5134712"/>
                <a:ext cx="8698788" cy="826573"/>
              </a:xfrm>
              <a:prstGeom prst="rect">
                <a:avLst/>
              </a:prstGeom>
              <a:blipFill rotWithShape="0">
                <a:blip r:embed="rId3"/>
                <a:stretch>
                  <a:fillRect r="-126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9097" y="4573965"/>
            <a:ext cx="7910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hole Radiation is thermal, with a black body spectrum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0940" y="6326081"/>
            <a:ext cx="4369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Note:     CMBR </a:t>
            </a:r>
            <a:r>
              <a:rPr lang="en-US" sz="2000" dirty="0" smtClean="0">
                <a:solidFill>
                  <a:schemeClr val="accent6"/>
                </a:solidFill>
              </a:rPr>
              <a:t>Temperature  = 2.7 K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7116" y="391913"/>
            <a:ext cx="54114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Intuitive concept of acoustic black hole: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Consider 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luid flowing through a drain </a:t>
            </a:r>
          </a:p>
          <a:p>
            <a:endParaRPr lang="en-US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ecoming supersonic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37" y="2023129"/>
            <a:ext cx="7307187" cy="43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36" y="754915"/>
            <a:ext cx="8201039" cy="60942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54299" y="34301"/>
            <a:ext cx="7026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Intuitive concept of acoustic black hole: 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Fluid flowing through a drain – becoming supersonic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377" y="2734506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Subsonic fluid flow</a:t>
            </a:r>
            <a:endParaRPr lang="en-US" sz="2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0677" y="4970426"/>
            <a:ext cx="1686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Supersonic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fluid flow</a:t>
            </a:r>
            <a:endParaRPr lang="en-US" sz="2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0168" y="2647825"/>
            <a:ext cx="19656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subsonic – </a:t>
            </a:r>
          </a:p>
          <a:p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supersonic</a:t>
            </a:r>
          </a:p>
          <a:p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 boundary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18740" y="3241236"/>
            <a:ext cx="1351428" cy="431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903" y="934680"/>
            <a:ext cx="3528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Sound modes can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Propagate in all directions</a:t>
            </a:r>
            <a:endParaRPr lang="en-US" sz="2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2379" y="4462595"/>
            <a:ext cx="2531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ound modes </a:t>
            </a:r>
          </a:p>
          <a:p>
            <a:r>
              <a:rPr lang="en-US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annot Propagate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flow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749877" y="4465926"/>
            <a:ext cx="1173654" cy="2426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49877" y="1606763"/>
            <a:ext cx="1167961" cy="7430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61220" y="3880884"/>
            <a:ext cx="1053580" cy="10574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3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7" y="1371600"/>
            <a:ext cx="7258440" cy="5383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3376" y="148855"/>
            <a:ext cx="7060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coustic black hole:  Tilting of sound cones</a:t>
            </a:r>
          </a:p>
          <a:p>
            <a:endParaRPr lang="en-US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 like tilting of light cones for standard black holes</a:t>
            </a:r>
          </a:p>
        </p:txBody>
      </p:sp>
    </p:spTree>
    <p:extLst>
      <p:ext uri="{BB962C8B-B14F-4D97-AF65-F5344CB8AC3E}">
        <p14:creationId xmlns:p14="http://schemas.microsoft.com/office/powerpoint/2010/main" val="32232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82" y="74425"/>
            <a:ext cx="8432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“Intuitive” correspondence is made rigorous by considering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Acoustic Metric:  Metric for sound waves                           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44655" y="733280"/>
            <a:ext cx="4343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Unruh, Phys. Rev. Lett.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46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1351 (1981)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1" y="1211228"/>
                <a:ext cx="91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Ideal, non-relativistic fluid with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pressure p, density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r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Verdana" panose="020B0604030504040204" pitchFamily="34" charset="0"/>
                  </a:rPr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and velocity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𝑣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6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211228"/>
                <a:ext cx="9144001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6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1405" y="1961481"/>
                <a:ext cx="6408469" cy="4786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Continuity equation:  </a:t>
                </a:r>
              </a:p>
              <a:p>
                <a:endParaRPr lang="en-US" sz="2000" i="1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i="1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𝑡</m:t>
                        </m:r>
                      </m:sub>
                    </m:sSub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acc>
                      <m:accPr>
                        <m:chr m:val="⃗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 = 0</a:t>
                </a: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Euler equation:</a:t>
                </a: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𝑡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+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  <a:r>
                  <a:rPr lang="en-US" sz="24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]  =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</a:t>
                </a:r>
              </a:p>
              <a:p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err="1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</a:t>
                </a:r>
                <a:r>
                  <a:rPr lang="en-US" sz="2000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rrotational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flow:  </a:t>
                </a:r>
              </a:p>
              <a:p>
                <a:endParaRPr lang="en-US" sz="2000" i="1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= 0,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US" sz="2000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Barotropic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equation of state: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sz="2400" b="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 smtClean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05" y="1961481"/>
                <a:ext cx="6408469" cy="4786182"/>
              </a:xfrm>
              <a:prstGeom prst="rect">
                <a:avLst/>
              </a:prstGeom>
              <a:blipFill rotWithShape="0">
                <a:blip r:embed="rId3"/>
                <a:stretch>
                  <a:fillRect l="-1047" t="-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1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12414</TotalTime>
  <Words>2046</Words>
  <Application>Microsoft Office PowerPoint</Application>
  <PresentationFormat>On-screen Show (4:3)</PresentationFormat>
  <Paragraphs>457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Cambria Math</vt:lpstr>
      <vt:lpstr>DejaVu Sans</vt:lpstr>
      <vt:lpstr>StarSymbol</vt:lpstr>
      <vt:lpstr>Symbol</vt:lpstr>
      <vt:lpstr>Times New Roman</vt:lpstr>
      <vt:lpstr>Verdana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Vigyan Prasar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</dc:title>
  <dc:subject/>
  <dc:creator>Dr T V Venkateswaran, VP</dc:creator>
  <dc:description/>
  <cp:lastModifiedBy>Ajit Srivastava</cp:lastModifiedBy>
  <cp:revision>1162</cp:revision>
  <dcterms:created xsi:type="dcterms:W3CDTF">2000-02-06T07:48:57Z</dcterms:created>
  <dcterms:modified xsi:type="dcterms:W3CDTF">2023-02-03T17:31:03Z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BackColor">
    <vt:i4>15132390</vt:i4>
  </property>
  <property fmtid="{D5CDD505-2E9C-101B-9397-08002B2CF9AE}" pid="4" name="ButtonType">
    <vt:i4>1</vt:i4>
  </property>
  <property fmtid="{D5CDD505-2E9C-101B-9397-08002B2CF9AE}" pid="5" name="Company">
    <vt:lpwstr>Vigyan Prasar</vt:lpwstr>
  </property>
  <property fmtid="{D5CDD505-2E9C-101B-9397-08002B2CF9AE}" pid="6" name="Compression">
    <vt:i4>75</vt:i4>
  </property>
  <property fmtid="{D5CDD505-2E9C-101B-9397-08002B2CF9AE}" pid="7" name="DownloadIEButton">
    <vt:bool>false</vt:bool>
  </property>
  <property fmtid="{D5CDD505-2E9C-101B-9397-08002B2CF9AE}" pid="8" name="DownloadOriginal">
    <vt:bool>true</vt:bool>
  </property>
  <property fmtid="{D5CDD505-2E9C-101B-9397-08002B2CF9AE}" pid="9" name="GraphicType">
    <vt:i4>2</vt:i4>
  </property>
  <property fmtid="{D5CDD505-2E9C-101B-9397-08002B2CF9AE}" pid="10" name="HiddenSlides">
    <vt:i4>0</vt:i4>
  </property>
  <property fmtid="{D5CDD505-2E9C-101B-9397-08002B2CF9AE}" pid="11" name="HomePage">
    <vt:lpwstr>http://www.physics.nus.edu.sg/~phyteoe/</vt:lpwstr>
  </property>
  <property fmtid="{D5CDD505-2E9C-101B-9397-08002B2CF9AE}" pid="12" name="HyperlinksChanged">
    <vt:bool>false</vt:bool>
  </property>
  <property fmtid="{D5CDD505-2E9C-101B-9397-08002B2CF9AE}" pid="13" name="LinkColor">
    <vt:i4>16711782</vt:i4>
  </property>
  <property fmtid="{D5CDD505-2E9C-101B-9397-08002B2CF9AE}" pid="14" name="LinksUpToDate">
    <vt:bool>false</vt:bool>
  </property>
  <property fmtid="{D5CDD505-2E9C-101B-9397-08002B2CF9AE}" pid="15" name="MMClips">
    <vt:i4>0</vt:i4>
  </property>
  <property fmtid="{D5CDD505-2E9C-101B-9397-08002B2CF9AE}" pid="16" name="MailAddress">
    <vt:lpwstr>phyteoe@leonis.nus.edu.sg</vt:lpwstr>
  </property>
  <property fmtid="{D5CDD505-2E9C-101B-9397-08002B2CF9AE}" pid="17" name="NavBtnPos">
    <vt:i4>3</vt:i4>
  </property>
  <property fmtid="{D5CDD505-2E9C-101B-9397-08002B2CF9AE}" pid="18" name="Notes">
    <vt:i4>3</vt:i4>
  </property>
  <property fmtid="{D5CDD505-2E9C-101B-9397-08002B2CF9AE}" pid="19" name="Other">
    <vt:lpwstr/>
  </property>
  <property fmtid="{D5CDD505-2E9C-101B-9397-08002B2CF9AE}" pid="20" name="OutputDir">
    <vt:lpwstr>C:\My Documents\html</vt:lpwstr>
  </property>
  <property fmtid="{D5CDD505-2E9C-101B-9397-08002B2CF9AE}" pid="21" name="PresentationFormat">
    <vt:lpwstr>On-screen Show (4:3)</vt:lpwstr>
  </property>
  <property fmtid="{D5CDD505-2E9C-101B-9397-08002B2CF9AE}" pid="22" name="ScaleCrop">
    <vt:bool>false</vt:bool>
  </property>
  <property fmtid="{D5CDD505-2E9C-101B-9397-08002B2CF9AE}" pid="23" name="ScreenSize">
    <vt:i4>2</vt:i4>
  </property>
  <property fmtid="{D5CDD505-2E9C-101B-9397-08002B2CF9AE}" pid="24" name="ScreenUsage">
    <vt:i4>2</vt:i4>
  </property>
  <property fmtid="{D5CDD505-2E9C-101B-9397-08002B2CF9AE}" pid="25" name="ShareDoc">
    <vt:bool>false</vt:bool>
  </property>
  <property fmtid="{D5CDD505-2E9C-101B-9397-08002B2CF9AE}" pid="26" name="ShowNotes">
    <vt:bool>false</vt:bool>
  </property>
  <property fmtid="{D5CDD505-2E9C-101B-9397-08002B2CF9AE}" pid="27" name="Slides">
    <vt:i4>68</vt:i4>
  </property>
  <property fmtid="{D5CDD505-2E9C-101B-9397-08002B2CF9AE}" pid="28" name="TemplateType">
    <vt:i4>1</vt:i4>
  </property>
  <property fmtid="{D5CDD505-2E9C-101B-9397-08002B2CF9AE}" pid="29" name="TextColor">
    <vt:i4>0</vt:i4>
  </property>
  <property fmtid="{D5CDD505-2E9C-101B-9397-08002B2CF9AE}" pid="30" name="TransparentButton">
    <vt:i4>0</vt:i4>
  </property>
  <property fmtid="{D5CDD505-2E9C-101B-9397-08002B2CF9AE}" pid="31" name="UseBrowserColor">
    <vt:bool>true</vt:bool>
  </property>
  <property fmtid="{D5CDD505-2E9C-101B-9397-08002B2CF9AE}" pid="32" name="VisitedColor">
    <vt:i4>10040268</vt:i4>
  </property>
</Properties>
</file>