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4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659" r:id="rId2"/>
  </p:sldMasterIdLst>
  <p:notesMasterIdLst>
    <p:notesMasterId r:id="rId20"/>
  </p:notesMasterIdLst>
  <p:handoutMasterIdLst>
    <p:handoutMasterId r:id="rId21"/>
  </p:handoutMasterIdLst>
  <p:sldIdLst>
    <p:sldId id="256" r:id="rId3"/>
    <p:sldId id="272" r:id="rId4"/>
    <p:sldId id="273" r:id="rId5"/>
    <p:sldId id="270" r:id="rId6"/>
    <p:sldId id="271" r:id="rId7"/>
    <p:sldId id="269" r:id="rId8"/>
    <p:sldId id="268" r:id="rId9"/>
    <p:sldId id="267" r:id="rId10"/>
    <p:sldId id="265" r:id="rId11"/>
    <p:sldId id="257" r:id="rId12"/>
    <p:sldId id="258" r:id="rId13"/>
    <p:sldId id="260" r:id="rId14"/>
    <p:sldId id="262" r:id="rId15"/>
    <p:sldId id="275" r:id="rId16"/>
    <p:sldId id="263" r:id="rId17"/>
    <p:sldId id="274" r:id="rId18"/>
    <p:sldId id="276" r:id="rId19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06" autoAdjust="0"/>
    <p:restoredTop sz="87736" autoAdjust="0"/>
  </p:normalViewPr>
  <p:slideViewPr>
    <p:cSldViewPr>
      <p:cViewPr varScale="1">
        <p:scale>
          <a:sx n="82" d="100"/>
          <a:sy n="82" d="100"/>
        </p:scale>
        <p:origin x="-1224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3" d="100"/>
          <a:sy n="53" d="100"/>
        </p:scale>
        <p:origin x="-314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CA157-F0AC-0A4C-882B-1436B4A2BA43}" type="datetime1">
              <a:rPr lang="en-IN" smtClean="0"/>
              <a:t>24/09/11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91ECB-54C9-DD43-9193-B922E5092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111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C5BA07F4-E0AF-514C-BD4A-42E733CD8A88}" type="datetime1">
              <a:rPr lang="en-IN" smtClean="0"/>
              <a:t>24/09/11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9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7D0A4958-C354-D846-9A90-13AC73F2095B}" type="datetime1">
              <a:rPr lang="en-IN" smtClean="0">
                <a:solidFill>
                  <a:srgbClr val="FFFFFF"/>
                </a:solidFill>
              </a:rPr>
              <a:t>24/09/11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0DA4-275B-D04A-818D-50A2AA637D6D}" type="datetime1">
              <a:rPr lang="en-IN" smtClean="0"/>
              <a:t>24/09/11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880A-C3B4-0A4F-91D5-A6582B380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2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6075-EFEC-0A4F-99D2-9996F68A8A27}" type="datetime1">
              <a:rPr lang="en-IN" smtClean="0"/>
              <a:t>24/09/11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880A-C3B4-0A4F-91D5-A6582B380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82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748A4-BDF1-2F47-B4F7-FD4412768DE0}" type="datetime1">
              <a:rPr lang="en-IN" smtClean="0"/>
              <a:t>24/09/11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880A-C3B4-0A4F-91D5-A6582B380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01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59C9-5C87-764D-A67B-4C25D8CDE7B5}" type="datetime1">
              <a:rPr lang="en-IN" smtClean="0"/>
              <a:t>24/09/11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880A-C3B4-0A4F-91D5-A6582B380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23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7A90-D4C3-D446-ADD2-F132C0A44B2A}" type="datetime1">
              <a:rPr lang="en-IN" smtClean="0"/>
              <a:t>24/09/11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880A-C3B4-0A4F-91D5-A6582B380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47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FCA5-6C06-9849-9D57-10B1A3F926A9}" type="datetime1">
              <a:rPr lang="en-IN" smtClean="0"/>
              <a:t>24/09/11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880A-C3B4-0A4F-91D5-A6582B380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62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7F1C-CECF-F44F-940B-FF3178D8DADC}" type="datetime1">
              <a:rPr lang="en-IN" smtClean="0"/>
              <a:t>24/09/11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880A-C3B4-0A4F-91D5-A6582B380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09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64AE-1945-3A42-8FFD-6AF88F13C0D0}" type="datetime1">
              <a:rPr lang="en-IN" smtClean="0"/>
              <a:t>24/09/11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880A-C3B4-0A4F-91D5-A6582B380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9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5B1A2-F7B2-FB47-856D-7EC689C609AE}" type="datetime1">
              <a:rPr lang="en-IN" smtClean="0"/>
              <a:t>24/09/11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880A-C3B4-0A4F-91D5-A6582B380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06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682D-6CB3-0644-B939-C55678ECCE09}" type="datetime1">
              <a:rPr lang="en-IN" smtClean="0"/>
              <a:t>24/09/11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880A-C3B4-0A4F-91D5-A6582B380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9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1F7758-ED40-1A42-9101-78EFBB9E2ED2}" type="datetime1">
              <a:rPr lang="en-IN" smtClean="0"/>
              <a:t>24/09/11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742950"/>
            <a:ext cx="533400" cy="152399"/>
          </a:xfrm>
          <a:prstGeom prst="rect">
            <a:avLst/>
          </a:prstGeom>
        </p:spPr>
        <p:txBody>
          <a:bodyPr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92BE-9EEB-8544-982F-5A6444B7D9DF}" type="datetime1">
              <a:rPr lang="en-IN" smtClean="0"/>
              <a:t>24/09/11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880A-C3B4-0A4F-91D5-A6582B380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29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878E88-A144-8641-B2F3-BB92D2632218}" type="datetime1">
              <a:rPr lang="en-IN" smtClean="0"/>
              <a:t>24/09/11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9400BB43-70FF-7843-9D86-BFB0E66F4B65}" type="datetime1">
              <a:rPr lang="en-IN" smtClean="0"/>
              <a:t>24/09/11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742950"/>
            <a:ext cx="533400" cy="152399"/>
          </a:xfrm>
          <a:prstGeom prst="rect">
            <a:avLst/>
          </a:prstGeom>
        </p:spPr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AE4BDF50-7E09-B648-B72D-553176BEB2BE}" type="datetime1">
              <a:rPr lang="en-IN" smtClean="0"/>
              <a:t>24/09/11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742950"/>
            <a:ext cx="533400" cy="152399"/>
          </a:xfrm>
          <a:prstGeom prst="rect">
            <a:avLst/>
          </a:prstGeom>
        </p:spPr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1F4A5-20D3-DE4E-A18A-6257D2BFA949}" type="datetime1">
              <a:rPr lang="en-IN" smtClean="0"/>
              <a:t>24/09/11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742950"/>
            <a:ext cx="533400" cy="15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7DFA17-54BB-1344-9A4A-B3D3BAE10348}" type="datetime1">
              <a:rPr lang="en-IN" smtClean="0"/>
              <a:t>24/09/11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>
              <a:buNone/>
              <a:defRPr sz="42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986B2B-4A91-E24B-9342-492FC9F75ABF}" type="datetime1">
              <a:rPr lang="en-IN" smtClean="0"/>
              <a:t>24/09/11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742950"/>
            <a:ext cx="533400" cy="15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226F8905-9303-7342-8499-3BC12FE96B5A}" type="datetime1">
              <a:rPr lang="en-IN" smtClean="0"/>
              <a:t>24/09/11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  <a:extLst/>
          </a:lstStyle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fld id="{ECBA3B42-C5DC-AD4A-BE56-946AD2D5E0BC}" type="datetime1">
              <a:rPr lang="en-IN" smtClean="0"/>
              <a:t>24/09/11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43815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934200" y="133350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82ABA-FBAC-AE40-A250-C7DD1DCCE9FE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35109-A5D8-8E42-BA6F-CD0F3CE0FA21}" type="datetime1">
              <a:rPr lang="en-IN" smtClean="0"/>
              <a:t>24/09/11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7000" y="4781550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E880A-C3B4-0A4F-91D5-A6582B380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2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7.png"/><Relationship Id="rId5" Type="http://schemas.openxmlformats.org/officeDocument/2006/relationships/image" Target="../media/image28.gif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oleObject" Target="../embeddings/oleObject4.bin"/><Relationship Id="rId10" Type="http://schemas.openxmlformats.org/officeDocument/2006/relationships/image" Target="../media/image2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em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2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10.e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457200" y="133350"/>
            <a:ext cx="8382000" cy="1676400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en-US" sz="3600" dirty="0" smtClean="0"/>
              <a:t>Studying the QCD Phase diagram using Conserved Number distributions in high energy collisions</a:t>
            </a:r>
            <a:endParaRPr lang="en-US" sz="3600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>
            <a:extLst/>
          </a:lstStyle>
          <a:p>
            <a:r>
              <a:rPr lang="en-US" dirty="0" err="1" smtClean="0"/>
              <a:t>Bedangadas</a:t>
            </a:r>
            <a:r>
              <a:rPr lang="en-US" dirty="0" smtClean="0"/>
              <a:t> </a:t>
            </a:r>
            <a:r>
              <a:rPr lang="en-US" dirty="0" err="1" smtClean="0"/>
              <a:t>Mohanty</a:t>
            </a:r>
            <a:r>
              <a:rPr lang="en-US" dirty="0" smtClean="0"/>
              <a:t>, VECC, Kolkata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8594" y="4640818"/>
            <a:ext cx="2101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CPOD 2011, Wuhan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2495550"/>
            <a:ext cx="40428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QCD Phase Diagram</a:t>
            </a:r>
          </a:p>
          <a:p>
            <a:r>
              <a:rPr lang="en-US" sz="2000" dirty="0" smtClean="0"/>
              <a:t>Experimental Measurement</a:t>
            </a:r>
          </a:p>
          <a:p>
            <a:r>
              <a:rPr lang="en-US" sz="2000" dirty="0" smtClean="0"/>
              <a:t>Physics issues which can be addressed</a:t>
            </a:r>
          </a:p>
          <a:p>
            <a:r>
              <a:rPr lang="en-US" sz="2000" dirty="0" smtClean="0"/>
              <a:t>Conclusion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6" r="9950" b="1694"/>
          <a:stretch>
            <a:fillRect/>
          </a:stretch>
        </p:blipFill>
        <p:spPr bwMode="auto">
          <a:xfrm>
            <a:off x="5421796" y="1123950"/>
            <a:ext cx="372220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81000" y="-10434"/>
            <a:ext cx="8153400" cy="524784"/>
          </a:xfrm>
        </p:spPr>
        <p:txBody>
          <a:bodyPr>
            <a:noAutofit/>
          </a:bodyPr>
          <a:lstStyle>
            <a:extLst/>
          </a:lstStyle>
          <a:p>
            <a:r>
              <a:rPr lang="en-US" sz="3200" dirty="0"/>
              <a:t>Fluctuations and </a:t>
            </a:r>
            <a:r>
              <a:rPr lang="en-US" sz="3200" dirty="0" smtClean="0"/>
              <a:t>Hadron Resonance </a:t>
            </a:r>
            <a:r>
              <a:rPr lang="en-US" sz="3200" dirty="0"/>
              <a:t>Gas </a:t>
            </a:r>
            <a:r>
              <a:rPr lang="en-US" sz="3200" dirty="0" smtClean="0"/>
              <a:t>Model</a:t>
            </a:r>
            <a:endParaRPr lang="en-US" sz="3200" dirty="0"/>
          </a:p>
        </p:txBody>
      </p:sp>
      <p:sp>
        <p:nvSpPr>
          <p:cNvPr id="4" name="Rectangle 3"/>
          <p:cNvSpPr>
            <a:spLocks noGrp="1"/>
          </p:cNvSpPr>
          <p:nvPr>
            <p:ph sz="quarter" idx="14"/>
          </p:nvPr>
        </p:nvSpPr>
        <p:spPr>
          <a:xfrm>
            <a:off x="3048000" y="2419350"/>
            <a:ext cx="3048000" cy="914400"/>
          </a:xfrm>
        </p:spPr>
        <p:txBody>
          <a:bodyPr>
            <a:normAutofit fontScale="70000" lnSpcReduction="20000"/>
          </a:bodyPr>
          <a:lstStyle>
            <a:extLst/>
          </a:lstStyle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Higher order correlations 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FF"/>
                </a:solidFill>
              </a:rPr>
              <a:t> test of hadron resonance gas model</a:t>
            </a:r>
          </a:p>
        </p:txBody>
      </p:sp>
      <p:pic>
        <p:nvPicPr>
          <p:cNvPr id="16" name="Content Placeholder 15" descr="net-proton-compare.gif"/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" r="2922"/>
          <a:stretch>
            <a:fillRect/>
          </a:stretch>
        </p:blipFill>
        <p:spPr>
          <a:xfrm>
            <a:off x="0" y="2724150"/>
            <a:ext cx="3048000" cy="2438400"/>
          </a:xfr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800" y="3867150"/>
            <a:ext cx="2590800" cy="533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48000" y="4705350"/>
            <a:ext cx="11108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arXiv: 1107.4267</a:t>
            </a:r>
            <a:endParaRPr 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363612" y="514350"/>
            <a:ext cx="253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Success of Thermal model</a:t>
            </a:r>
            <a:endParaRPr lang="en-US" dirty="0"/>
          </a:p>
        </p:txBody>
      </p:sp>
      <p:pic>
        <p:nvPicPr>
          <p:cNvPr id="20" name="Picture 3" descr="chemical_freezeou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5350"/>
            <a:ext cx="289911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524000" y="2266950"/>
            <a:ext cx="13128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STAR: </a:t>
            </a:r>
          </a:p>
          <a:p>
            <a:r>
              <a:rPr lang="en-US" sz="1000" dirty="0" smtClean="0"/>
              <a:t>NPA 757, 102 (2005)</a:t>
            </a:r>
            <a:endParaRPr lang="en-US" sz="1000" dirty="0"/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03526"/>
            <a:ext cx="2667000" cy="63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24" name="Slide Number Placeholder 23"/>
          <p:cNvSpPr>
            <a:spLocks noGrp="1"/>
          </p:cNvSpPr>
          <p:nvPr>
            <p:ph type="sldNum" sz="quarter" idx="16"/>
          </p:nvPr>
        </p:nvSpPr>
        <p:spPr>
          <a:xfrm>
            <a:off x="8610600" y="209550"/>
            <a:ext cx="533400" cy="152399"/>
          </a:xfrm>
        </p:spPr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000000"/>
                </a:solidFill>
              </a:rPr>
              <a:pPr algn="ctr"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258349"/>
              </p:ext>
            </p:extLst>
          </p:nvPr>
        </p:nvGraphicFramePr>
        <p:xfrm>
          <a:off x="5029200" y="590550"/>
          <a:ext cx="4027487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Equation" r:id="rId9" imgW="2705040" imgH="431640" progId="Equation.3">
                  <p:embed/>
                </p:oleObj>
              </mc:Choice>
              <mc:Fallback>
                <p:oleObj name="Equation" r:id="rId9" imgW="2705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90550"/>
                        <a:ext cx="4027487" cy="64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1157"/>
            <a:ext cx="2721639" cy="212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81000" y="133350"/>
            <a:ext cx="5943600" cy="381000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Fluctuations and test of QCD</a:t>
            </a:r>
            <a:endParaRPr lang="en-US" dirty="0"/>
          </a:p>
        </p:txBody>
      </p:sp>
      <p:pic>
        <p:nvPicPr>
          <p:cNvPr id="6" name="Picture 19" descr="Figu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" t="2539" r="3600" b="2539"/>
          <a:stretch>
            <a:fillRect/>
          </a:stretch>
        </p:blipFill>
        <p:spPr bwMode="auto">
          <a:xfrm>
            <a:off x="5072063" y="666750"/>
            <a:ext cx="3843337" cy="362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Grp="1"/>
          </p:cNvSpPr>
          <p:nvPr>
            <p:ph sz="quarter" idx="14"/>
          </p:nvPr>
        </p:nvSpPr>
        <p:spPr>
          <a:xfrm>
            <a:off x="5319925" y="4171950"/>
            <a:ext cx="3824075" cy="971550"/>
          </a:xfrm>
        </p:spPr>
        <p:txBody>
          <a:bodyPr>
            <a:noAutofit/>
          </a:bodyPr>
          <a:lstStyle>
            <a:extLst/>
          </a:lstStyle>
          <a:p>
            <a:pPr marL="0" indent="0">
              <a:spcBef>
                <a:spcPts val="100"/>
              </a:spcBef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Higher order correlations a test of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thermodynamics of bulk strongly interacting matter</a:t>
            </a:r>
          </a:p>
        </p:txBody>
      </p:sp>
      <p:pic>
        <p:nvPicPr>
          <p:cNvPr id="8" name="Picture 1031" descr="CMS_je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3268"/>
            <a:ext cx="2438400" cy="240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743200" y="895350"/>
            <a:ext cx="190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Short distance </a:t>
            </a:r>
          </a:p>
          <a:p>
            <a:r>
              <a:rPr lang="en-US" dirty="0"/>
              <a:t>Non-perturbative regime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71800" y="3486150"/>
            <a:ext cx="16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Long-distance</a:t>
            </a:r>
          </a:p>
          <a:p>
            <a:r>
              <a:rPr lang="en-US" dirty="0"/>
              <a:t>perturbative regime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8458200" y="133350"/>
            <a:ext cx="533400" cy="152399"/>
          </a:xfrm>
        </p:spPr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chemeClr val="tx1"/>
                </a:solidFill>
              </a:rPr>
              <a:pPr algn="ctr"/>
              <a:t>11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" y="-95250"/>
            <a:ext cx="9372600" cy="590550"/>
          </a:xfrm>
        </p:spPr>
        <p:txBody>
          <a:bodyPr anchor="b">
            <a:normAutofit fontScale="90000"/>
          </a:bodyPr>
          <a:lstStyle>
            <a:extLst/>
          </a:lstStyle>
          <a:p>
            <a:r>
              <a:rPr lang="en-US" dirty="0" smtClean="0"/>
              <a:t>Fluctuations and Scale of Phase diagram</a:t>
            </a:r>
            <a:endParaRPr lang="en-US" dirty="0"/>
          </a:p>
        </p:txBody>
      </p:sp>
      <p:pic>
        <p:nvPicPr>
          <p:cNvPr id="7" name="Picture 4" descr="Fig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5878" r="2400" b="5878"/>
          <a:stretch>
            <a:fillRect/>
          </a:stretch>
        </p:blipFill>
        <p:spPr bwMode="auto">
          <a:xfrm>
            <a:off x="0" y="666750"/>
            <a:ext cx="4701988" cy="355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4324350"/>
            <a:ext cx="46182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</a:t>
            </a:r>
            <a:r>
              <a:rPr lang="en-US" sz="2000" baseline="-25000" dirty="0">
                <a:solidFill>
                  <a:srgbClr val="0000FF"/>
                </a:solidFill>
              </a:rPr>
              <a:t>c </a:t>
            </a:r>
            <a:r>
              <a:rPr lang="en-US" sz="2000" dirty="0">
                <a:solidFill>
                  <a:srgbClr val="0000FF"/>
                </a:solidFill>
              </a:rPr>
              <a:t>sets the scale of the QCD phase diagram</a:t>
            </a:r>
          </a:p>
        </p:txBody>
      </p:sp>
      <p:pic>
        <p:nvPicPr>
          <p:cNvPr id="9" name="Picture 4" descr="Figur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t="7172" r="4800" b="2869"/>
          <a:stretch>
            <a:fillRect/>
          </a:stretch>
        </p:blipFill>
        <p:spPr bwMode="auto">
          <a:xfrm>
            <a:off x="4800600" y="666750"/>
            <a:ext cx="4191000" cy="348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48150"/>
            <a:ext cx="2590800" cy="684213"/>
          </a:xfrm>
          <a:prstGeom prst="rect">
            <a:avLst/>
          </a:prstGeom>
          <a:noFill/>
          <a:ln w="38100">
            <a:solidFill>
              <a:srgbClr val="0000B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534400" y="133350"/>
            <a:ext cx="533400" cy="152399"/>
          </a:xfrm>
        </p:spPr>
        <p:txBody>
          <a:bodyPr/>
          <a:lstStyle/>
          <a:p>
            <a:fld id="{A3F7CB7D-F184-43C7-B6FD-03D728E1BBFF}" type="slidenum">
              <a:rPr lang="en-US" b="1" smtClean="0">
                <a:solidFill>
                  <a:schemeClr val="tx1"/>
                </a:solidFill>
              </a:rPr>
              <a:pPr/>
              <a:t>12</a:t>
            </a:fld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396240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Fluctuations and Critical Point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851389"/>
            <a:ext cx="2743200" cy="415876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8599763" y="209551"/>
            <a:ext cx="533400" cy="152399"/>
          </a:xfrm>
        </p:spPr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000000"/>
                </a:solidFill>
              </a:rPr>
              <a:pPr algn="ctr"/>
              <a:t>13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3581400" y="1428750"/>
            <a:ext cx="2895600" cy="2133600"/>
            <a:chOff x="288" y="1920"/>
            <a:chExt cx="1872" cy="1325"/>
          </a:xfrm>
        </p:grpSpPr>
        <p:pic>
          <p:nvPicPr>
            <p:cNvPr id="10" name="Picture 19" descr="Figure13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920"/>
              <a:ext cx="1872" cy="1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576" y="2064"/>
              <a:ext cx="53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500">
                  <a:solidFill>
                    <a:srgbClr val="FF0000"/>
                  </a:solidFill>
                  <a:latin typeface="Times New Roman" charset="0"/>
                </a:rPr>
                <a:t>S. Gupta</a:t>
              </a:r>
              <a:endParaRPr lang="en-US" sz="2400">
                <a:solidFill>
                  <a:srgbClr val="3333CC"/>
                </a:solidFill>
                <a:latin typeface="Times New Roman" charset="0"/>
              </a:endParaRPr>
            </a:p>
          </p:txBody>
        </p:sp>
      </p:grpSp>
      <p:pic>
        <p:nvPicPr>
          <p:cNvPr id="13" name="Picture 9" descr="criticalendpoi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23950"/>
            <a:ext cx="344439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666750"/>
            <a:ext cx="3513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Current positive results on Lattice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409430" y="1028640"/>
            <a:ext cx="3296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Expect </a:t>
            </a:r>
            <a:r>
              <a:rPr lang="en-US" sz="2000" dirty="0" smtClean="0"/>
              <a:t>susceptibilities</a:t>
            </a:r>
            <a:r>
              <a:rPr lang="en-US" dirty="0" smtClean="0"/>
              <a:t> to diverge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48400" y="514350"/>
            <a:ext cx="2850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Kurtosis could be negative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3714750"/>
            <a:ext cx="43811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Critical point: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Enhanced </a:t>
            </a:r>
            <a:r>
              <a:rPr lang="en-US" sz="2000" dirty="0" smtClean="0">
                <a:solidFill>
                  <a:srgbClr val="0000FF"/>
                </a:solidFill>
              </a:rPr>
              <a:t>fluctuations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Non-monotonic variations as a function of</a:t>
            </a:r>
          </a:p>
          <a:p>
            <a:r>
              <a:rPr lang="en-US" sz="2000" dirty="0">
                <a:solidFill>
                  <a:srgbClr val="0000FF"/>
                </a:solidFill>
              </a:rPr>
              <a:t>b</a:t>
            </a:r>
            <a:r>
              <a:rPr lang="en-US" sz="2000" dirty="0" smtClean="0">
                <a:solidFill>
                  <a:srgbClr val="0000FF"/>
                </a:solidFill>
              </a:rPr>
              <a:t>eam energy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396240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Fluctuations and Critical Point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8610600" y="19375"/>
            <a:ext cx="533400" cy="533399"/>
          </a:xfrm>
        </p:spPr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000000"/>
                </a:solidFill>
              </a:rPr>
              <a:pPr algn="ctr"/>
              <a:t>14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2" name="Picture 19" descr="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" t="8470" r="12663" b="2541"/>
          <a:stretch>
            <a:fillRect/>
          </a:stretch>
        </p:blipFill>
        <p:spPr bwMode="auto">
          <a:xfrm>
            <a:off x="152400" y="713754"/>
            <a:ext cx="3962400" cy="444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81600" y="1428750"/>
            <a:ext cx="32934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Deviation from </a:t>
            </a:r>
            <a:r>
              <a:rPr lang="en-US" sz="2000" dirty="0" err="1" smtClean="0"/>
              <a:t>Poissionian</a:t>
            </a:r>
            <a:r>
              <a:rPr lang="en-US" sz="2000" dirty="0" smtClean="0"/>
              <a:t> </a:t>
            </a:r>
          </a:p>
          <a:p>
            <a:r>
              <a:rPr lang="en-US" sz="2000" dirty="0"/>
              <a:t>e</a:t>
            </a:r>
            <a:r>
              <a:rPr lang="en-US" sz="2000" dirty="0" smtClean="0"/>
              <a:t>xpectations for third moments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3257550"/>
            <a:ext cx="39460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Important to have precise results </a:t>
            </a:r>
          </a:p>
          <a:p>
            <a:r>
              <a:rPr lang="en-US" sz="2000" dirty="0" smtClean="0"/>
              <a:t>in the energy range of 15 – 30 </a:t>
            </a:r>
            <a:r>
              <a:rPr lang="en-US" sz="2000" dirty="0" err="1" smtClean="0"/>
              <a:t>GeV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77027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270510"/>
            <a:ext cx="8153400" cy="243840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Fluctuations and Phase Transition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534400" y="209550"/>
            <a:ext cx="533400" cy="152399"/>
          </a:xfrm>
        </p:spPr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000000"/>
                </a:solidFill>
              </a:rPr>
              <a:pPr algn="ctr"/>
              <a:t>15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6" y="1733550"/>
            <a:ext cx="271998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0" y="590550"/>
            <a:ext cx="4613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Deviation from HRG if freeze-out curve  close to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Phase Boundary/Cross over line 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0" y="4781550"/>
            <a:ext cx="5857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nb-NO" altLang="zh-CN" sz="1200" i="1" dirty="0">
                <a:latin typeface="Times New Roman" charset="0"/>
                <a:cs typeface="Times New Roman" charset="0"/>
              </a:rPr>
              <a:t>Cheng et al, </a:t>
            </a:r>
            <a:r>
              <a:rPr lang="nb-NO" altLang="zh-CN" sz="1200" i="1" dirty="0" err="1">
                <a:latin typeface="Times New Roman" charset="0"/>
                <a:cs typeface="Times New Roman" charset="0"/>
              </a:rPr>
              <a:t>Phys.Rev</a:t>
            </a:r>
            <a:r>
              <a:rPr lang="nb-NO" altLang="zh-CN" sz="1200" i="1" dirty="0">
                <a:latin typeface="Times New Roman" charset="0"/>
                <a:cs typeface="Times New Roman" charset="0"/>
              </a:rPr>
              <a:t>. D79 (2009) </a:t>
            </a:r>
            <a:r>
              <a:rPr lang="nb-NO" altLang="zh-CN" sz="1200" i="1" dirty="0" smtClean="0">
                <a:latin typeface="Times New Roman" charset="0"/>
                <a:cs typeface="Times New Roman" charset="0"/>
              </a:rPr>
              <a:t>074505</a:t>
            </a:r>
            <a:endParaRPr lang="zh-CN" altLang="en-US" sz="1200" i="1" dirty="0">
              <a:latin typeface="Times New Roman" charset="0"/>
              <a:cs typeface="Times New Roman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85950"/>
            <a:ext cx="29602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71821"/>
            <a:ext cx="3429000" cy="393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32305" y="1352550"/>
            <a:ext cx="1301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Lattice QCD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49747" y="1123950"/>
            <a:ext cx="241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Polyakov</a:t>
            </a:r>
            <a:r>
              <a:rPr lang="en-US" dirty="0" smtClean="0"/>
              <a:t> loop extended</a:t>
            </a:r>
          </a:p>
          <a:p>
            <a:r>
              <a:rPr lang="en-US" dirty="0" smtClean="0"/>
              <a:t>Quark Meson Model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362200" y="4248150"/>
            <a:ext cx="3251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Deviation from HRG  increases as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beam energy decreases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34200" y="742950"/>
            <a:ext cx="1171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Data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0" y="4095750"/>
            <a:ext cx="1749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Preliminary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59746" y="1657350"/>
            <a:ext cx="2226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Chiral phase transition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81000" y="0"/>
            <a:ext cx="2819400" cy="514350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666750"/>
            <a:ext cx="4656668" cy="163121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Contribution to QCD and phase diagram</a:t>
            </a:r>
            <a:endParaRPr lang="en-US" sz="2000" dirty="0"/>
          </a:p>
          <a:p>
            <a:r>
              <a:rPr lang="en-US" sz="2000" dirty="0" smtClean="0"/>
              <a:t>         Non-perturbative QCD tests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Scale of QCD phase diagram</a:t>
            </a:r>
          </a:p>
          <a:p>
            <a:r>
              <a:rPr lang="en-US" sz="2000" dirty="0" smtClean="0"/>
              <a:t>         Search for Critical Point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Search for Signals of Phase Transition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3534311"/>
            <a:ext cx="4289606" cy="132343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Test of Hadron Resonance Gas Model</a:t>
            </a:r>
          </a:p>
          <a:p>
            <a:r>
              <a:rPr lang="en-US" sz="2000" dirty="0" smtClean="0"/>
              <a:t>Test of QCD based models</a:t>
            </a:r>
          </a:p>
          <a:p>
            <a:r>
              <a:rPr lang="en-US" sz="2000" dirty="0"/>
              <a:t>T</a:t>
            </a:r>
            <a:r>
              <a:rPr lang="en-US" sz="2000" dirty="0" smtClean="0"/>
              <a:t>hermalization in heavy-ion collisions</a:t>
            </a:r>
          </a:p>
          <a:p>
            <a:r>
              <a:rPr lang="en-US" sz="2000" dirty="0" smtClean="0"/>
              <a:t>Baryon production in heavy-ion collisions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8458200" y="209550"/>
            <a:ext cx="533400" cy="152399"/>
          </a:xfrm>
        </p:spPr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000000"/>
                </a:solidFill>
              </a:rPr>
              <a:pPr algn="ctr"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0429"/>
            <a:ext cx="2362200" cy="271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6" r="9950" b="1694"/>
          <a:stretch>
            <a:fillRect/>
          </a:stretch>
        </p:blipFill>
        <p:spPr bwMode="auto">
          <a:xfrm>
            <a:off x="5970587" y="666750"/>
            <a:ext cx="2487613" cy="269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000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81000" y="0"/>
            <a:ext cx="2819400" cy="514350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742950"/>
            <a:ext cx="5818971" cy="163121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Theory:</a:t>
            </a:r>
          </a:p>
          <a:p>
            <a:r>
              <a:rPr lang="en-US" sz="2000" dirty="0" smtClean="0"/>
              <a:t>More realistic Lattice QCD calculations</a:t>
            </a:r>
          </a:p>
          <a:p>
            <a:r>
              <a:rPr lang="en-US" sz="2000" dirty="0" smtClean="0"/>
              <a:t>Transverse momentum dependence</a:t>
            </a:r>
          </a:p>
          <a:p>
            <a:r>
              <a:rPr lang="en-US" sz="2000" dirty="0" smtClean="0"/>
              <a:t>Know separately contribution from Quantum statistics</a:t>
            </a:r>
          </a:p>
          <a:p>
            <a:r>
              <a:rPr lang="en-US" sz="2000" dirty="0" smtClean="0"/>
              <a:t>Know separately effect of baryon number conservation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8458200" y="209550"/>
            <a:ext cx="533400" cy="152399"/>
          </a:xfrm>
        </p:spPr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000000"/>
                </a:solidFill>
              </a:rPr>
              <a:pPr algn="ctr"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26439"/>
            <a:ext cx="2362200" cy="271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6" r="9950" b="1694"/>
          <a:stretch>
            <a:fillRect/>
          </a:stretch>
        </p:blipFill>
        <p:spPr bwMode="auto">
          <a:xfrm>
            <a:off x="5970587" y="666750"/>
            <a:ext cx="2487613" cy="269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51801" y="3532822"/>
            <a:ext cx="4639799" cy="147732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Experiment:</a:t>
            </a:r>
            <a:endParaRPr lang="en-US" dirty="0"/>
          </a:p>
          <a:p>
            <a:r>
              <a:rPr lang="en-US" dirty="0" smtClean="0"/>
              <a:t>   Net-charge studies</a:t>
            </a:r>
          </a:p>
          <a:p>
            <a:r>
              <a:rPr lang="en-US" dirty="0"/>
              <a:t> </a:t>
            </a:r>
            <a:r>
              <a:rPr lang="en-US" dirty="0" smtClean="0"/>
              <a:t>  Complete study on net-protons in BES program</a:t>
            </a:r>
          </a:p>
          <a:p>
            <a:r>
              <a:rPr lang="en-US" dirty="0"/>
              <a:t> </a:t>
            </a:r>
            <a:r>
              <a:rPr lang="en-US" dirty="0" smtClean="0"/>
              <a:t>  Do we need data at 15 </a:t>
            </a:r>
            <a:r>
              <a:rPr lang="en-US" dirty="0" err="1" smtClean="0"/>
              <a:t>GeV</a:t>
            </a:r>
            <a:r>
              <a:rPr lang="en-US" dirty="0" smtClean="0"/>
              <a:t> ?</a:t>
            </a:r>
          </a:p>
          <a:p>
            <a:r>
              <a:rPr lang="en-US" dirty="0"/>
              <a:t> </a:t>
            </a:r>
            <a:r>
              <a:rPr lang="en-US" dirty="0" smtClean="0"/>
              <a:t>  LHC results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175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81000" y="118110"/>
            <a:ext cx="8153400" cy="396240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QCD Phase Diagram</a:t>
            </a:r>
            <a:endParaRPr lang="en-US" dirty="0"/>
          </a:p>
        </p:txBody>
      </p:sp>
      <p:pic>
        <p:nvPicPr>
          <p:cNvPr id="3" name="Picture 20" descr="NSAC-PhaseDi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654" y="819150"/>
            <a:ext cx="421042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6200" y="590550"/>
            <a:ext cx="44196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Physical systems undergo phase transitions when </a:t>
            </a:r>
            <a:r>
              <a:rPr lang="en-US" sz="2000" dirty="0"/>
              <a:t>external</a:t>
            </a:r>
            <a:r>
              <a:rPr lang="en-US" dirty="0"/>
              <a:t> </a:t>
            </a:r>
            <a:r>
              <a:rPr lang="en-US" dirty="0" smtClean="0"/>
              <a:t>parameters </a:t>
            </a:r>
            <a:r>
              <a:rPr lang="en-US" dirty="0"/>
              <a:t>such as the temperature (T) or a chemical </a:t>
            </a:r>
            <a:r>
              <a:rPr lang="en-US" dirty="0" smtClean="0"/>
              <a:t> potential </a:t>
            </a:r>
            <a:r>
              <a:rPr lang="en-US" dirty="0"/>
              <a:t>(μ) are tuned.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9882" y="1962150"/>
            <a:ext cx="40849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/>
              <a:t>Conserved Quantities: </a:t>
            </a:r>
            <a:endParaRPr lang="en-US" sz="2000" dirty="0" smtClean="0"/>
          </a:p>
          <a:p>
            <a:r>
              <a:rPr lang="en-US" sz="2000" dirty="0" smtClean="0"/>
              <a:t>         Baryon </a:t>
            </a:r>
            <a:r>
              <a:rPr lang="en-US" sz="2000" dirty="0"/>
              <a:t>Number   ~  </a:t>
            </a:r>
            <a:r>
              <a:rPr lang="en-US" sz="2000" dirty="0">
                <a:latin typeface="Symbol" charset="0"/>
                <a:sym typeface="Symbol" charset="0"/>
              </a:rPr>
              <a:t></a:t>
            </a:r>
            <a:r>
              <a:rPr lang="en-US" sz="2000" baseline="-25000" dirty="0" smtClean="0">
                <a:latin typeface="Symbol" charset="0"/>
                <a:sym typeface="Symbol" charset="0"/>
              </a:rPr>
              <a:t></a:t>
            </a:r>
            <a:r>
              <a:rPr lang="en-US" sz="2000" dirty="0" smtClean="0"/>
              <a:t>                </a:t>
            </a:r>
          </a:p>
          <a:p>
            <a:r>
              <a:rPr lang="en-US" sz="2000" dirty="0" smtClean="0"/>
              <a:t>         Electric </a:t>
            </a:r>
            <a:r>
              <a:rPr lang="en-US" sz="2000" dirty="0"/>
              <a:t>Charge   ~  </a:t>
            </a:r>
            <a:r>
              <a:rPr lang="en-US" sz="2000" dirty="0">
                <a:latin typeface="Symbol" charset="0"/>
                <a:sym typeface="Symbol" charset="0"/>
              </a:rPr>
              <a:t></a:t>
            </a:r>
            <a:r>
              <a:rPr lang="en-US" sz="2000" baseline="-25000" dirty="0"/>
              <a:t>Q </a:t>
            </a:r>
            <a:r>
              <a:rPr lang="en-US" sz="2000" dirty="0"/>
              <a:t>~ </a:t>
            </a:r>
            <a:r>
              <a:rPr lang="en-US" sz="2000" dirty="0" smtClean="0"/>
              <a:t>small                  </a:t>
            </a:r>
          </a:p>
          <a:p>
            <a:r>
              <a:rPr lang="en-US" sz="2000" dirty="0" smtClean="0"/>
              <a:t>         Strangeness       </a:t>
            </a:r>
            <a:r>
              <a:rPr lang="en-US" sz="2000" dirty="0"/>
              <a:t>~  </a:t>
            </a:r>
            <a:r>
              <a:rPr lang="en-US" sz="2000" dirty="0">
                <a:latin typeface="Symbol" charset="0"/>
                <a:sym typeface="Symbol" charset="0"/>
              </a:rPr>
              <a:t></a:t>
            </a:r>
            <a:r>
              <a:rPr lang="en-US" sz="2000" baseline="-25000" dirty="0"/>
              <a:t>S </a:t>
            </a:r>
            <a:r>
              <a:rPr lang="en-US" sz="2000" dirty="0"/>
              <a:t>~ small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620" y="3562350"/>
            <a:ext cx="50064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000" dirty="0" smtClean="0">
                <a:solidFill>
                  <a:srgbClr val="0000FF"/>
                </a:solidFill>
              </a:rPr>
              <a:t>Signals for phase transition/phase boundary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000" dirty="0" smtClean="0">
                <a:solidFill>
                  <a:srgbClr val="0000FF"/>
                </a:solidFill>
              </a:rPr>
              <a:t>Search for Critical Point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000" dirty="0" smtClean="0">
                <a:solidFill>
                  <a:srgbClr val="0000FF"/>
                </a:solidFill>
              </a:rPr>
              <a:t>Scale of phase diagram/Test of QCD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000" dirty="0" smtClean="0">
                <a:solidFill>
                  <a:srgbClr val="0000FF"/>
                </a:solidFill>
              </a:rPr>
              <a:t>Test of thermal model calculations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8610600" y="209550"/>
            <a:ext cx="533400" cy="152399"/>
          </a:xfrm>
        </p:spPr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chemeClr val="tx1"/>
                </a:solidFill>
              </a:rPr>
              <a:pPr algn="ctr"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738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81000" y="57150"/>
            <a:ext cx="3352800" cy="396240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Experiment</a:t>
            </a:r>
            <a:endParaRPr lang="en-US" dirty="0"/>
          </a:p>
        </p:txBody>
      </p:sp>
      <p:pic>
        <p:nvPicPr>
          <p:cNvPr id="3" name="Picture 4" descr="nature06080-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00"/>
          <a:stretch>
            <a:fillRect/>
          </a:stretch>
        </p:blipFill>
        <p:spPr bwMode="auto">
          <a:xfrm>
            <a:off x="6248400" y="666750"/>
            <a:ext cx="27686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B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464081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B6"/>
                </a:solidFill>
              </a:rPr>
              <a:t>Varying beam energy</a:t>
            </a:r>
            <a:r>
              <a:rPr lang="en-US" dirty="0"/>
              <a:t> </a:t>
            </a:r>
            <a:r>
              <a:rPr lang="en-US" dirty="0" smtClean="0"/>
              <a:t>varies </a:t>
            </a:r>
            <a:r>
              <a:rPr lang="en-US" dirty="0"/>
              <a:t>Temperature and </a:t>
            </a:r>
            <a:r>
              <a:rPr lang="en-US" dirty="0" smtClean="0"/>
              <a:t>Baryon </a:t>
            </a:r>
            <a:r>
              <a:rPr lang="en-US" dirty="0"/>
              <a:t>Chemical Potential</a:t>
            </a:r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08" y="649870"/>
            <a:ext cx="4981992" cy="375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3581400" y="1123950"/>
            <a:ext cx="7762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TPC</a:t>
            </a: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 flipH="1">
            <a:off x="2895600" y="1504950"/>
            <a:ext cx="914400" cy="769938"/>
          </a:xfrm>
          <a:prstGeom prst="line">
            <a:avLst/>
          </a:prstGeom>
          <a:noFill/>
          <a:ln w="1836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990600" y="1123950"/>
            <a:ext cx="7762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TOF</a:t>
            </a:r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>
            <a:off x="1524000" y="1428750"/>
            <a:ext cx="990600" cy="685800"/>
          </a:xfrm>
          <a:prstGeom prst="line">
            <a:avLst/>
          </a:prstGeom>
          <a:noFill/>
          <a:ln w="3672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33400" y="678418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Typical Experiment - STAR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/>
          <a:srcRect t="10457" r="13435"/>
          <a:stretch/>
        </p:blipFill>
        <p:spPr>
          <a:xfrm>
            <a:off x="228600" y="3257550"/>
            <a:ext cx="1845263" cy="1371600"/>
          </a:xfrm>
          <a:prstGeom prst="rect">
            <a:avLst/>
          </a:prstGeom>
        </p:spPr>
      </p:pic>
      <p:pic>
        <p:nvPicPr>
          <p:cNvPr id="3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00412"/>
            <a:ext cx="1524000" cy="12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693" y="3289300"/>
            <a:ext cx="1540707" cy="126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6"/>
          </p:nvPr>
        </p:nvSpPr>
        <p:spPr>
          <a:xfrm>
            <a:off x="8458200" y="209550"/>
            <a:ext cx="533400" cy="152399"/>
          </a:xfrm>
        </p:spPr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000000"/>
                </a:solidFill>
              </a:rPr>
              <a:pPr algn="ctr"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" y="2964418"/>
            <a:ext cx="2011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Proton identification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048000" y="2964418"/>
            <a:ext cx="2017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Uniform Acceptance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6781800" y="2248585"/>
            <a:ext cx="22860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500" dirty="0"/>
              <a:t>Nature 448</a:t>
            </a:r>
            <a:r>
              <a:rPr lang="en-US" sz="1500" dirty="0" smtClean="0"/>
              <a:t>:302</a:t>
            </a:r>
            <a:r>
              <a:rPr lang="en-US" sz="1500" dirty="0"/>
              <a:t>-309,2007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059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81000" y="118110"/>
            <a:ext cx="6629400" cy="396240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Net-proton number distributions</a:t>
            </a:r>
            <a:endParaRPr lang="en-US" dirty="0"/>
          </a:p>
        </p:txBody>
      </p:sp>
      <p:pic>
        <p:nvPicPr>
          <p:cNvPr id="3" name="Picture 8" descr="fig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9494" r="14400" b="1582"/>
          <a:stretch>
            <a:fillRect/>
          </a:stretch>
        </p:blipFill>
        <p:spPr bwMode="auto">
          <a:xfrm>
            <a:off x="76201" y="971550"/>
            <a:ext cx="460763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800600" y="2876550"/>
            <a:ext cx="411235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sz="2000" dirty="0" smtClean="0"/>
              <a:t>Moments relates to Susceptibility </a:t>
            </a:r>
            <a:r>
              <a:rPr lang="en-US" sz="2000" dirty="0" smtClean="0">
                <a:latin typeface="Times New Roman" charset="0"/>
              </a:rPr>
              <a:t>(</a:t>
            </a:r>
            <a:r>
              <a:rPr lang="en-US" sz="2000" dirty="0" smtClean="0">
                <a:latin typeface="Symbol"/>
              </a:rPr>
              <a:t>c</a:t>
            </a:r>
            <a:r>
              <a:rPr lang="en-US" sz="2000" dirty="0" smtClean="0">
                <a:latin typeface="Times New Roman" charset="0"/>
              </a:rPr>
              <a:t>) :  </a:t>
            </a:r>
          </a:p>
          <a:p>
            <a:pPr algn="ctr" eaLnBrk="1" hangingPunct="1"/>
            <a:r>
              <a:rPr lang="en-US" sz="2000" dirty="0" smtClean="0"/>
              <a:t>Study Bulk properties of QCD matter</a:t>
            </a:r>
            <a:endParaRPr lang="en-US" sz="2000" dirty="0"/>
          </a:p>
          <a:p>
            <a:pPr algn="ctr" eaLnBrk="1" hangingPunct="1"/>
            <a:r>
              <a:rPr lang="en-US" sz="2000" dirty="0" smtClean="0"/>
              <a:t>Kurtosis </a:t>
            </a:r>
            <a:r>
              <a:rPr lang="en-US" sz="2000" dirty="0"/>
              <a:t>x Variance </a:t>
            </a:r>
            <a:r>
              <a:rPr lang="en-US" sz="2000" dirty="0">
                <a:latin typeface="Times New Roman" charset="0"/>
              </a:rPr>
              <a:t>~ </a:t>
            </a:r>
            <a:r>
              <a:rPr lang="en-US" sz="2000" dirty="0">
                <a:latin typeface="Symbol" charset="0"/>
                <a:sym typeface="Symbol" charset="0"/>
              </a:rPr>
              <a:t></a:t>
            </a:r>
            <a:r>
              <a:rPr lang="en-US" sz="2000" baseline="30000" dirty="0">
                <a:latin typeface="Symbol" charset="0"/>
                <a:sym typeface="Symbol" charset="0"/>
              </a:rPr>
              <a:t></a:t>
            </a:r>
            <a:r>
              <a:rPr lang="en-US" sz="2000" baseline="30000" dirty="0">
                <a:latin typeface="Times New Roman" charset="0"/>
              </a:rPr>
              <a:t>4)</a:t>
            </a:r>
            <a:r>
              <a:rPr lang="en-US" sz="2000" dirty="0">
                <a:latin typeface="Times New Roman" charset="0"/>
              </a:rPr>
              <a:t>/ [</a:t>
            </a:r>
            <a:r>
              <a:rPr lang="en-US" sz="2000" dirty="0">
                <a:latin typeface="Symbol" charset="0"/>
                <a:sym typeface="Symbol" charset="0"/>
              </a:rPr>
              <a:t>c</a:t>
            </a:r>
            <a:r>
              <a:rPr lang="en-US" sz="2000" baseline="30000" dirty="0">
                <a:latin typeface="Symbol" charset="0"/>
                <a:sym typeface="Symbol" charset="0"/>
              </a:rPr>
              <a:t></a:t>
            </a:r>
            <a:r>
              <a:rPr lang="en-US" sz="2000" dirty="0">
                <a:latin typeface="Times New Roman" charset="0"/>
              </a:rPr>
              <a:t> T</a:t>
            </a:r>
            <a:r>
              <a:rPr lang="en-US" sz="2000" baseline="30000" dirty="0">
                <a:latin typeface="Times New Roman" charset="0"/>
              </a:rPr>
              <a:t>2</a:t>
            </a:r>
            <a:r>
              <a:rPr lang="en-US" sz="2000" dirty="0">
                <a:latin typeface="Times New Roman" charset="0"/>
              </a:rPr>
              <a:t>]</a:t>
            </a:r>
          </a:p>
          <a:p>
            <a:pPr algn="ctr" eaLnBrk="1" hangingPunct="1"/>
            <a:r>
              <a:rPr lang="en-US" sz="2000" dirty="0" err="1"/>
              <a:t>Skewness</a:t>
            </a:r>
            <a:r>
              <a:rPr lang="en-US" sz="2000" dirty="0"/>
              <a:t> x Sigma </a:t>
            </a:r>
            <a:r>
              <a:rPr lang="en-US" sz="2000" dirty="0">
                <a:latin typeface="Times New Roman" charset="0"/>
              </a:rPr>
              <a:t>~ [</a:t>
            </a:r>
            <a:r>
              <a:rPr lang="en-US" sz="2000" dirty="0">
                <a:latin typeface="Symbol" charset="0"/>
                <a:sym typeface="Symbol" charset="0"/>
              </a:rPr>
              <a:t></a:t>
            </a:r>
            <a:r>
              <a:rPr lang="en-US" sz="2000" baseline="30000" dirty="0">
                <a:latin typeface="Symbol" charset="0"/>
                <a:sym typeface="Symbol" charset="0"/>
              </a:rPr>
              <a:t></a:t>
            </a:r>
            <a:r>
              <a:rPr lang="en-US" sz="2000" baseline="30000" dirty="0">
                <a:latin typeface="Times New Roman" charset="0"/>
              </a:rPr>
              <a:t>3) </a:t>
            </a:r>
            <a:r>
              <a:rPr lang="en-US" sz="2000" dirty="0">
                <a:latin typeface="Times New Roman" charset="0"/>
              </a:rPr>
              <a:t>T]/ [</a:t>
            </a:r>
            <a:r>
              <a:rPr lang="en-US" sz="2000" dirty="0">
                <a:latin typeface="Symbol" charset="0"/>
                <a:sym typeface="Symbol" charset="0"/>
              </a:rPr>
              <a:t>c</a:t>
            </a:r>
            <a:r>
              <a:rPr lang="en-US" sz="2000" baseline="30000" dirty="0">
                <a:latin typeface="Symbol" charset="0"/>
                <a:sym typeface="Symbol" charset="0"/>
              </a:rPr>
              <a:t></a:t>
            </a:r>
            <a:r>
              <a:rPr lang="en-US" sz="2000" dirty="0">
                <a:latin typeface="Times New Roman" charset="0"/>
              </a:rPr>
              <a:t> T</a:t>
            </a:r>
            <a:r>
              <a:rPr lang="en-US" sz="2000" baseline="30000" dirty="0">
                <a:latin typeface="Times New Roman" charset="0"/>
              </a:rPr>
              <a:t>2</a:t>
            </a:r>
            <a:r>
              <a:rPr lang="en-US" sz="2000" dirty="0" smtClean="0">
                <a:latin typeface="Times New Roman" charset="0"/>
              </a:rPr>
              <a:t>]</a:t>
            </a:r>
            <a:endParaRPr lang="en-US" sz="2000" dirty="0">
              <a:latin typeface="Times New Roman" charset="0"/>
            </a:endParaRPr>
          </a:p>
        </p:txBody>
      </p: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4801173" y="1275909"/>
            <a:ext cx="4266551" cy="1627367"/>
            <a:chOff x="1748" y="841"/>
            <a:chExt cx="2080" cy="921"/>
          </a:xfrm>
        </p:grpSpPr>
        <p:sp>
          <p:nvSpPr>
            <p:cNvPr id="9" name="Text Box 20"/>
            <p:cNvSpPr txBox="1">
              <a:spLocks noChangeArrowheads="1"/>
            </p:cNvSpPr>
            <p:nvPr/>
          </p:nvSpPr>
          <p:spPr bwMode="auto">
            <a:xfrm>
              <a:off x="1785" y="1229"/>
              <a:ext cx="870" cy="22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000" dirty="0">
                  <a:latin typeface="Times New Roman" charset="0"/>
                </a:rPr>
                <a:t>&lt; (</a:t>
              </a:r>
              <a:r>
                <a:rPr lang="en-US" sz="2000" dirty="0">
                  <a:latin typeface="Symbol" charset="0"/>
                  <a:sym typeface="Symbol" charset="0"/>
                </a:rPr>
                <a:t></a:t>
              </a:r>
              <a:r>
                <a:rPr lang="en-US" sz="2000" dirty="0">
                  <a:latin typeface="Times New Roman" charset="0"/>
                </a:rPr>
                <a:t>N)</a:t>
              </a:r>
              <a:r>
                <a:rPr lang="en-US" sz="2000" baseline="30000" dirty="0">
                  <a:latin typeface="Times New Roman" charset="0"/>
                </a:rPr>
                <a:t>2</a:t>
              </a:r>
              <a:r>
                <a:rPr lang="en-US" sz="2000" dirty="0">
                  <a:latin typeface="Times New Roman" charset="0"/>
                </a:rPr>
                <a:t>&gt; ~ </a:t>
              </a:r>
              <a:r>
                <a:rPr lang="en-US" sz="2000" dirty="0" smtClean="0">
                  <a:latin typeface="Symbol" charset="0"/>
                  <a:sym typeface="Symbol" charset="0"/>
                </a:rPr>
                <a:t></a:t>
              </a:r>
              <a:r>
                <a:rPr lang="en-US" sz="2000" baseline="30000" dirty="0" smtClean="0">
                  <a:latin typeface="Symbol" charset="0"/>
                  <a:sym typeface="Symbol" charset="0"/>
                </a:rPr>
                <a:t>2</a:t>
              </a:r>
              <a:r>
                <a:rPr lang="en-US" sz="2000" baseline="30000" dirty="0" smtClean="0">
                  <a:latin typeface="Times New Roman" charset="0"/>
                </a:rPr>
                <a:t> </a:t>
              </a:r>
              <a:endParaRPr lang="en-US" dirty="0">
                <a:solidFill>
                  <a:srgbClr val="3333CC"/>
                </a:solidFill>
                <a:latin typeface="Times New Roman" charset="0"/>
              </a:endParaRPr>
            </a:p>
          </p:txBody>
        </p:sp>
        <p:sp>
          <p:nvSpPr>
            <p:cNvPr id="11" name="Text Box 22"/>
            <p:cNvSpPr txBox="1">
              <a:spLocks noChangeArrowheads="1"/>
            </p:cNvSpPr>
            <p:nvPr/>
          </p:nvSpPr>
          <p:spPr bwMode="auto">
            <a:xfrm>
              <a:off x="2899" y="1229"/>
              <a:ext cx="929" cy="22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000" dirty="0">
                  <a:latin typeface="Times New Roman" charset="0"/>
                </a:rPr>
                <a:t>&lt; (</a:t>
              </a:r>
              <a:r>
                <a:rPr lang="en-US" sz="2000" dirty="0">
                  <a:latin typeface="Symbol" charset="0"/>
                  <a:sym typeface="Symbol" charset="0"/>
                </a:rPr>
                <a:t></a:t>
              </a:r>
              <a:r>
                <a:rPr lang="en-US" sz="2000" dirty="0">
                  <a:latin typeface="Times New Roman" charset="0"/>
                </a:rPr>
                <a:t>N)</a:t>
              </a:r>
              <a:r>
                <a:rPr lang="en-US" sz="2000" baseline="30000" dirty="0">
                  <a:latin typeface="Times New Roman" charset="0"/>
                </a:rPr>
                <a:t>3</a:t>
              </a:r>
              <a:r>
                <a:rPr lang="en-US" sz="2000" dirty="0">
                  <a:latin typeface="Times New Roman" charset="0"/>
                </a:rPr>
                <a:t>&gt; ~ </a:t>
              </a:r>
              <a:r>
                <a:rPr lang="en-US" sz="2000" dirty="0">
                  <a:latin typeface="Symbol" charset="0"/>
                  <a:sym typeface="Symbol" charset="0"/>
                </a:rPr>
                <a:t></a:t>
              </a:r>
              <a:r>
                <a:rPr lang="en-US" sz="2000" baseline="30000" dirty="0">
                  <a:latin typeface="Times New Roman" charset="0"/>
                </a:rPr>
                <a:t>4.5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2" name="Text Box 23"/>
            <p:cNvSpPr txBox="1">
              <a:spLocks noChangeArrowheads="1"/>
            </p:cNvSpPr>
            <p:nvPr/>
          </p:nvSpPr>
          <p:spPr bwMode="auto">
            <a:xfrm>
              <a:off x="1748" y="1488"/>
              <a:ext cx="1930" cy="27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>
                  <a:latin typeface="Times New Roman" charset="0"/>
                </a:rPr>
                <a:t>&lt; (</a:t>
              </a:r>
              <a:r>
                <a:rPr lang="en-US" sz="2000" dirty="0">
                  <a:latin typeface="Symbol" charset="0"/>
                  <a:sym typeface="Symbol" charset="0"/>
                </a:rPr>
                <a:t></a:t>
              </a:r>
              <a:r>
                <a:rPr lang="en-US" sz="2000" dirty="0">
                  <a:latin typeface="Times New Roman" charset="0"/>
                </a:rPr>
                <a:t>N)</a:t>
              </a:r>
              <a:r>
                <a:rPr lang="en-US" sz="2000" baseline="30000" dirty="0">
                  <a:latin typeface="Times New Roman" charset="0"/>
                </a:rPr>
                <a:t>4</a:t>
              </a:r>
              <a:r>
                <a:rPr lang="en-US" sz="2000" dirty="0">
                  <a:latin typeface="Times New Roman" charset="0"/>
                </a:rPr>
                <a:t>&gt; -  3 &lt; (</a:t>
              </a:r>
              <a:r>
                <a:rPr lang="en-US" sz="2000" dirty="0">
                  <a:latin typeface="Symbol" charset="0"/>
                  <a:sym typeface="Symbol" charset="0"/>
                </a:rPr>
                <a:t></a:t>
              </a:r>
              <a:r>
                <a:rPr lang="en-US" sz="2000" dirty="0">
                  <a:latin typeface="Times New Roman" charset="0"/>
                </a:rPr>
                <a:t>N)</a:t>
              </a:r>
              <a:r>
                <a:rPr lang="en-US" sz="2000" baseline="30000" dirty="0">
                  <a:latin typeface="Times New Roman" charset="0"/>
                </a:rPr>
                <a:t>2</a:t>
              </a:r>
              <a:r>
                <a:rPr lang="en-US" sz="2000" dirty="0">
                  <a:latin typeface="Times New Roman" charset="0"/>
                </a:rPr>
                <a:t>&gt;</a:t>
              </a:r>
              <a:r>
                <a:rPr lang="en-US" sz="2000" baseline="30000" dirty="0">
                  <a:latin typeface="Times New Roman" charset="0"/>
                </a:rPr>
                <a:t>2</a:t>
              </a:r>
              <a:r>
                <a:rPr lang="en-US" sz="2000" dirty="0">
                  <a:latin typeface="Times New Roman" charset="0"/>
                </a:rPr>
                <a:t> ~ </a:t>
              </a:r>
              <a:r>
                <a:rPr lang="en-US" sz="2000" dirty="0">
                  <a:latin typeface="Symbol" charset="0"/>
                  <a:sym typeface="Symbol" charset="0"/>
                </a:rPr>
                <a:t></a:t>
              </a:r>
              <a:r>
                <a:rPr lang="en-US" sz="2000" baseline="30000" dirty="0">
                  <a:latin typeface="Times New Roman" charset="0"/>
                </a:rPr>
                <a:t>7</a:t>
              </a:r>
              <a:endParaRPr lang="en-US" baseline="30000" dirty="0">
                <a:solidFill>
                  <a:srgbClr val="3333CC"/>
                </a:solidFill>
                <a:latin typeface="Times New Roman" charset="0"/>
              </a:endParaRPr>
            </a:p>
          </p:txBody>
        </p:sp>
        <p:sp>
          <p:nvSpPr>
            <p:cNvPr id="13" name="Text Box 24"/>
            <p:cNvSpPr txBox="1">
              <a:spLocks noChangeArrowheads="1"/>
            </p:cNvSpPr>
            <p:nvPr/>
          </p:nvSpPr>
          <p:spPr bwMode="auto">
            <a:xfrm>
              <a:off x="1748" y="841"/>
              <a:ext cx="2035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 sz="2000" dirty="0"/>
                <a:t>Moments </a:t>
              </a:r>
              <a:r>
                <a:rPr lang="en-US" sz="2000" dirty="0" smtClean="0"/>
                <a:t>relates to </a:t>
              </a:r>
              <a:r>
                <a:rPr lang="en-US" sz="2000" dirty="0"/>
                <a:t>Correlation length </a:t>
              </a:r>
              <a:r>
                <a:rPr lang="en-US" sz="2000" dirty="0">
                  <a:latin typeface="Times New Roman" charset="0"/>
                </a:rPr>
                <a:t>(</a:t>
              </a:r>
              <a:r>
                <a:rPr lang="en-US" sz="2000" dirty="0">
                  <a:latin typeface="Symbol" charset="0"/>
                  <a:sym typeface="Symbol" charset="0"/>
                </a:rPr>
                <a:t></a:t>
              </a:r>
              <a:r>
                <a:rPr lang="en-US" sz="2000" dirty="0" smtClean="0">
                  <a:latin typeface="Times New Roman" charset="0"/>
                </a:rPr>
                <a:t>): </a:t>
              </a:r>
            </a:p>
            <a:p>
              <a:pPr algn="ctr" eaLnBrk="1" hangingPunct="1"/>
              <a:r>
                <a:rPr lang="en-US" sz="2000" dirty="0" smtClean="0"/>
                <a:t>Study phase transition and Critical Poin</a:t>
              </a:r>
              <a:r>
                <a:rPr lang="en-US" sz="2300" dirty="0" smtClean="0"/>
                <a:t>t </a:t>
              </a:r>
              <a:endParaRPr lang="en-US" sz="23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105400" y="514350"/>
            <a:ext cx="3899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Shape of distribution ~ higher order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correlations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>
          <a:xfrm>
            <a:off x="8603129" y="209550"/>
            <a:ext cx="533400" cy="152399"/>
          </a:xfrm>
        </p:spPr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000000"/>
                </a:solidFill>
              </a:rPr>
              <a:pPr algn="ctr"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51435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Typical net-proton distributions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4800600" y="4400550"/>
            <a:ext cx="3905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Product of moments cancel volume effect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1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81000" y="118110"/>
            <a:ext cx="8153400" cy="396240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Moments of net-proton distribution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711" t="2509" r="8799"/>
          <a:stretch/>
        </p:blipFill>
        <p:spPr>
          <a:xfrm>
            <a:off x="76200" y="768890"/>
            <a:ext cx="4953000" cy="4317460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292686"/>
              </p:ext>
            </p:extLst>
          </p:nvPr>
        </p:nvGraphicFramePr>
        <p:xfrm>
          <a:off x="6400800" y="590550"/>
          <a:ext cx="24384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" name="Equation" r:id="rId5" imgW="858169" imgH="167268" progId="">
                  <p:embed/>
                </p:oleObj>
              </mc:Choice>
              <mc:Fallback>
                <p:oleObj name="Equation" r:id="rId5" imgW="858169" imgH="16726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90550"/>
                        <a:ext cx="2438400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349320"/>
              </p:ext>
            </p:extLst>
          </p:nvPr>
        </p:nvGraphicFramePr>
        <p:xfrm>
          <a:off x="6457950" y="971550"/>
          <a:ext cx="222885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" name="Equation" r:id="rId7" imgW="858153" imgH="277816" progId="">
                  <p:embed/>
                </p:oleObj>
              </mc:Choice>
              <mc:Fallback>
                <p:oleObj name="Equation" r:id="rId7" imgW="858153" imgH="27781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7950" y="971550"/>
                        <a:ext cx="2228850" cy="690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192278"/>
              </p:ext>
            </p:extLst>
          </p:nvPr>
        </p:nvGraphicFramePr>
        <p:xfrm>
          <a:off x="6477000" y="1535113"/>
          <a:ext cx="2514600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" name="Equation" r:id="rId9" imgW="977227" imgH="266700" progId="">
                  <p:embed/>
                </p:oleObj>
              </mc:Choice>
              <mc:Fallback>
                <p:oleObj name="Equation" r:id="rId9" imgW="977227" imgH="2667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535113"/>
                        <a:ext cx="2514600" cy="655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029200" y="1962150"/>
            <a:ext cx="38862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sz="2200" dirty="0"/>
              <a:t>Central Limit Theorem</a:t>
            </a:r>
            <a:r>
              <a:rPr lang="en-US" sz="2200" dirty="0">
                <a:solidFill>
                  <a:srgbClr val="0000E3"/>
                </a:solidFill>
              </a:rPr>
              <a:t>:</a:t>
            </a:r>
            <a:endParaRPr lang="en-US" dirty="0"/>
          </a:p>
          <a:p>
            <a:r>
              <a:rPr lang="en-US" sz="2100" dirty="0"/>
              <a:t>     </a:t>
            </a:r>
            <a:r>
              <a:rPr lang="en-US" sz="2100" dirty="0" smtClean="0"/>
              <a:t>           </a:t>
            </a:r>
            <a:r>
              <a:rPr lang="en-US" sz="2100" dirty="0" err="1"/>
              <a:t>M</a:t>
            </a:r>
            <a:r>
              <a:rPr lang="en-US" sz="2100" i="1" baseline="-25000" dirty="0" err="1"/>
              <a:t>i</a:t>
            </a:r>
            <a:r>
              <a:rPr lang="en-US" sz="2100" dirty="0"/>
              <a:t> = </a:t>
            </a:r>
            <a:r>
              <a:rPr lang="en-US" sz="2100" i="1" dirty="0" err="1"/>
              <a:t>C</a:t>
            </a:r>
            <a:r>
              <a:rPr lang="en-US" sz="2100" dirty="0" err="1"/>
              <a:t>M</a:t>
            </a:r>
            <a:r>
              <a:rPr lang="en-US" sz="2100" baseline="-25000" dirty="0" err="1"/>
              <a:t>x</a:t>
            </a:r>
            <a:r>
              <a:rPr lang="en-US" sz="2100" dirty="0"/>
              <a:t> &lt;</a:t>
            </a:r>
            <a:r>
              <a:rPr lang="en-US" sz="2100" dirty="0" err="1"/>
              <a:t>N</a:t>
            </a:r>
            <a:r>
              <a:rPr lang="en-US" sz="2100" baseline="-25000" dirty="0" err="1"/>
              <a:t>part</a:t>
            </a:r>
            <a:r>
              <a:rPr lang="en-US" sz="2100" dirty="0"/>
              <a:t>&gt;</a:t>
            </a:r>
            <a:r>
              <a:rPr lang="en-US" sz="2100" i="1" baseline="-25000" dirty="0"/>
              <a:t>I</a:t>
            </a:r>
          </a:p>
          <a:p>
            <a:endParaRPr lang="en-US" sz="2100" i="1" baseline="-25000" dirty="0"/>
          </a:p>
          <a:p>
            <a:r>
              <a:rPr lang="en-US" sz="2100" dirty="0">
                <a:latin typeface="Symbol" charset="0"/>
                <a:sym typeface="Symbol" charset="0"/>
              </a:rPr>
              <a:t></a:t>
            </a:r>
            <a:r>
              <a:rPr lang="en-US" sz="2100" dirty="0" smtClean="0">
                <a:latin typeface="Symbol" charset="0"/>
                <a:sym typeface="Symbol" charset="0"/>
              </a:rPr>
              <a:t>          </a:t>
            </a:r>
            <a:r>
              <a:rPr lang="en-US" sz="2100" baseline="30000" dirty="0"/>
              <a:t>2</a:t>
            </a:r>
            <a:r>
              <a:rPr lang="en-US" sz="2100" i="1" baseline="-25000" dirty="0"/>
              <a:t>i</a:t>
            </a:r>
            <a:r>
              <a:rPr lang="en-US" sz="2100" dirty="0"/>
              <a:t> = </a:t>
            </a:r>
            <a:r>
              <a:rPr lang="en-US" sz="2100" i="1" dirty="0"/>
              <a:t>C </a:t>
            </a:r>
            <a:r>
              <a:rPr lang="en-US" sz="2100" dirty="0">
                <a:latin typeface="Symbol" charset="0"/>
                <a:sym typeface="Symbol" charset="0"/>
              </a:rPr>
              <a:t></a:t>
            </a:r>
            <a:r>
              <a:rPr lang="en-US" sz="2100" baseline="30000" dirty="0"/>
              <a:t>2</a:t>
            </a:r>
            <a:r>
              <a:rPr lang="en-US" sz="2100" baseline="-25000" dirty="0"/>
              <a:t>x</a:t>
            </a:r>
            <a:r>
              <a:rPr lang="en-US" sz="2100" dirty="0"/>
              <a:t> &lt;</a:t>
            </a:r>
            <a:r>
              <a:rPr lang="en-US" sz="2100" dirty="0" err="1"/>
              <a:t>N</a:t>
            </a:r>
            <a:r>
              <a:rPr lang="en-US" sz="2100" baseline="-25000" dirty="0" err="1"/>
              <a:t>part</a:t>
            </a:r>
            <a:r>
              <a:rPr lang="en-US" sz="2100" dirty="0"/>
              <a:t>&gt;</a:t>
            </a:r>
            <a:r>
              <a:rPr lang="en-US" sz="2100" i="1" baseline="-25000" dirty="0"/>
              <a:t>I</a:t>
            </a:r>
          </a:p>
          <a:p>
            <a:endParaRPr lang="en-US" sz="2100" i="1" baseline="-25000" dirty="0"/>
          </a:p>
          <a:p>
            <a:r>
              <a:rPr lang="en-US" sz="2100" i="1" dirty="0"/>
              <a:t>     </a:t>
            </a:r>
            <a:r>
              <a:rPr lang="en-US" sz="2100" i="1" dirty="0" smtClean="0"/>
              <a:t>          S</a:t>
            </a:r>
            <a:r>
              <a:rPr lang="en-US" sz="2100" i="1" baseline="-25000" dirty="0" smtClean="0"/>
              <a:t>i</a:t>
            </a:r>
            <a:r>
              <a:rPr lang="en-US" sz="2100" i="1" dirty="0" smtClean="0"/>
              <a:t>  </a:t>
            </a:r>
            <a:r>
              <a:rPr lang="en-US" sz="2100" i="1" dirty="0"/>
              <a:t>= </a:t>
            </a:r>
            <a:r>
              <a:rPr lang="en-US" sz="2100" i="1" dirty="0" err="1"/>
              <a:t>S</a:t>
            </a:r>
            <a:r>
              <a:rPr lang="en-US" sz="2100" i="1" baseline="-25000" dirty="0" err="1"/>
              <a:t>x</a:t>
            </a:r>
            <a:r>
              <a:rPr lang="en-US" sz="2100" i="1" dirty="0"/>
              <a:t>/√</a:t>
            </a:r>
            <a:r>
              <a:rPr lang="en-US" sz="2100" i="1" baseline="-25000" dirty="0"/>
              <a:t> </a:t>
            </a:r>
            <a:r>
              <a:rPr lang="en-US" sz="2100" i="1" dirty="0"/>
              <a:t>[</a:t>
            </a:r>
            <a:r>
              <a:rPr lang="en-US" sz="2100" i="1" baseline="-25000" dirty="0"/>
              <a:t> </a:t>
            </a:r>
            <a:r>
              <a:rPr lang="en-US" sz="2100" i="1" dirty="0"/>
              <a:t>C</a:t>
            </a:r>
            <a:r>
              <a:rPr lang="en-US" sz="2100" dirty="0"/>
              <a:t> &lt;</a:t>
            </a:r>
            <a:r>
              <a:rPr lang="en-US" sz="2100" dirty="0" err="1"/>
              <a:t>N</a:t>
            </a:r>
            <a:r>
              <a:rPr lang="en-US" sz="2100" baseline="-25000" dirty="0" err="1"/>
              <a:t>part</a:t>
            </a:r>
            <a:r>
              <a:rPr lang="en-US" sz="2100" dirty="0"/>
              <a:t>&gt;]</a:t>
            </a:r>
            <a:r>
              <a:rPr lang="en-US" sz="2100" i="1" baseline="-25000" dirty="0"/>
              <a:t>I</a:t>
            </a:r>
          </a:p>
          <a:p>
            <a:endParaRPr lang="en-US" sz="2100" i="1" baseline="-25000" dirty="0"/>
          </a:p>
          <a:p>
            <a:r>
              <a:rPr lang="en-US" sz="2100" i="1" dirty="0">
                <a:latin typeface="Symbol" charset="0"/>
                <a:sym typeface="Symbol" charset="0"/>
              </a:rPr>
              <a:t></a:t>
            </a:r>
            <a:r>
              <a:rPr lang="en-US" sz="2100" i="1" dirty="0" smtClean="0">
                <a:latin typeface="Symbol" charset="0"/>
                <a:sym typeface="Symbol" charset="0"/>
              </a:rPr>
              <a:t>        </a:t>
            </a:r>
            <a:r>
              <a:rPr lang="en-US" sz="2100" i="1" dirty="0">
                <a:latin typeface="Symbol" charset="0"/>
                <a:sym typeface="Symbol" charset="0"/>
              </a:rPr>
              <a:t></a:t>
            </a:r>
            <a:r>
              <a:rPr lang="en-US" sz="2100" i="1" baseline="-25000" dirty="0" err="1"/>
              <a:t>i</a:t>
            </a:r>
            <a:r>
              <a:rPr lang="en-US" sz="2100" i="1" dirty="0"/>
              <a:t>  = </a:t>
            </a:r>
            <a:r>
              <a:rPr lang="en-US" sz="2100" i="1" dirty="0">
                <a:latin typeface="Symbol" charset="0"/>
                <a:sym typeface="Symbol" charset="0"/>
              </a:rPr>
              <a:t></a:t>
            </a:r>
            <a:r>
              <a:rPr lang="en-US" sz="2100" i="1" baseline="-25000" dirty="0"/>
              <a:t>x</a:t>
            </a:r>
            <a:r>
              <a:rPr lang="en-US" sz="2100" i="1" dirty="0"/>
              <a:t>/</a:t>
            </a:r>
            <a:r>
              <a:rPr lang="en-US" sz="2100" i="1" baseline="-25000" dirty="0"/>
              <a:t> </a:t>
            </a:r>
            <a:r>
              <a:rPr lang="en-US" sz="2100" i="1" dirty="0"/>
              <a:t>[</a:t>
            </a:r>
            <a:r>
              <a:rPr lang="en-US" sz="2100" i="1" baseline="-25000" dirty="0"/>
              <a:t> </a:t>
            </a:r>
            <a:r>
              <a:rPr lang="en-US" sz="2100" i="1" dirty="0"/>
              <a:t>C</a:t>
            </a:r>
            <a:r>
              <a:rPr lang="en-US" sz="2100" dirty="0"/>
              <a:t> &lt;</a:t>
            </a:r>
            <a:r>
              <a:rPr lang="en-US" sz="2100" dirty="0" err="1"/>
              <a:t>N</a:t>
            </a:r>
            <a:r>
              <a:rPr lang="en-US" sz="2100" baseline="-25000" dirty="0" err="1"/>
              <a:t>part</a:t>
            </a:r>
            <a:r>
              <a:rPr lang="en-US" sz="2100" dirty="0"/>
              <a:t>&gt;]</a:t>
            </a:r>
            <a:r>
              <a:rPr lang="en-US" sz="2100" i="1" baseline="-25000" dirty="0"/>
              <a:t>I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029200" y="609600"/>
            <a:ext cx="11390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Moments</a:t>
            </a:r>
            <a:r>
              <a:rPr lang="en-US" sz="2200" dirty="0"/>
              <a:t>: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458200" y="209550"/>
            <a:ext cx="533400" cy="152399"/>
          </a:xfrm>
        </p:spPr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chemeClr val="tx1"/>
                </a:solidFill>
              </a:rPr>
              <a:pPr algn="ctr"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4476750"/>
            <a:ext cx="3819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Breakdown of CLT trends could indicate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Critical Point Like physics effect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1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81000" y="118110"/>
            <a:ext cx="8534400" cy="396240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Net-Proton dist. – Baryon sources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26272"/>
            <a:ext cx="3657600" cy="28600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1558" y="895350"/>
            <a:ext cx="3751442" cy="2895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8610600" y="209551"/>
            <a:ext cx="533400" cy="152399"/>
          </a:xfrm>
        </p:spPr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chemeClr val="tx1"/>
                </a:solidFill>
              </a:rPr>
              <a:pPr algn="ctr"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90550"/>
            <a:ext cx="420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C.B. Yang and in Wang - arXiv: 1107.4740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962620"/>
            <a:ext cx="41052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Model based on: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          Baryon Stopping (initial state)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          Baryon pair production (final state)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6319" y="2114550"/>
            <a:ext cx="218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emission source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666750"/>
            <a:ext cx="2363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Multiple emission source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4171950"/>
            <a:ext cx="3599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assumption of thermal equilibrium</a:t>
            </a:r>
          </a:p>
          <a:p>
            <a:r>
              <a:rPr lang="en-US" dirty="0"/>
              <a:t>a</a:t>
            </a:r>
            <a:r>
              <a:rPr lang="en-US" dirty="0" smtClean="0"/>
              <a:t>nd critical fluctuations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01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81000" y="118110"/>
            <a:ext cx="3200400" cy="396240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en-US" dirty="0"/>
              <a:t>O</a:t>
            </a:r>
            <a:r>
              <a:rPr lang="en-US" dirty="0" smtClean="0"/>
              <a:t>ther Baryons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356" t="4553" r="3548"/>
          <a:stretch/>
        </p:blipFill>
        <p:spPr>
          <a:xfrm>
            <a:off x="4876800" y="2983705"/>
            <a:ext cx="2758576" cy="21788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514" r="3931" b="3264"/>
          <a:stretch/>
        </p:blipFill>
        <p:spPr>
          <a:xfrm>
            <a:off x="4876800" y="826975"/>
            <a:ext cx="2667000" cy="21257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8458200" y="209550"/>
            <a:ext cx="533400" cy="152399"/>
          </a:xfrm>
        </p:spPr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chemeClr val="tx1"/>
                </a:solidFill>
              </a:rPr>
              <a:pPr algn="ctr"/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90550"/>
            <a:ext cx="4874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Kitazawa and M. </a:t>
            </a:r>
            <a:r>
              <a:rPr lang="en-US" dirty="0" err="1" smtClean="0"/>
              <a:t>Asakawa</a:t>
            </a:r>
            <a:r>
              <a:rPr lang="en-US" dirty="0" smtClean="0"/>
              <a:t> – arXiv: 1107.2755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819150"/>
            <a:ext cx="5001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Proton number fluctuations modified in hadron phase</a:t>
            </a:r>
          </a:p>
          <a:p>
            <a:r>
              <a:rPr lang="en-US" dirty="0" smtClean="0"/>
              <a:t>Isospin distribution of nucleons binomial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" y="1428750"/>
            <a:ext cx="3108960" cy="38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1885950"/>
            <a:ext cx="4023360" cy="2514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00" y="4400550"/>
            <a:ext cx="4051300" cy="292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48600" y="1038820"/>
            <a:ext cx="10724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Individual</a:t>
            </a:r>
          </a:p>
          <a:p>
            <a:r>
              <a:rPr lang="en-US" dirty="0" smtClean="0"/>
              <a:t>Moments </a:t>
            </a:r>
          </a:p>
          <a:p>
            <a:r>
              <a:rPr lang="en-US" dirty="0" smtClean="0"/>
              <a:t>change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867381" y="3257550"/>
            <a:ext cx="12004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Products of</a:t>
            </a:r>
          </a:p>
          <a:p>
            <a:r>
              <a:rPr lang="en-US" dirty="0" smtClean="0"/>
              <a:t>Moments </a:t>
            </a:r>
          </a:p>
          <a:p>
            <a:r>
              <a:rPr lang="en-US" dirty="0" smtClean="0"/>
              <a:t>similar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85476" y="602218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UrQMD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01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81000" y="118110"/>
            <a:ext cx="8153400" cy="396240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en-US" dirty="0"/>
              <a:t>P</a:t>
            </a:r>
            <a:r>
              <a:rPr lang="en-US" dirty="0" smtClean="0"/>
              <a:t>roton detection efficiency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657" r="12801"/>
          <a:stretch/>
        </p:blipFill>
        <p:spPr>
          <a:xfrm>
            <a:off x="25927" y="1428751"/>
            <a:ext cx="3039567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0750" t="3500" r="3248" b="2782"/>
          <a:stretch/>
        </p:blipFill>
        <p:spPr>
          <a:xfrm>
            <a:off x="3048000" y="895350"/>
            <a:ext cx="2515054" cy="3952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4060" r="7916"/>
          <a:stretch/>
        </p:blipFill>
        <p:spPr>
          <a:xfrm>
            <a:off x="5867400" y="742950"/>
            <a:ext cx="3276600" cy="426726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257800" y="1885950"/>
            <a:ext cx="9144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181600" y="3028950"/>
            <a:ext cx="9144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8534400" y="209550"/>
            <a:ext cx="533400" cy="152399"/>
          </a:xfrm>
        </p:spPr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000000"/>
                </a:solidFill>
              </a:rPr>
              <a:pPr algn="ctr"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990600" y="1504950"/>
            <a:ext cx="76200" cy="2057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1600200" y="1504950"/>
            <a:ext cx="76200" cy="2057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-28794" y="4440019"/>
            <a:ext cx="6572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Cannot be corrected event-by-event</a:t>
            </a:r>
          </a:p>
          <a:p>
            <a:r>
              <a:rPr lang="en-US" dirty="0" smtClean="0"/>
              <a:t>Estimated to be </a:t>
            </a:r>
            <a:r>
              <a:rPr lang="en-US" dirty="0" smtClean="0">
                <a:solidFill>
                  <a:srgbClr val="0000FF"/>
                </a:solidFill>
              </a:rPr>
              <a:t>small on distribution shape </a:t>
            </a:r>
            <a:r>
              <a:rPr lang="en-US" dirty="0" smtClean="0"/>
              <a:t>through realistic simulations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971550"/>
            <a:ext cx="1782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 efficiency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29000" y="63001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HIJING through STAR detector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01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81000" y="118110"/>
            <a:ext cx="8153400" cy="396240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Statistical Errors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>
          <a:xfrm>
            <a:off x="8610600" y="209550"/>
            <a:ext cx="533400" cy="152399"/>
          </a:xfrm>
        </p:spPr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chemeClr val="tx1"/>
                </a:solidFill>
              </a:rPr>
              <a:pPr algn="ctr"/>
              <a:t>9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13" y="971550"/>
            <a:ext cx="30414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895350"/>
            <a:ext cx="281995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799" y="971550"/>
            <a:ext cx="299685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888337" y="590550"/>
            <a:ext cx="13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Error formula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57600" y="590550"/>
            <a:ext cx="1875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 group method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602218"/>
            <a:ext cx="321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Bootstrap/Delta theorem method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3333750"/>
            <a:ext cx="1556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Over estimates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3333750"/>
            <a:ext cx="1794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Large fluctuations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3345418"/>
            <a:ext cx="1414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Correct value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3943350"/>
            <a:ext cx="7801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Simulations: Net proton distribution is </a:t>
            </a:r>
            <a:r>
              <a:rPr lang="en-US" dirty="0" err="1" smtClean="0"/>
              <a:t>Skellam</a:t>
            </a:r>
            <a:r>
              <a:rPr lang="en-US" dirty="0" smtClean="0"/>
              <a:t>, with average number of protons = 4</a:t>
            </a:r>
          </a:p>
          <a:p>
            <a:r>
              <a:rPr lang="en-US" dirty="0" smtClean="0"/>
              <a:t>And average number of anti-protons = 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01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 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Presentation.potx</Template>
  <TotalTime>0</TotalTime>
  <Words>832</Words>
  <Application>Microsoft Macintosh PowerPoint</Application>
  <PresentationFormat>On-screen Show (16:9)</PresentationFormat>
  <Paragraphs>181</Paragraphs>
  <Slides>17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Widescreen Presentation</vt:lpstr>
      <vt:lpstr>Custom Design</vt:lpstr>
      <vt:lpstr>Equation</vt:lpstr>
      <vt:lpstr>Studying the QCD Phase diagram using Conserved Number distributions in high energy collisions</vt:lpstr>
      <vt:lpstr>QCD Phase Diagram</vt:lpstr>
      <vt:lpstr>Experiment</vt:lpstr>
      <vt:lpstr>Net-proton number distributions</vt:lpstr>
      <vt:lpstr>Moments of net-proton distribution</vt:lpstr>
      <vt:lpstr>Net-Proton dist. – Baryon sources</vt:lpstr>
      <vt:lpstr>Other Baryons</vt:lpstr>
      <vt:lpstr>Proton detection efficiency</vt:lpstr>
      <vt:lpstr>Statistical Errors</vt:lpstr>
      <vt:lpstr>Fluctuations and Hadron Resonance Gas Model</vt:lpstr>
      <vt:lpstr>Fluctuations and test of QCD</vt:lpstr>
      <vt:lpstr>Fluctuations and Scale of Phase diagram</vt:lpstr>
      <vt:lpstr>Fluctuations and Critical Point</vt:lpstr>
      <vt:lpstr>Fluctuations and Critical Point</vt:lpstr>
      <vt:lpstr>Fluctuations and Phase Transition</vt:lpstr>
      <vt:lpstr>Conclusions</vt:lpstr>
      <vt:lpstr>Outlook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2010-04-19T20:53:40Z</dcterms:created>
  <dcterms:modified xsi:type="dcterms:W3CDTF">2011-09-29T06:15:01Z</dcterms:modified>
</cp:coreProperties>
</file>