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9" r:id="rId4"/>
    <p:sldId id="268" r:id="rId5"/>
    <p:sldId id="260" r:id="rId6"/>
    <p:sldId id="270" r:id="rId7"/>
    <p:sldId id="271" r:id="rId8"/>
    <p:sldId id="272" r:id="rId9"/>
    <p:sldId id="273" r:id="rId10"/>
    <p:sldId id="275" r:id="rId11"/>
    <p:sldId id="277" r:id="rId12"/>
    <p:sldId id="266" r:id="rId13"/>
    <p:sldId id="265" r:id="rId14"/>
    <p:sldId id="267" r:id="rId15"/>
    <p:sldId id="261" r:id="rId16"/>
    <p:sldId id="262" r:id="rId17"/>
    <p:sldId id="263" r:id="rId18"/>
    <p:sldId id="264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F7F"/>
    <a:srgbClr val="FFFD85"/>
    <a:srgbClr val="E2FF79"/>
    <a:srgbClr val="FFFF65"/>
    <a:srgbClr val="FEE35F"/>
    <a:srgbClr val="FAA960"/>
    <a:srgbClr val="E0FF74"/>
    <a:srgbClr val="CCFF78"/>
    <a:srgbClr val="CD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4D6E-E07F-2C49-9FCF-C887578767D5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C053-2332-8044-A24F-9904CDA1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9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E31B-4041-514E-B614-E95D124886C4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BE215-18C9-564C-B3C7-63299660F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97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E215-18C9-564C-B3C7-63299660FD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3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E5A2-31B5-904A-8BF8-4059F02880A4}" type="datetime1">
              <a:rPr lang="en-IN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B9C5-88CC-004F-A79B-88EE6D0166B5}" type="datetime1">
              <a:rPr lang="en-IN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640-1D04-BB49-9192-404BF3FDDF87}" type="datetime1">
              <a:rPr lang="en-IN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A9F1-83E6-B549-A143-A7B0C0549146}" type="datetime1">
              <a:rPr lang="en-IN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3840-579C-CD40-8518-63FF66F78B79}" type="datetime1">
              <a:rPr lang="en-IN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8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73CC-8BF1-774B-BB80-750668251705}" type="datetime1">
              <a:rPr lang="en-IN" smtClean="0"/>
              <a:t>08/07/17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CF7F-AB27-D046-8C9D-18BD9DB0FDCC}" type="datetime1">
              <a:rPr lang="en-IN" smtClean="0"/>
              <a:t>08/07/17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E103-EEAA-6D4E-8DA6-29C5EE454FD1}" type="datetime1">
              <a:rPr lang="en-IN" smtClean="0"/>
              <a:t>08/07/17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089-AAF4-F541-8D39-82A6B2BBE6CD}" type="datetime1">
              <a:rPr lang="en-IN" smtClean="0"/>
              <a:t>08/07/17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9B96-6EED-8347-8380-761924DCEFA8}" type="datetime1">
              <a:rPr lang="en-IN" smtClean="0"/>
              <a:t>08/07/17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FEA4-815B-A742-8DE8-286FF744B878}" type="datetime1">
              <a:rPr lang="en-IN" smtClean="0"/>
              <a:t>08/07/17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2140-BBA5-D741-8BBE-A8707DC0C134}" type="datetime1">
              <a:rPr lang="en-IN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SQM2017 - Bedanga Mohanty, NISER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5F9F-7712-9D41-B80B-974A9A99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1.png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70" y="1193800"/>
            <a:ext cx="897303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Measurements of global polarization </a:t>
            </a:r>
            <a:r>
              <a:rPr lang="en-US" sz="3600" dirty="0">
                <a:solidFill>
                  <a:srgbClr val="FF0000"/>
                </a:solidFill>
              </a:rPr>
              <a:t>of hyperons </a:t>
            </a:r>
            <a:r>
              <a:rPr lang="en-US" sz="3600" dirty="0" smtClean="0">
                <a:solidFill>
                  <a:srgbClr val="FF0000"/>
                </a:solidFill>
              </a:rPr>
              <a:t>and spin </a:t>
            </a:r>
            <a:r>
              <a:rPr lang="en-US" sz="3600" dirty="0">
                <a:solidFill>
                  <a:srgbClr val="FF0000"/>
                </a:solidFill>
              </a:rPr>
              <a:t>alignment of vector mesons </a:t>
            </a:r>
            <a:r>
              <a:rPr lang="en-US" sz="3600" dirty="0" smtClean="0">
                <a:solidFill>
                  <a:srgbClr val="FF0000"/>
                </a:solidFill>
              </a:rPr>
              <a:t>with ALICE at the LHC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783" y="3332692"/>
            <a:ext cx="7917251" cy="1752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solidFill>
                  <a:schemeClr val="tx1"/>
                </a:solidFill>
              </a:rPr>
              <a:t>Bedanga</a:t>
            </a:r>
            <a:r>
              <a:rPr lang="en-US" sz="2500" dirty="0" smtClean="0">
                <a:solidFill>
                  <a:schemeClr val="tx1"/>
                </a:solidFill>
              </a:rPr>
              <a:t> Mohanty (For the ALICE </a:t>
            </a:r>
            <a:r>
              <a:rPr lang="en-US" sz="2500" dirty="0">
                <a:solidFill>
                  <a:schemeClr val="tx1"/>
                </a:solidFill>
              </a:rPr>
              <a:t>c</a:t>
            </a:r>
            <a:r>
              <a:rPr lang="en-US" sz="2500" dirty="0" smtClean="0">
                <a:solidFill>
                  <a:schemeClr val="tx1"/>
                </a:solidFill>
              </a:rPr>
              <a:t>ollaboration)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National Institute of Science Education and Research, INDIA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46" y="8663966"/>
            <a:ext cx="712747" cy="963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346" y="8816366"/>
            <a:ext cx="712747" cy="963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746" y="8968766"/>
            <a:ext cx="712747" cy="963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02" y="5415662"/>
            <a:ext cx="712747" cy="963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31951" y="5418500"/>
            <a:ext cx="946680" cy="103474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1052529" y="6064291"/>
            <a:ext cx="6910564" cy="1427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890764" y="6107098"/>
            <a:ext cx="7086600" cy="80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tx1"/>
                </a:solidFill>
              </a:rPr>
              <a:t>17</a:t>
            </a:r>
            <a:r>
              <a:rPr lang="en-US" sz="1500" baseline="30000" dirty="0" smtClean="0">
                <a:solidFill>
                  <a:schemeClr val="tx1"/>
                </a:solidFill>
              </a:rPr>
              <a:t>th</a:t>
            </a:r>
            <a:r>
              <a:rPr lang="en-US" sz="1500" dirty="0" smtClean="0">
                <a:solidFill>
                  <a:schemeClr val="tx1"/>
                </a:solidFill>
              </a:rPr>
              <a:t> International Conference on Strangeness in Quark Matter</a:t>
            </a:r>
          </a:p>
          <a:p>
            <a:r>
              <a:rPr lang="en-US" sz="1500" dirty="0" err="1" smtClean="0">
                <a:solidFill>
                  <a:schemeClr val="tx1"/>
                </a:solidFill>
              </a:rPr>
              <a:t>Universiteit</a:t>
            </a:r>
            <a:r>
              <a:rPr lang="en-US" sz="1500" dirty="0" smtClean="0">
                <a:solidFill>
                  <a:schemeClr val="tx1"/>
                </a:solidFill>
              </a:rPr>
              <a:t> Utrecht, Netherlands, 10-15 July, 2017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2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5" y="15078"/>
            <a:ext cx="8588516" cy="551535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Summary of global polarization results</a:t>
            </a:r>
            <a:endParaRPr lang="en-US" sz="34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14" y="1338474"/>
            <a:ext cx="9006286" cy="4247317"/>
          </a:xfrm>
          <a:prstGeom prst="rect">
            <a:avLst/>
          </a:prstGeom>
          <a:solidFill>
            <a:srgbClr val="9BBB5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3000" i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P</a:t>
            </a:r>
            <a:r>
              <a:rPr lang="en-US" sz="3000" baseline="-25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H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consistent with zero for </a:t>
            </a:r>
            <a:r>
              <a:rPr lang="en-US" sz="3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Pb-Pb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collisions at </a:t>
            </a:r>
            <a:r>
              <a:rPr lang="en-US" sz="3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midrapidity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for √</a:t>
            </a:r>
            <a:r>
              <a:rPr lang="en-US" sz="3000" i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s</a:t>
            </a:r>
            <a:r>
              <a:rPr lang="en-US" sz="2400" baseline="-25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NN</a:t>
            </a:r>
            <a:r>
              <a:rPr lang="en-US" sz="3000" baseline="-25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=</a:t>
            </a:r>
            <a:r>
              <a:rPr lang="en-US" sz="3000" baseline="-25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2.76 </a:t>
            </a:r>
            <a:r>
              <a:rPr lang="en-US" sz="3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TeV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in ALICE @ LHC</a:t>
            </a:r>
          </a:p>
          <a:p>
            <a:endParaRPr lang="en-US" sz="3000" b="1" dirty="0" smtClean="0"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3000" dirty="0" smtClean="0">
                <a:latin typeface="Symbol" charset="2"/>
                <a:cs typeface="Symbol" charset="2"/>
              </a:rPr>
              <a:t>1s </a:t>
            </a:r>
            <a:r>
              <a:rPr lang="en-US" sz="3000" dirty="0" smtClean="0">
                <a:latin typeface="Bookman Old Style"/>
                <a:cs typeface="Bookman Old Style"/>
              </a:rPr>
              <a:t>significance for combined </a:t>
            </a:r>
            <a:r>
              <a:rPr lang="en-US" sz="3000" dirty="0" smtClean="0">
                <a:latin typeface="Symbol" charset="2"/>
                <a:cs typeface="Symbol" charset="2"/>
              </a:rPr>
              <a:t>L </a:t>
            </a:r>
            <a:r>
              <a:rPr lang="en-US" sz="3000" dirty="0" smtClean="0">
                <a:latin typeface="Bookman Old Style"/>
                <a:cs typeface="Bookman Old Style"/>
              </a:rPr>
              <a:t>and anti-</a:t>
            </a:r>
            <a:r>
              <a:rPr lang="en-US" sz="3000" dirty="0" smtClean="0">
                <a:latin typeface="Symbol" charset="2"/>
                <a:cs typeface="Symbol" charset="2"/>
              </a:rPr>
              <a:t>L</a:t>
            </a:r>
            <a:r>
              <a:rPr lang="en-US" sz="3000" dirty="0" smtClean="0">
                <a:latin typeface="Bookman Old Style"/>
                <a:cs typeface="Bookman Old Style"/>
              </a:rPr>
              <a:t> results</a:t>
            </a:r>
          </a:p>
          <a:p>
            <a:pPr marL="285750" indent="-285750">
              <a:buFont typeface="Wingdings" charset="2"/>
              <a:buChar char="ü"/>
            </a:pPr>
            <a:endParaRPr lang="en-US" sz="3000" dirty="0">
              <a:latin typeface="Bookman Old Style"/>
              <a:cs typeface="Bookman Old Style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3000" dirty="0" smtClean="0">
                <a:latin typeface="Bookman Old Style"/>
                <a:cs typeface="Bookman Old Style"/>
              </a:rPr>
              <a:t>10 times more event statistics needed for </a:t>
            </a:r>
          </a:p>
          <a:p>
            <a:r>
              <a:rPr lang="en-US" sz="3000" dirty="0">
                <a:latin typeface="Bookman Old Style"/>
                <a:cs typeface="Bookman Old Style"/>
              </a:rPr>
              <a:t> </a:t>
            </a:r>
            <a:r>
              <a:rPr lang="en-US" sz="3000" dirty="0" smtClean="0">
                <a:latin typeface="Bookman Old Style"/>
                <a:cs typeface="Bookman Old Style"/>
              </a:rPr>
              <a:t>  a 3</a:t>
            </a:r>
            <a:r>
              <a:rPr lang="en-US" sz="3000" dirty="0" smtClean="0">
                <a:latin typeface="Symbol" charset="2"/>
                <a:cs typeface="Symbol" charset="2"/>
              </a:rPr>
              <a:t>s</a:t>
            </a:r>
            <a:r>
              <a:rPr lang="en-US" sz="3000" dirty="0" smtClean="0">
                <a:latin typeface="Bookman Old Style"/>
                <a:cs typeface="Bookman Old Style"/>
              </a:rPr>
              <a:t> significance result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10</a:t>
            </a:fld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5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8763"/>
            <a:ext cx="8229600" cy="1143000"/>
          </a:xfr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Spin alignment of K</a:t>
            </a:r>
            <a:r>
              <a:rPr lang="en-US" baseline="30000" dirty="0" smtClean="0">
                <a:solidFill>
                  <a:srgbClr val="000000"/>
                </a:solidFill>
              </a:rPr>
              <a:t>*0</a:t>
            </a:r>
            <a:r>
              <a:rPr lang="en-US" dirty="0" smtClean="0">
                <a:solidFill>
                  <a:srgbClr val="000000"/>
                </a:solidFill>
              </a:rPr>
              <a:t> vector </a:t>
            </a: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eson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z="2000" b="1" smtClean="0">
                <a:solidFill>
                  <a:srgbClr val="000000"/>
                </a:solidFill>
              </a:rPr>
              <a:t>11</a:t>
            </a:fld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SQM2017 - Bedanga Mohanty, NISER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4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" y="37571"/>
            <a:ext cx="4725746" cy="419629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Data set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a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nd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a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nalysis 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397" y="587014"/>
            <a:ext cx="1749097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pp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collisions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6767" y="573902"/>
            <a:ext cx="2692865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Heavy-ion collisions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12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076945"/>
              </p:ext>
            </p:extLst>
          </p:nvPr>
        </p:nvGraphicFramePr>
        <p:xfrm>
          <a:off x="170492" y="1149690"/>
          <a:ext cx="3802152" cy="3677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063"/>
                <a:gridCol w="21810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 system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pp</a:t>
                      </a:r>
                      <a:r>
                        <a:rPr lang="en-US" baseline="0" dirty="0" smtClean="0"/>
                        <a:t> and  13 </a:t>
                      </a:r>
                      <a:r>
                        <a:rPr lang="en-US" baseline="0" dirty="0" err="1" smtClean="0"/>
                        <a:t>TeV</a:t>
                      </a:r>
                      <a:r>
                        <a:rPr lang="en-US" baseline="0" dirty="0" smtClean="0"/>
                        <a:t>, Minimum bias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events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43 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Hadrons 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*0</a:t>
                      </a:r>
                      <a:endParaRPr lang="en-US" baseline="30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 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r>
                        <a:rPr lang="en-US" baseline="0" dirty="0" smtClean="0"/>
                        <a:t> x 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Quantization axis </a:t>
                      </a:r>
                      <a:endParaRPr lang="en-US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plane</a:t>
                      </a:r>
                      <a:endParaRPr lang="en-US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03690"/>
              </p:ext>
            </p:extLst>
          </p:nvPr>
        </p:nvGraphicFramePr>
        <p:xfrm>
          <a:off x="4493646" y="1153183"/>
          <a:ext cx="4193154" cy="431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8253"/>
                <a:gridCol w="24849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 system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energy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Pb-Pb</a:t>
                      </a:r>
                      <a:r>
                        <a:rPr lang="en-US" baseline="0" dirty="0" smtClean="0"/>
                        <a:t> and 2.76 </a:t>
                      </a:r>
                      <a:r>
                        <a:rPr lang="en-US" baseline="0" dirty="0" err="1" smtClean="0"/>
                        <a:t>TeV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events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14 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 centrality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10-50% (</a:t>
                      </a:r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*0</a:t>
                      </a:r>
                      <a:r>
                        <a:rPr lang="en-US" baseline="0" dirty="0" smtClean="0"/>
                        <a:t>), 20-40% (K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baseline="-25000" dirty="0" smtClean="0"/>
                        <a:t>S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Hadrons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*0</a:t>
                      </a:r>
                      <a:r>
                        <a:rPr lang="en-US" baseline="0" dirty="0" smtClean="0"/>
                        <a:t>   and K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baseline="-25000" dirty="0" smtClean="0"/>
                        <a:t>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 events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 x 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Quantization axis</a:t>
                      </a:r>
                      <a:endParaRPr lang="en-US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plane</a:t>
                      </a:r>
                      <a:endParaRPr lang="en-US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5332" y="5617603"/>
            <a:ext cx="7731804" cy="70788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Goal: Measure 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d</a:t>
            </a:r>
            <a:r>
              <a:rPr lang="en-US" sz="2000" i="1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dcos</a:t>
            </a:r>
            <a:r>
              <a:rPr lang="en-US" sz="20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* vs. 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cos</a:t>
            </a:r>
            <a:r>
              <a:rPr lang="en-US" sz="20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* and extract 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00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value as </a:t>
            </a:r>
          </a:p>
          <a:p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function of </a:t>
            </a:r>
            <a:r>
              <a:rPr lang="en-US" sz="2000" i="1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of K</a:t>
            </a:r>
            <a:r>
              <a:rPr lang="en-US" sz="2000" baseline="30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*0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.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1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0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97" y="73615"/>
            <a:ext cx="8751306" cy="719829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K</a:t>
            </a:r>
            <a:r>
              <a:rPr lang="en-US" sz="3000" baseline="30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*0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vector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m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eson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r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econstruction in </a:t>
            </a:r>
            <a:r>
              <a:rPr lang="en-US" sz="3000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pp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collisions at ALICE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55" y="4959660"/>
            <a:ext cx="4089973" cy="70788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Same event (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sig+bkg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) and mixed event </a:t>
            </a:r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bkg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) distributions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3067" y="4940222"/>
            <a:ext cx="4013201" cy="1015663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Same event distribution after</a:t>
            </a:r>
          </a:p>
          <a:p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ixed event background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subtraction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13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2670" y="6020530"/>
            <a:ext cx="6387461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Yield is the area under 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Breit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-Wigner distribution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1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2017-Jul-06-InvMassNormIntermediatePt_pp13TeV(1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2" y="844244"/>
            <a:ext cx="4203487" cy="4040389"/>
          </a:xfrm>
          <a:prstGeom prst="rect">
            <a:avLst/>
          </a:prstGeom>
        </p:spPr>
      </p:pic>
      <p:pic>
        <p:nvPicPr>
          <p:cNvPr id="9" name="Picture 8" descr="2017-Jul-06-InvMassFitIntermediatePt_pp13TeV(1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1" y="717898"/>
            <a:ext cx="4334934" cy="4166735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5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6" y="111803"/>
            <a:ext cx="8229600" cy="719829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K</a:t>
            </a:r>
            <a:r>
              <a:rPr lang="en-US" sz="3000" baseline="30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*0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vector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m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eson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r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econstruction in </a:t>
            </a:r>
            <a:r>
              <a:rPr lang="en-US" sz="3000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Pb-Pb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collisions at  ALICE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14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826" y="5010462"/>
            <a:ext cx="4094519" cy="70788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Same event (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sig+bkg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) and mixed event </a:t>
            </a:r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bkg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) distributions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5338" y="4932158"/>
            <a:ext cx="4013201" cy="1015663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Same event distribution after</a:t>
            </a:r>
          </a:p>
          <a:p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ixed event background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subtraction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4903" y="6007274"/>
            <a:ext cx="6404317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Yield is the area under 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Breit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-Wigner distribution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1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2017-Jul-06-InvMassNormIntermediatePt_PbPb2760(1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2" y="880536"/>
            <a:ext cx="4242591" cy="4077976"/>
          </a:xfrm>
          <a:prstGeom prst="rect">
            <a:avLst/>
          </a:prstGeom>
        </p:spPr>
      </p:pic>
      <p:pic>
        <p:nvPicPr>
          <p:cNvPr id="7" name="Picture 6" descr="2017-Jul-06-InvMassFitIntermediatePt_PbPb2760(1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27" y="762005"/>
            <a:ext cx="4295441" cy="41287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3227"/>
            <a:ext cx="4784265" cy="68923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Angular distribution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171" y="772697"/>
            <a:ext cx="1749097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pp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collisions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2583" y="760725"/>
            <a:ext cx="2692865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Heavy-ion collisions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15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0562" y="5696594"/>
            <a:ext cx="6824468" cy="70788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Two 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parameters 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N</a:t>
            </a:r>
            <a:r>
              <a:rPr lang="en-US" sz="2000" baseline="-25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00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) fit to 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cos</a:t>
            </a:r>
            <a:r>
              <a:rPr lang="en-US" sz="20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* 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distributions measured in different </a:t>
            </a:r>
            <a:r>
              <a:rPr lang="en-US" sz="2000" i="1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bins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1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2017-Jul-06-CosThetaStarKStar_pp13TeV(1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1232944"/>
            <a:ext cx="4538134" cy="4362051"/>
          </a:xfrm>
          <a:prstGeom prst="rect">
            <a:avLst/>
          </a:prstGeom>
        </p:spPr>
      </p:pic>
      <p:pic>
        <p:nvPicPr>
          <p:cNvPr id="6" name="Picture 5" descr="2017-Jul-06-CosThetaStarKStar_PbPb2760(1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3" y="1316295"/>
            <a:ext cx="4521201" cy="434577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6" y="128184"/>
            <a:ext cx="7363923" cy="62803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Spin density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m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atrix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e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lement (</a:t>
            </a:r>
            <a:r>
              <a:rPr lang="en-US" sz="30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3000" baseline="-25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00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)  measurements</a:t>
            </a:r>
            <a:r>
              <a:rPr lang="en-US" sz="32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endParaRPr lang="en-US" sz="32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666" y="4893044"/>
            <a:ext cx="2760133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 collisions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</a:rPr>
              <a:t>00</a:t>
            </a:r>
            <a:r>
              <a:rPr lang="en-US" sz="2000" dirty="0" smtClean="0">
                <a:solidFill>
                  <a:srgbClr val="000000"/>
                </a:solidFill>
              </a:rPr>
              <a:t> = 1/3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16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7082" y="4791144"/>
            <a:ext cx="4284356" cy="1015663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Pb-Pb</a:t>
            </a:r>
            <a:r>
              <a:rPr lang="en-US" sz="2000" dirty="0" smtClean="0">
                <a:solidFill>
                  <a:srgbClr val="000000"/>
                </a:solidFill>
              </a:rPr>
              <a:t> collisions: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sz="2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</a:rPr>
              <a:t>00</a:t>
            </a:r>
            <a:r>
              <a:rPr lang="en-US" sz="2000" dirty="0" smtClean="0">
                <a:solidFill>
                  <a:srgbClr val="000000"/>
                </a:solidFill>
              </a:rPr>
              <a:t> values about 2.5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 below 1/3 for 0.4 ≤ </a:t>
            </a:r>
            <a:r>
              <a:rPr lang="en-US" sz="2000" i="1" dirty="0" err="1" smtClean="0">
                <a:solidFill>
                  <a:srgbClr val="00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 &lt; 1.2 </a:t>
            </a:r>
            <a:r>
              <a:rPr lang="en-US" sz="2000" dirty="0" err="1" smtClean="0">
                <a:solidFill>
                  <a:srgbClr val="000000"/>
                </a:solidFill>
              </a:rPr>
              <a:t>GeV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</a:rPr>
              <a:t>c </a:t>
            </a:r>
            <a:r>
              <a:rPr lang="en-US" sz="2000" dirty="0" smtClean="0">
                <a:solidFill>
                  <a:srgbClr val="000000"/>
                </a:solidFill>
              </a:rPr>
              <a:t>and 1.4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for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1.2 </a:t>
            </a:r>
            <a:r>
              <a:rPr lang="en-US" sz="2000" dirty="0">
                <a:solidFill>
                  <a:srgbClr val="000000"/>
                </a:solidFill>
              </a:rPr>
              <a:t>≤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&lt; 1.8 </a:t>
            </a:r>
            <a:r>
              <a:rPr lang="en-US" sz="2000" dirty="0" err="1">
                <a:solidFill>
                  <a:srgbClr val="000000"/>
                </a:solidFill>
              </a:rPr>
              <a:t>GeV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i="1" dirty="0">
                <a:solidFill>
                  <a:srgbClr val="000000"/>
                </a:solidFill>
              </a:rPr>
              <a:t>c  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5" y="5368532"/>
            <a:ext cx="4746747" cy="1077218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Sources of systematic errors include: Signal extraction, track reconstruction parameter variations, material budget and uncertainties associated with determination of efficiency x acceptance</a:t>
            </a:r>
          </a:p>
        </p:txBody>
      </p:sp>
      <p:pic>
        <p:nvPicPr>
          <p:cNvPr id="1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 descr="2017-Jul-06-rhovspt_PbPb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81" y="739281"/>
            <a:ext cx="4198387" cy="4034929"/>
          </a:xfrm>
          <a:prstGeom prst="rect">
            <a:avLst/>
          </a:prstGeom>
        </p:spPr>
      </p:pic>
      <p:pic>
        <p:nvPicPr>
          <p:cNvPr id="15" name="Picture 14" descr="2017-Jul-06-rhovspt_pp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0" y="840879"/>
            <a:ext cx="4197498" cy="4034929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" y="-8918"/>
            <a:ext cx="9082804" cy="599647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Spin alignment of K</a:t>
            </a:r>
            <a:r>
              <a:rPr lang="en-US" sz="3000" baseline="30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*0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(spin 1) and K</a:t>
            </a:r>
            <a:r>
              <a:rPr lang="en-US" sz="3000" baseline="30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0</a:t>
            </a:r>
            <a:r>
              <a:rPr lang="en-US" sz="3000" baseline="-25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s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(spin 0)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636" y="3549485"/>
            <a:ext cx="3264168" cy="1323439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Null hypothesis </a:t>
            </a:r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est: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No spin alignment observed for spin 0 hadron K</a:t>
            </a:r>
            <a:r>
              <a:rPr lang="en-US" sz="2000" baseline="30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0</a:t>
            </a:r>
            <a:r>
              <a:rPr lang="en-US" sz="2000" baseline="-25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</a:t>
            </a:r>
            <a:endParaRPr lang="en-US" sz="2000" baseline="-25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17</a:t>
            </a:fld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2017-Jul-06-rho00vspt_ppandpbpbandkshort(2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1024664"/>
            <a:ext cx="5645999" cy="542693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0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81" y="24282"/>
            <a:ext cx="8366019" cy="5275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Summary of spin alignment results</a:t>
            </a:r>
            <a:endParaRPr lang="en-US" sz="36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39" y="800072"/>
            <a:ext cx="9006286" cy="5632311"/>
          </a:xfrm>
          <a:prstGeom prst="rect">
            <a:avLst/>
          </a:prstGeom>
          <a:solidFill>
            <a:srgbClr val="9BBB59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3000" i="1" dirty="0">
                <a:solidFill>
                  <a:schemeClr val="tx1"/>
                </a:solidFill>
                <a:latin typeface="Symbol" charset="2"/>
                <a:cs typeface="Symbol" charset="2"/>
              </a:rPr>
              <a:t>r</a:t>
            </a:r>
            <a:r>
              <a:rPr lang="en-US" sz="3000" baseline="-25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00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&lt; 1/3 by about 2.5</a:t>
            </a:r>
            <a:r>
              <a:rPr lang="en-US" sz="3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for the lowest </a:t>
            </a:r>
            <a:r>
              <a:rPr lang="en-US" sz="3000" i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p</a:t>
            </a:r>
            <a:r>
              <a:rPr lang="en-US" sz="3000" baseline="-25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T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range (0.4-1.2 </a:t>
            </a:r>
            <a:r>
              <a:rPr lang="en-US" sz="3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GeV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/</a:t>
            </a:r>
            <a:r>
              <a:rPr lang="en-US" sz="3000" i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c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) studied, about 1.4</a:t>
            </a:r>
            <a:r>
              <a:rPr lang="en-US" sz="3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for the </a:t>
            </a:r>
            <a:r>
              <a:rPr lang="en-US" sz="3000" i="1" dirty="0" err="1">
                <a:solidFill>
                  <a:schemeClr val="tx1"/>
                </a:solidFill>
                <a:latin typeface="Bookman Old Style"/>
                <a:cs typeface="Bookman Old Style"/>
              </a:rPr>
              <a:t>p</a:t>
            </a:r>
            <a:r>
              <a:rPr lang="en-US" sz="3000" baseline="-25000" dirty="0" err="1">
                <a:solidFill>
                  <a:schemeClr val="tx1"/>
                </a:solidFill>
                <a:latin typeface="Bookman Old Style"/>
                <a:cs typeface="Bookman Old Style"/>
              </a:rPr>
              <a:t>T</a:t>
            </a:r>
            <a:r>
              <a:rPr lang="en-US" sz="3000" dirty="0">
                <a:solidFill>
                  <a:schemeClr val="tx1"/>
                </a:solidFill>
                <a:latin typeface="Bookman Old Style"/>
                <a:cs typeface="Bookman Old Style"/>
              </a:rPr>
              <a:t> range 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(1.2-2.4 </a:t>
            </a:r>
            <a:r>
              <a:rPr lang="en-US" sz="3000" dirty="0" err="1">
                <a:solidFill>
                  <a:schemeClr val="tx1"/>
                </a:solidFill>
                <a:latin typeface="Bookman Old Style"/>
                <a:cs typeface="Bookman Old Style"/>
              </a:rPr>
              <a:t>GeV</a:t>
            </a:r>
            <a:r>
              <a:rPr lang="en-US" sz="3000" dirty="0">
                <a:solidFill>
                  <a:schemeClr val="tx1"/>
                </a:solidFill>
                <a:latin typeface="Bookman Old Style"/>
                <a:cs typeface="Bookman Old Style"/>
              </a:rPr>
              <a:t>/</a:t>
            </a:r>
            <a:r>
              <a:rPr lang="en-US" sz="3000" i="1" dirty="0">
                <a:solidFill>
                  <a:schemeClr val="tx1"/>
                </a:solidFill>
                <a:latin typeface="Bookman Old Style"/>
                <a:cs typeface="Bookman Old Style"/>
              </a:rPr>
              <a:t>c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) and consistent with 1/3 for higher </a:t>
            </a:r>
            <a:r>
              <a:rPr lang="en-US" sz="3000" i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p</a:t>
            </a:r>
            <a:r>
              <a:rPr lang="en-US" sz="3000" baseline="-25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T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in </a:t>
            </a:r>
            <a:r>
              <a:rPr lang="en-US" sz="3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Pb-Pb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collisions at </a:t>
            </a:r>
            <a:r>
              <a:rPr lang="en-US" sz="3000" dirty="0">
                <a:solidFill>
                  <a:schemeClr val="tx1"/>
                </a:solidFill>
                <a:latin typeface="Bookman Old Style"/>
                <a:cs typeface="Bookman Old Style"/>
              </a:rPr>
              <a:t>√</a:t>
            </a:r>
            <a:r>
              <a:rPr lang="en-US" sz="3000" i="1" dirty="0" err="1">
                <a:solidFill>
                  <a:schemeClr val="tx1"/>
                </a:solidFill>
                <a:latin typeface="Bookman Old Style"/>
                <a:cs typeface="Bookman Old Style"/>
              </a:rPr>
              <a:t>s</a:t>
            </a:r>
            <a:r>
              <a:rPr lang="en-US" sz="2400" baseline="-25000" dirty="0" err="1">
                <a:solidFill>
                  <a:schemeClr val="tx1"/>
                </a:solidFill>
                <a:latin typeface="Bookman Old Style"/>
                <a:cs typeface="Bookman Old Style"/>
              </a:rPr>
              <a:t>NN</a:t>
            </a:r>
            <a:r>
              <a:rPr lang="en-US" sz="3000" baseline="-25000" dirty="0">
                <a:solidFill>
                  <a:schemeClr val="tx1"/>
                </a:solidFill>
                <a:latin typeface="Bookman Old Style"/>
                <a:cs typeface="Bookman Old Style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Bookman Old Style"/>
                <a:cs typeface="Bookman Old Style"/>
              </a:rPr>
              <a:t>=</a:t>
            </a:r>
            <a:r>
              <a:rPr lang="en-US" sz="3000" baseline="-25000" dirty="0">
                <a:solidFill>
                  <a:schemeClr val="tx1"/>
                </a:solidFill>
                <a:latin typeface="Bookman Old Style"/>
                <a:cs typeface="Bookman Old Style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Bookman Old Style"/>
                <a:cs typeface="Bookman Old Style"/>
              </a:rPr>
              <a:t>2.76 </a:t>
            </a:r>
            <a:r>
              <a:rPr lang="en-US" sz="3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TeV</a:t>
            </a:r>
            <a:r>
              <a:rPr lang="en-US" sz="30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 in ALICE @ LHC</a:t>
            </a:r>
          </a:p>
          <a:p>
            <a:endParaRPr lang="en-US" sz="3000" b="1" dirty="0" smtClean="0"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3000" i="1" dirty="0">
                <a:latin typeface="Symbol" charset="2"/>
                <a:cs typeface="Symbol" charset="2"/>
              </a:rPr>
              <a:t>r</a:t>
            </a:r>
            <a:r>
              <a:rPr lang="en-US" sz="3000" baseline="-25000" dirty="0" smtClean="0">
                <a:latin typeface="Bookman Old Style"/>
                <a:cs typeface="Bookman Old Style"/>
              </a:rPr>
              <a:t>00</a:t>
            </a:r>
            <a:r>
              <a:rPr lang="en-US" sz="3000" dirty="0" smtClean="0">
                <a:latin typeface="Bookman Old Style"/>
                <a:cs typeface="Bookman Old Style"/>
              </a:rPr>
              <a:t> ~ 1/3 : Spin alignment </a:t>
            </a:r>
            <a:r>
              <a:rPr lang="en-US" sz="3000" b="1" dirty="0" smtClean="0">
                <a:latin typeface="Bookman Old Style"/>
                <a:cs typeface="Bookman Old Style"/>
              </a:rPr>
              <a:t>not</a:t>
            </a:r>
            <a:r>
              <a:rPr lang="en-US" sz="3000" dirty="0" smtClean="0">
                <a:latin typeface="Bookman Old Style"/>
                <a:cs typeface="Bookman Old Style"/>
              </a:rPr>
              <a:t> observed in proton-proton collisions at 13 </a:t>
            </a:r>
            <a:r>
              <a:rPr lang="en-US" sz="3000" dirty="0" err="1" smtClean="0">
                <a:latin typeface="Bookman Old Style"/>
                <a:cs typeface="Bookman Old Style"/>
              </a:rPr>
              <a:t>TeV</a:t>
            </a:r>
            <a:endParaRPr lang="en-US" sz="3000" dirty="0" smtClean="0">
              <a:latin typeface="Bookman Old Style"/>
              <a:cs typeface="Bookman Old Style"/>
            </a:endParaRPr>
          </a:p>
          <a:p>
            <a:pPr marL="285750" indent="-285750">
              <a:buFont typeface="Wingdings" charset="2"/>
              <a:buChar char="ü"/>
            </a:pPr>
            <a:endParaRPr lang="en-US" sz="3000" dirty="0">
              <a:latin typeface="Bookman Old Style"/>
              <a:cs typeface="Bookman Old Style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3000" i="1" dirty="0">
                <a:latin typeface="Symbol" charset="2"/>
                <a:cs typeface="Symbol" charset="2"/>
              </a:rPr>
              <a:t>r</a:t>
            </a:r>
            <a:r>
              <a:rPr lang="en-US" sz="3000" baseline="-25000" dirty="0" smtClean="0">
                <a:latin typeface="Bookman Old Style"/>
                <a:cs typeface="Bookman Old Style"/>
              </a:rPr>
              <a:t>00</a:t>
            </a:r>
            <a:r>
              <a:rPr lang="en-US" sz="3000" dirty="0" smtClean="0">
                <a:latin typeface="Bookman Old Style"/>
                <a:cs typeface="Bookman Old Style"/>
              </a:rPr>
              <a:t> ~ 1/3 (within systematic errors) : Spin alignment </a:t>
            </a:r>
            <a:r>
              <a:rPr lang="en-US" sz="3000" b="1" dirty="0" smtClean="0">
                <a:latin typeface="Bookman Old Style"/>
                <a:cs typeface="Bookman Old Style"/>
              </a:rPr>
              <a:t>not</a:t>
            </a:r>
            <a:r>
              <a:rPr lang="en-US" sz="3000" dirty="0" smtClean="0">
                <a:latin typeface="Bookman Old Style"/>
                <a:cs typeface="Bookman Old Style"/>
              </a:rPr>
              <a:t> observed for K</a:t>
            </a:r>
            <a:r>
              <a:rPr lang="en-US" sz="3000" baseline="30000" dirty="0" smtClean="0">
                <a:latin typeface="Bookman Old Style"/>
                <a:cs typeface="Bookman Old Style"/>
              </a:rPr>
              <a:t>0</a:t>
            </a:r>
            <a:r>
              <a:rPr lang="en-US" sz="3000" baseline="-25000" dirty="0" smtClean="0">
                <a:latin typeface="Bookman Old Style"/>
                <a:cs typeface="Bookman Old Style"/>
              </a:rPr>
              <a:t>s</a:t>
            </a:r>
            <a:r>
              <a:rPr lang="en-US" sz="3000" dirty="0" smtClean="0">
                <a:latin typeface="Bookman Old Style"/>
                <a:cs typeface="Bookman Old Style"/>
              </a:rPr>
              <a:t> (spin 0) in </a:t>
            </a:r>
          </a:p>
          <a:p>
            <a:r>
              <a:rPr lang="en-US" sz="3000" dirty="0">
                <a:latin typeface="Bookman Old Style"/>
                <a:cs typeface="Bookman Old Style"/>
              </a:rPr>
              <a:t> </a:t>
            </a:r>
            <a:r>
              <a:rPr lang="en-US" sz="3000" dirty="0" smtClean="0">
                <a:latin typeface="Bookman Old Style"/>
                <a:cs typeface="Bookman Old Style"/>
              </a:rPr>
              <a:t> </a:t>
            </a:r>
            <a:r>
              <a:rPr lang="en-US" sz="3000" dirty="0" err="1" smtClean="0">
                <a:latin typeface="Bookman Old Style"/>
                <a:cs typeface="Bookman Old Style"/>
              </a:rPr>
              <a:t>Pb-Pb</a:t>
            </a:r>
            <a:r>
              <a:rPr lang="en-US" sz="3000" dirty="0" smtClean="0">
                <a:latin typeface="Bookman Old Style"/>
                <a:cs typeface="Bookman Old Style"/>
              </a:rPr>
              <a:t> collisions at </a:t>
            </a:r>
            <a:r>
              <a:rPr lang="en-US" sz="3000" dirty="0">
                <a:solidFill>
                  <a:schemeClr val="tx1"/>
                </a:solidFill>
                <a:latin typeface="Bookman Old Style"/>
                <a:cs typeface="Bookman Old Style"/>
              </a:rPr>
              <a:t>√</a:t>
            </a:r>
            <a:r>
              <a:rPr lang="en-US" sz="3000" i="1" dirty="0" err="1">
                <a:solidFill>
                  <a:schemeClr val="tx1"/>
                </a:solidFill>
                <a:latin typeface="Bookman Old Style"/>
                <a:cs typeface="Bookman Old Style"/>
              </a:rPr>
              <a:t>s</a:t>
            </a:r>
            <a:r>
              <a:rPr lang="en-US" sz="2400" baseline="-25000" dirty="0" err="1">
                <a:solidFill>
                  <a:schemeClr val="tx1"/>
                </a:solidFill>
                <a:latin typeface="Bookman Old Style"/>
                <a:cs typeface="Bookman Old Style"/>
              </a:rPr>
              <a:t>NN</a:t>
            </a:r>
            <a:r>
              <a:rPr lang="en-US" sz="3000" baseline="-25000" dirty="0">
                <a:solidFill>
                  <a:schemeClr val="tx1"/>
                </a:solidFill>
                <a:latin typeface="Bookman Old Style"/>
                <a:cs typeface="Bookman Old Style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Bookman Old Style"/>
                <a:cs typeface="Bookman Old Style"/>
              </a:rPr>
              <a:t>=</a:t>
            </a:r>
            <a:r>
              <a:rPr lang="en-US" sz="3000" baseline="-25000" dirty="0">
                <a:solidFill>
                  <a:schemeClr val="tx1"/>
                </a:solidFill>
                <a:latin typeface="Bookman Old Style"/>
                <a:cs typeface="Bookman Old Style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Bookman Old Style"/>
                <a:cs typeface="Bookman Old Style"/>
              </a:rPr>
              <a:t>2.76 </a:t>
            </a:r>
            <a:r>
              <a:rPr lang="en-US" sz="3000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TeV</a:t>
            </a:r>
            <a:endParaRPr lang="en-US" sz="3000" dirty="0" smtClean="0">
              <a:latin typeface="Bookman Old Style"/>
              <a:cs typeface="Bookman Old Styl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167" y="6388910"/>
            <a:ext cx="2133600" cy="365125"/>
          </a:xfrm>
        </p:spPr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18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82" y="24282"/>
            <a:ext cx="2865200" cy="527563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Outlook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19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2017-Feb-05-combined_pol_pt_cent05-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652"/>
            <a:ext cx="4921596" cy="3532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348" y="4752264"/>
            <a:ext cx="8944733" cy="1200328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Analysis with </a:t>
            </a:r>
            <a:r>
              <a:rPr lang="en-US" sz="2400" dirty="0" err="1" smtClean="0">
                <a:solidFill>
                  <a:srgbClr val="000000"/>
                </a:solidFill>
              </a:rPr>
              <a:t>Pb-Pb</a:t>
            </a:r>
            <a:r>
              <a:rPr lang="en-US" sz="2400" dirty="0" smtClean="0">
                <a:solidFill>
                  <a:srgbClr val="000000"/>
                </a:solidFill>
              </a:rPr>
              <a:t> 5.02 </a:t>
            </a:r>
            <a:r>
              <a:rPr lang="en-US" sz="2400" dirty="0" err="1" smtClean="0">
                <a:solidFill>
                  <a:srgbClr val="000000"/>
                </a:solidFill>
              </a:rPr>
              <a:t>TeV</a:t>
            </a:r>
            <a:r>
              <a:rPr lang="en-US" sz="2400" dirty="0" smtClean="0">
                <a:solidFill>
                  <a:srgbClr val="000000"/>
                </a:solidFill>
              </a:rPr>
              <a:t> data with higher statistics underway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Centrality dependence of </a:t>
            </a:r>
            <a:r>
              <a:rPr lang="en-US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2400" baseline="-25000" dirty="0" smtClean="0">
                <a:solidFill>
                  <a:srgbClr val="000000"/>
                </a:solidFill>
              </a:rPr>
              <a:t>00</a:t>
            </a:r>
            <a:r>
              <a:rPr lang="en-US" sz="2400" dirty="0" smtClean="0">
                <a:solidFill>
                  <a:srgbClr val="000000"/>
                </a:solidFill>
              </a:rPr>
              <a:t> study ongoing 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400" dirty="0" smtClean="0">
                <a:solidFill>
                  <a:srgbClr val="000000"/>
                </a:solidFill>
              </a:rPr>
              <a:t>Spin alignment studies with respect to 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vent </a:t>
            </a:r>
            <a:r>
              <a:rPr lang="en-US" sz="2400" smtClean="0">
                <a:solidFill>
                  <a:srgbClr val="000000"/>
                </a:solidFill>
              </a:rPr>
              <a:t>plane ongoing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2017-Jul-06-rhovspt_PbPb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96" y="739282"/>
            <a:ext cx="4103872" cy="39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5" y="-36783"/>
            <a:ext cx="8734473" cy="56236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Initial conditions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i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h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eavy-ion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c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ollisions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64" y="609503"/>
            <a:ext cx="3049597" cy="2726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98605" y="5125357"/>
            <a:ext cx="2702132" cy="400110"/>
          </a:xfrm>
          <a:prstGeom prst="rect">
            <a:avLst/>
          </a:prstGeom>
          <a:solidFill>
            <a:srgbClr val="9BBB59"/>
          </a:solidFill>
          <a:ln w="12700" cmpd="sng">
            <a:solidFill>
              <a:srgbClr val="0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Large magnetic </a:t>
            </a:r>
            <a:r>
              <a:rPr lang="en-US" sz="2000" dirty="0">
                <a:latin typeface="Bookman Old Style"/>
                <a:cs typeface="Bookman Old Style"/>
              </a:rPr>
              <a:t>f</a:t>
            </a:r>
            <a:r>
              <a:rPr lang="en-US" sz="2000" dirty="0" smtClean="0">
                <a:latin typeface="Bookman Old Style"/>
                <a:cs typeface="Bookman Old Style"/>
              </a:rPr>
              <a:t>ield</a:t>
            </a:r>
            <a:endParaRPr lang="en-US" sz="2000" dirty="0">
              <a:latin typeface="Bookman Old Style"/>
              <a:cs typeface="Bookman Old Style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2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7068" y="5695290"/>
            <a:ext cx="5520036" cy="400110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Goal: Look for signature of these in measurements</a:t>
            </a:r>
          </a:p>
        </p:txBody>
      </p:sp>
      <p:pic>
        <p:nvPicPr>
          <p:cNvPr id="1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 descr="Untitled3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39" y="489875"/>
            <a:ext cx="3829259" cy="3683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9253" y="4266191"/>
            <a:ext cx="3446151" cy="707886"/>
          </a:xfrm>
          <a:prstGeom prst="rect">
            <a:avLst/>
          </a:prstGeom>
          <a:solidFill>
            <a:schemeClr val="accent3"/>
          </a:solidFill>
          <a:ln w="12700" cmpd="sng">
            <a:solidFill>
              <a:srgbClr val="0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Bookman Old Style"/>
                <a:cs typeface="Bookman Old Style"/>
              </a:rPr>
              <a:t>Large angular </a:t>
            </a:r>
            <a:r>
              <a:rPr lang="en-US" sz="2000" dirty="0">
                <a:latin typeface="Bookman Old Style"/>
                <a:cs typeface="Bookman Old Style"/>
              </a:rPr>
              <a:t>m</a:t>
            </a:r>
            <a:r>
              <a:rPr lang="en-US" sz="2000" dirty="0" smtClean="0">
                <a:latin typeface="Bookman Old Style"/>
                <a:cs typeface="Bookman Old Style"/>
              </a:rPr>
              <a:t>omentum </a:t>
            </a:r>
          </a:p>
          <a:p>
            <a:r>
              <a:rPr lang="en-US" sz="2000" dirty="0" smtClean="0">
                <a:latin typeface="Bookman Old Style"/>
                <a:cs typeface="Bookman Old Style"/>
              </a:rPr>
              <a:t>(</a:t>
            </a:r>
            <a:r>
              <a:rPr lang="en-US" sz="2000" dirty="0">
                <a:latin typeface="Bookman Old Style"/>
                <a:cs typeface="Bookman Old Style"/>
              </a:rPr>
              <a:t>c</a:t>
            </a:r>
            <a:r>
              <a:rPr lang="en-US" sz="2000" dirty="0" smtClean="0">
                <a:latin typeface="Bookman Old Style"/>
                <a:cs typeface="Bookman Old Style"/>
              </a:rPr>
              <a:t>onserved quantity)</a:t>
            </a:r>
            <a:endParaRPr lang="en-US" sz="2000" dirty="0">
              <a:latin typeface="Bookman Old Style"/>
              <a:cs typeface="Bookman Old Styl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6825" y="3324693"/>
            <a:ext cx="2355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F. </a:t>
            </a:r>
            <a:r>
              <a:rPr lang="en-US" sz="1200" dirty="0" err="1" smtClean="0"/>
              <a:t>Becattini</a:t>
            </a:r>
            <a:r>
              <a:rPr lang="en-US" sz="1200" dirty="0" smtClean="0"/>
              <a:t>, F. </a:t>
            </a:r>
            <a:r>
              <a:rPr lang="en-US" sz="1200" dirty="0" err="1" smtClean="0"/>
              <a:t>Piccinini</a:t>
            </a:r>
            <a:r>
              <a:rPr lang="en-US" sz="1200" dirty="0" smtClean="0"/>
              <a:t> and J. Rizzo</a:t>
            </a:r>
          </a:p>
          <a:p>
            <a:r>
              <a:rPr lang="en-US" sz="1200" dirty="0" err="1" smtClean="0"/>
              <a:t>Phys.Rev.C</a:t>
            </a:r>
            <a:r>
              <a:rPr lang="en-US" sz="1200" dirty="0" smtClean="0"/>
              <a:t> 77, 024906 (2008)</a:t>
            </a:r>
            <a:endParaRPr lang="en-US" sz="1200" dirty="0"/>
          </a:p>
        </p:txBody>
      </p:sp>
      <p:pic>
        <p:nvPicPr>
          <p:cNvPr id="18" name="Picture 17" descr="Untitled4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" y="3368517"/>
            <a:ext cx="3340839" cy="3125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58219" y="6087011"/>
            <a:ext cx="4822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man Old Style"/>
                <a:cs typeface="Bookman Old Style"/>
              </a:rPr>
              <a:t>M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2</a:t>
            </a:r>
            <a:r>
              <a:rPr lang="en-US" sz="1400" baseline="-25000" dirty="0" smtClean="0">
                <a:latin typeface="Symbol" charset="2"/>
                <a:cs typeface="Symbol" charset="2"/>
              </a:rPr>
              <a:t>p</a:t>
            </a:r>
            <a:r>
              <a:rPr lang="en-US" sz="1400" dirty="0" smtClean="0">
                <a:latin typeface="Bookman Old Style"/>
                <a:cs typeface="Bookman Old Style"/>
              </a:rPr>
              <a:t> ~ 2 x 10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4</a:t>
            </a:r>
            <a:r>
              <a:rPr lang="en-US" sz="1400" dirty="0" smtClean="0">
                <a:latin typeface="Bookman Old Style"/>
                <a:cs typeface="Bookman Old Style"/>
              </a:rPr>
              <a:t> MeV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2</a:t>
            </a:r>
            <a:r>
              <a:rPr lang="en-US" sz="1400" dirty="0" smtClean="0">
                <a:latin typeface="Bookman Old Style"/>
                <a:cs typeface="Bookman Old Style"/>
              </a:rPr>
              <a:t> ~ 3 x 10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14</a:t>
            </a:r>
            <a:r>
              <a:rPr lang="en-US" sz="1400" dirty="0" smtClean="0">
                <a:latin typeface="Bookman Old Style"/>
                <a:cs typeface="Bookman Old Style"/>
              </a:rPr>
              <a:t> Tesla ~ 3 x 10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18</a:t>
            </a:r>
            <a:r>
              <a:rPr lang="en-US" sz="1400" dirty="0" smtClean="0">
                <a:latin typeface="Bookman Old Style"/>
                <a:cs typeface="Bookman Old Style"/>
              </a:rPr>
              <a:t> Gauss   </a:t>
            </a:r>
            <a:endParaRPr lang="en-US" sz="1400" dirty="0">
              <a:latin typeface="Bookman Old Style"/>
              <a:cs typeface="Bookman Old Styl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69394" y="3997454"/>
            <a:ext cx="2052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D. E. </a:t>
            </a:r>
            <a:r>
              <a:rPr lang="en-US" sz="1200" dirty="0" err="1" smtClean="0"/>
              <a:t>Kharzeev</a:t>
            </a:r>
            <a:r>
              <a:rPr lang="en-US" sz="1200" dirty="0" smtClean="0"/>
              <a:t>, L. D. </a:t>
            </a:r>
            <a:r>
              <a:rPr lang="en-US" sz="1200" dirty="0" err="1" smtClean="0"/>
              <a:t>McLerran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and H.J. </a:t>
            </a:r>
            <a:r>
              <a:rPr lang="en-US" sz="1200" dirty="0" err="1" smtClean="0"/>
              <a:t>Warringa</a:t>
            </a:r>
            <a:endParaRPr lang="en-US" sz="1200" dirty="0" smtClean="0"/>
          </a:p>
          <a:p>
            <a:r>
              <a:rPr lang="en-US" sz="1200" dirty="0" err="1" smtClean="0"/>
              <a:t>Nucl.Phys.A</a:t>
            </a:r>
            <a:r>
              <a:rPr lang="en-US" sz="1200" dirty="0" smtClean="0"/>
              <a:t> 803, 227 (2008)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SQM2017 - </a:t>
            </a:r>
            <a:r>
              <a:rPr lang="en-US" dirty="0" err="1" smtClean="0">
                <a:solidFill>
                  <a:schemeClr val="tx1"/>
                </a:solidFill>
              </a:rPr>
              <a:t>Bedanga</a:t>
            </a:r>
            <a:r>
              <a:rPr lang="en-US" dirty="0" smtClean="0">
                <a:solidFill>
                  <a:schemeClr val="tx1"/>
                </a:solidFill>
              </a:rPr>
              <a:t> Mohanty, NISER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5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29" y="57373"/>
            <a:ext cx="8125538" cy="66219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Angular distribution of vector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m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esons and hyperons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97" y="829061"/>
            <a:ext cx="4721359" cy="1938992"/>
          </a:xfrm>
          <a:prstGeom prst="rect">
            <a:avLst/>
          </a:prstGeom>
          <a:solidFill>
            <a:srgbClr val="E0FF74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K</a:t>
            </a:r>
            <a:r>
              <a:rPr lang="en-US" sz="2000" baseline="30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*0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 Vector meson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Mass: 896 MeV/</a:t>
            </a:r>
            <a:r>
              <a:rPr lang="en-US" sz="2000" i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2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Lifetime: 1.38 × 10</a:t>
            </a:r>
            <a:r>
              <a:rPr lang="en-US" sz="2000" baseline="30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-23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s</a:t>
            </a:r>
            <a:endParaRPr lang="en-US" sz="2000" i="1" dirty="0" smtClean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Spin: 1 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Decays to K</a:t>
            </a:r>
            <a:r>
              <a:rPr lang="en-US" sz="2000" baseline="30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and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(B.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R – 66.6%)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Quark content (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d,sbar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)</a:t>
            </a:r>
            <a:endParaRPr lang="en-US" sz="2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78363" y="759843"/>
            <a:ext cx="3555229" cy="2646017"/>
            <a:chOff x="5378492" y="1440771"/>
            <a:chExt cx="3546914" cy="269583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110699" y="3297571"/>
              <a:ext cx="1432711" cy="5061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138165" y="2556591"/>
              <a:ext cx="1434662" cy="7409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126465" y="1815613"/>
              <a:ext cx="0" cy="14977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527644" y="2332511"/>
              <a:ext cx="514045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Bookman Old Style"/>
                  <a:cs typeface="Bookman Old Style"/>
                </a:rPr>
                <a:t>K</a:t>
              </a:r>
              <a:r>
                <a:rPr lang="en-US" baseline="30000" dirty="0" smtClean="0">
                  <a:solidFill>
                    <a:schemeClr val="tx1"/>
                  </a:solidFill>
                  <a:latin typeface="Bookman Old Style"/>
                  <a:cs typeface="Bookman Old Style"/>
                </a:rPr>
                <a:t>*0</a:t>
              </a:r>
              <a:endParaRPr lang="en-US" baseline="30000" dirty="0">
                <a:solidFill>
                  <a:schemeClr val="tx1"/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72827" y="3708733"/>
              <a:ext cx="1352579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Bookman Old Style"/>
                  <a:cs typeface="Bookman Old Style"/>
                </a:rPr>
                <a:t>Beam axis</a:t>
              </a:r>
              <a:endParaRPr lang="en-US">
                <a:solidFill>
                  <a:schemeClr val="tx1"/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65821" y="1440771"/>
              <a:ext cx="2178977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Bookman Old Style"/>
                  <a:cs typeface="Bookman Old Style"/>
                </a:rPr>
                <a:t>Quantization axis</a:t>
              </a:r>
              <a:endParaRPr lang="en-US" dirty="0">
                <a:solidFill>
                  <a:schemeClr val="tx1"/>
                </a:solidFill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126465" y="2316745"/>
              <a:ext cx="717331" cy="9808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623120" y="3297571"/>
              <a:ext cx="496520" cy="5800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60762" y="2022561"/>
              <a:ext cx="453970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/>
                  </a:solidFill>
                  <a:latin typeface="Bookman Old Style"/>
                  <a:cs typeface="Bookman Old Style"/>
                </a:rPr>
                <a:t>K</a:t>
              </a:r>
              <a:r>
                <a:rPr lang="en-US" baseline="30000" smtClean="0">
                  <a:solidFill>
                    <a:schemeClr val="tx1"/>
                  </a:solidFill>
                  <a:latin typeface="Bookman Old Style"/>
                  <a:cs typeface="Bookman Old Style"/>
                </a:rPr>
                <a:t>+</a:t>
              </a:r>
              <a:endParaRPr lang="en-US">
                <a:solidFill>
                  <a:schemeClr val="tx1"/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78492" y="3767271"/>
              <a:ext cx="405467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chemeClr val="tx1"/>
                  </a:solidFill>
                  <a:latin typeface="Bookman Old Style"/>
                  <a:ea typeface="TeX Gyre Bonum"/>
                  <a:cs typeface="Bookman Old Style"/>
                </a:rPr>
                <a:t>π</a:t>
              </a:r>
              <a:r>
                <a:rPr lang="en-IN" baseline="30000" dirty="0" smtClean="0">
                  <a:solidFill>
                    <a:schemeClr val="tx1"/>
                  </a:solidFill>
                  <a:latin typeface="Bookman Old Style"/>
                  <a:ea typeface="TeX Gyre Bonum"/>
                  <a:cs typeface="Bookman Old Style"/>
                </a:rPr>
                <a:t>-</a:t>
              </a:r>
              <a:endParaRPr lang="en-US" dirty="0">
                <a:solidFill>
                  <a:schemeClr val="tx1"/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15" name="Arc 14"/>
            <p:cNvSpPr/>
            <p:nvPr/>
          </p:nvSpPr>
          <p:spPr>
            <a:xfrm>
              <a:off x="5773152" y="2598844"/>
              <a:ext cx="700152" cy="490312"/>
            </a:xfrm>
            <a:prstGeom prst="arc">
              <a:avLst>
                <a:gd name="adj1" fmla="val 16200000"/>
                <a:gd name="adj2" fmla="val 14316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26458" y="2115154"/>
              <a:ext cx="415611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IN" b="1" dirty="0" err="1" smtClean="0">
                  <a:solidFill>
                    <a:schemeClr val="tx1"/>
                  </a:solidFill>
                  <a:latin typeface="Bookman Old Style"/>
                  <a:ea typeface="Arial"/>
                  <a:cs typeface="Bookman Old Style"/>
                </a:rPr>
                <a:t>θ</a:t>
              </a:r>
              <a:r>
                <a:rPr lang="en-IN" b="1" dirty="0" smtClean="0">
                  <a:solidFill>
                    <a:schemeClr val="tx1"/>
                  </a:solidFill>
                  <a:latin typeface="Bookman Old Style"/>
                  <a:ea typeface="Arial"/>
                  <a:cs typeface="Bookman Old Style"/>
                </a:rPr>
                <a:t>* </a:t>
              </a:r>
              <a:endParaRPr lang="en-US" dirty="0">
                <a:solidFill>
                  <a:schemeClr val="tx1"/>
                </a:solidFill>
                <a:latin typeface="Bookman Old Style"/>
                <a:cs typeface="Bookman Old Style"/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3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1142" y="3453645"/>
            <a:ext cx="387798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Quantization axis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Normal to production plane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   Normal to reaction </a:t>
            </a:r>
            <a:r>
              <a:rPr lang="en-US" dirty="0">
                <a:latin typeface="Bookman Old Style"/>
                <a:cs typeface="Bookman Old Style"/>
              </a:rPr>
              <a:t>p</a:t>
            </a:r>
            <a:r>
              <a:rPr lang="en-US" dirty="0" smtClean="0">
                <a:latin typeface="Bookman Old Style"/>
                <a:cs typeface="Bookman Old Style"/>
              </a:rPr>
              <a:t>lane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334" y="4605367"/>
            <a:ext cx="4721359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 Hyperon 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Mass: 1115 MeV/</a:t>
            </a:r>
            <a:r>
              <a:rPr lang="en-US" sz="2000" i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c</a:t>
            </a:r>
            <a:r>
              <a:rPr lang="en-US" sz="2000" baseline="30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2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Lifetime: </a:t>
            </a:r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2.632 × 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10</a:t>
            </a:r>
            <a:r>
              <a:rPr lang="en-US" sz="2000" baseline="30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-10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Spin: 1/2 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Decays to </a:t>
            </a:r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and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(B.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R – 63.9%)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Quark content (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u,d,s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)</a:t>
            </a:r>
            <a:endParaRPr lang="en-US" sz="2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66" y="3752586"/>
            <a:ext cx="4262705" cy="646331"/>
          </a:xfrm>
          <a:prstGeom prst="rect">
            <a:avLst/>
          </a:prstGeom>
          <a:solidFill>
            <a:srgbClr val="E0FF74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00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= Element of spin density matrix</a:t>
            </a:r>
          </a:p>
          <a:p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   = 1/3  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  <a:sym typeface="Wingdings"/>
              </a:rPr>
              <a:t> No spin alignment</a:t>
            </a:r>
            <a:endParaRPr lang="en-US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1161" y="5610908"/>
            <a:ext cx="321113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|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| 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  <a:sym typeface="Wingdings"/>
              </a:rPr>
              <a:t> Polarization</a:t>
            </a:r>
          </a:p>
          <a:p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  <a:sym typeface="Wingdings"/>
              </a:rPr>
              <a:t>      = 0  No polarization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/>
              </a:rPr>
              <a:t>a</a:t>
            </a:r>
            <a:r>
              <a:rPr lang="en-US" baseline="-25000" dirty="0" err="1" smtClean="0">
                <a:solidFill>
                  <a:srgbClr val="000000"/>
                </a:solidFill>
                <a:latin typeface="Bookman Old Style"/>
                <a:cs typeface="Bookman Old Style"/>
                <a:sym typeface="Wingdings"/>
              </a:rPr>
              <a:t>H</a:t>
            </a:r>
            <a:r>
              <a:rPr lang="en-US" dirty="0">
                <a:solidFill>
                  <a:srgbClr val="000000"/>
                </a:solidFill>
                <a:latin typeface="Bookman Old Style"/>
                <a:cs typeface="Bookman Old Style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cs typeface="Bookman Old Style"/>
                <a:sym typeface="Wingdings"/>
              </a:rPr>
              <a:t> Decay parameter </a:t>
            </a:r>
            <a:endParaRPr lang="en-US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2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11563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8" y="2859419"/>
            <a:ext cx="4486396" cy="630512"/>
          </a:xfrm>
          <a:prstGeom prst="rect">
            <a:avLst/>
          </a:prstGeom>
          <a:solidFill>
            <a:srgbClr val="F5FF7F"/>
          </a:solidFill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94" y="4699342"/>
            <a:ext cx="3714296" cy="630512"/>
          </a:xfrm>
          <a:prstGeom prst="rect">
            <a:avLst/>
          </a:prstGeom>
          <a:solidFill>
            <a:srgbClr val="FAC090"/>
          </a:solidFill>
          <a:ln w="3175" cap="sq" cmpd="sng">
            <a:solidFill>
              <a:srgbClr val="FAC09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33"/>
          <p:cNvSpPr/>
          <p:nvPr/>
        </p:nvSpPr>
        <p:spPr>
          <a:xfrm>
            <a:off x="6650515" y="5324998"/>
            <a:ext cx="2430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STAR: </a:t>
            </a:r>
            <a:r>
              <a:rPr lang="en-US" sz="1200" dirty="0" err="1" smtClean="0"/>
              <a:t>Phys.Rev.C</a:t>
            </a:r>
            <a:r>
              <a:rPr lang="en-US" sz="1200" dirty="0" smtClean="0"/>
              <a:t> 76, 024915 (2007)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83351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9930" y="3470590"/>
            <a:ext cx="4176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K. Schilling, P. </a:t>
            </a:r>
            <a:r>
              <a:rPr lang="en-US" sz="1200" dirty="0" err="1" smtClean="0"/>
              <a:t>Seyboth</a:t>
            </a:r>
            <a:r>
              <a:rPr lang="en-US" sz="1200" dirty="0" smtClean="0"/>
              <a:t> and G. Wolf,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B 15, 397 (1970)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983601" y="719569"/>
            <a:ext cx="0" cy="365740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6468" y="4507775"/>
            <a:ext cx="89745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33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" y="14768"/>
            <a:ext cx="8734473" cy="78271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Global polarization and spin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a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lignment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r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esults at RHIC 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984" y="5665327"/>
            <a:ext cx="4298286" cy="70788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Spin alignment of vector mesons</a:t>
            </a:r>
            <a:r>
              <a:rPr lang="en-US" sz="2000" baseline="30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Results 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w.r.t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production</a:t>
            </a:r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plane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59" y="5693646"/>
            <a:ext cx="3968630" cy="70788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Global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L 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hyperon polarization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Results </a:t>
            </a:r>
            <a:r>
              <a:rPr lang="en-US" sz="2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w.r.t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vent plane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4</a:t>
            </a:fld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Untitled1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" y="1285253"/>
            <a:ext cx="4155175" cy="4333450"/>
          </a:xfrm>
          <a:prstGeom prst="rect">
            <a:avLst/>
          </a:prstGeom>
        </p:spPr>
      </p:pic>
      <p:pic>
        <p:nvPicPr>
          <p:cNvPr id="5" name="Picture 4" descr="Untitled2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71" y="1285253"/>
            <a:ext cx="4610763" cy="33229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38398" y="3613957"/>
            <a:ext cx="2392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STAR: </a:t>
            </a:r>
            <a:r>
              <a:rPr lang="en-US" sz="1200" dirty="0" err="1" smtClean="0"/>
              <a:t>Phys.Rev</a:t>
            </a:r>
            <a:r>
              <a:rPr lang="en-US" sz="1200" dirty="0" smtClean="0"/>
              <a:t>. C77 (2008) 061902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728191" y="4632622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STAR: </a:t>
            </a:r>
            <a:r>
              <a:rPr lang="en-US" sz="1200" dirty="0" err="1" smtClean="0"/>
              <a:t>arXiv</a:t>
            </a:r>
            <a:r>
              <a:rPr lang="en-US" sz="1200" dirty="0" smtClean="0"/>
              <a:t>: 1701.06657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196" y="841069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All results from the STAR Experiment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4206" y="1913137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Bookman Old Style"/>
                <a:cs typeface="Bookman Old Style"/>
              </a:rPr>
              <a:t>Au+Au</a:t>
            </a:r>
            <a:r>
              <a:rPr lang="en-US" sz="1400" dirty="0" smtClean="0">
                <a:latin typeface="Bookman Old Style"/>
                <a:cs typeface="Bookman Old Style"/>
              </a:rPr>
              <a:t>, 200 </a:t>
            </a:r>
            <a:r>
              <a:rPr lang="en-US" sz="1400" dirty="0" err="1" smtClean="0">
                <a:latin typeface="Bookman Old Style"/>
                <a:cs typeface="Bookman Old Style"/>
              </a:rPr>
              <a:t>GeV</a:t>
            </a:r>
            <a:endParaRPr lang="en-US" sz="1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796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3" y="-26508"/>
            <a:ext cx="4336383" cy="719829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ALICE detector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5</a:t>
            </a:fld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5" name="Picture 4" descr="2012-Aug-02-ALICE_3D_v0_with_Te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" y="750305"/>
            <a:ext cx="5955166" cy="4047418"/>
          </a:xfrm>
          <a:prstGeom prst="rect">
            <a:avLst/>
          </a:prstGeom>
        </p:spPr>
      </p:pic>
      <p:pic>
        <p:nvPicPr>
          <p:cNvPr id="10" name="Picture 9" descr="2012-Jul-17-dEdx_PbPb_201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73" y="831090"/>
            <a:ext cx="2724409" cy="2060884"/>
          </a:xfrm>
          <a:prstGeom prst="rect">
            <a:avLst/>
          </a:prstGeom>
        </p:spPr>
      </p:pic>
      <p:pic>
        <p:nvPicPr>
          <p:cNvPr id="12" name="Picture 11" descr="2012-Aug-09-TOF_Performanc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29" y="3779228"/>
            <a:ext cx="2903203" cy="2022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4313" y="5857185"/>
            <a:ext cx="2647981" cy="58477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Time </a:t>
            </a:r>
            <a:r>
              <a:rPr lang="en-US" sz="1600" dirty="0">
                <a:solidFill>
                  <a:srgbClr val="000000"/>
                </a:solidFill>
                <a:latin typeface="Bookman Old Style"/>
                <a:cs typeface="Bookman Old Style"/>
              </a:rPr>
              <a:t>of Flight :|</a:t>
            </a:r>
            <a:r>
              <a:rPr lang="en-US" sz="1600" i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η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| </a:t>
            </a:r>
            <a:r>
              <a:rPr lang="en-US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&lt; 0.9</a:t>
            </a:r>
            <a:endParaRPr lang="en-US" sz="1600" dirty="0" smtClean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Particle identification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7982" y="5312767"/>
            <a:ext cx="2967479" cy="830997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V0 : </a:t>
            </a:r>
            <a:r>
              <a:rPr lang="en-US" sz="1600" dirty="0">
                <a:solidFill>
                  <a:srgbClr val="000000"/>
                </a:solidFill>
              </a:rPr>
              <a:t>−3.7 &lt; </a:t>
            </a:r>
            <a:r>
              <a:rPr lang="en-US" sz="1600" i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&lt; −1.7 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  and 2.8 </a:t>
            </a:r>
            <a:r>
              <a:rPr lang="en-US" sz="1600" dirty="0">
                <a:solidFill>
                  <a:srgbClr val="000000"/>
                </a:solidFill>
              </a:rPr>
              <a:t>&lt; </a:t>
            </a:r>
            <a:r>
              <a:rPr lang="en-US" sz="1600" i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&lt; 5.1 </a:t>
            </a:r>
            <a:endParaRPr lang="en-US" sz="1600" dirty="0" smtClean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Trigger and event centrality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7" y="5550698"/>
            <a:ext cx="2559314" cy="58477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ZDC : |</a:t>
            </a:r>
            <a:r>
              <a:rPr lang="en-US" sz="1600" i="1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η</a:t>
            </a:r>
            <a:r>
              <a:rPr lang="en-US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| &gt; 8.7</a:t>
            </a:r>
            <a:endParaRPr lang="en-US" sz="1600" dirty="0" smtClean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Event plane estimation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2206" y="2943596"/>
            <a:ext cx="2334594" cy="830997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TPC </a:t>
            </a:r>
            <a:r>
              <a:rPr lang="en-US" sz="1600" dirty="0">
                <a:solidFill>
                  <a:srgbClr val="000000"/>
                </a:solidFill>
                <a:latin typeface="Bookman Old Style"/>
                <a:cs typeface="Bookman Old Style"/>
              </a:rPr>
              <a:t>: |</a:t>
            </a:r>
            <a:r>
              <a:rPr lang="en-US" sz="1600" i="1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η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| </a:t>
            </a:r>
            <a:r>
              <a:rPr lang="en-US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&lt; 0.9</a:t>
            </a:r>
            <a:endParaRPr lang="en-US" sz="1600" dirty="0" smtClean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Tracking and particle </a:t>
            </a:r>
          </a:p>
          <a:p>
            <a:r>
              <a:rPr lang="en-US" sz="1600" dirty="0">
                <a:solidFill>
                  <a:srgbClr val="000000"/>
                </a:solidFill>
                <a:latin typeface="Bookman Old Style"/>
                <a:cs typeface="Bookman Old Style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dentification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8" y="6177072"/>
            <a:ext cx="398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ALICE: </a:t>
            </a:r>
            <a:r>
              <a:rPr lang="it-IT" sz="1600" i="1" dirty="0" err="1" smtClean="0"/>
              <a:t>Int</a:t>
            </a:r>
            <a:r>
              <a:rPr lang="it-IT" sz="1600" i="1" dirty="0" smtClean="0"/>
              <a:t>. </a:t>
            </a:r>
            <a:r>
              <a:rPr lang="it-IT" sz="1600" i="1" dirty="0" err="1" smtClean="0"/>
              <a:t>J</a:t>
            </a:r>
            <a:r>
              <a:rPr lang="it-IT" sz="1600" i="1" dirty="0" smtClean="0"/>
              <a:t>. </a:t>
            </a:r>
            <a:r>
              <a:rPr lang="it-IT" sz="1600" i="1" dirty="0" err="1" smtClean="0"/>
              <a:t>Mod</a:t>
            </a:r>
            <a:r>
              <a:rPr lang="it-IT" sz="1600" i="1" dirty="0" smtClean="0"/>
              <a:t>. </a:t>
            </a:r>
            <a:r>
              <a:rPr lang="it-IT" sz="1600" i="1" dirty="0" err="1" smtClean="0"/>
              <a:t>Phys</a:t>
            </a:r>
            <a:r>
              <a:rPr lang="it-IT" sz="1600" i="1" dirty="0" smtClean="0"/>
              <a:t>. A 29 1430044 (2014)</a:t>
            </a:r>
            <a:endParaRPr lang="it-IT" sz="1600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1845782" y="2894575"/>
            <a:ext cx="383922" cy="310132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ounded Rectangle 21"/>
          <p:cNvSpPr/>
          <p:nvPr/>
        </p:nvSpPr>
        <p:spPr>
          <a:xfrm>
            <a:off x="39930" y="2067552"/>
            <a:ext cx="550720" cy="359156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ounded Rectangle 23"/>
          <p:cNvSpPr/>
          <p:nvPr/>
        </p:nvSpPr>
        <p:spPr>
          <a:xfrm>
            <a:off x="1097441" y="4051215"/>
            <a:ext cx="383922" cy="310132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ounded Rectangle 24"/>
          <p:cNvSpPr/>
          <p:nvPr/>
        </p:nvSpPr>
        <p:spPr>
          <a:xfrm>
            <a:off x="472519" y="2613978"/>
            <a:ext cx="383922" cy="204156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229704" y="2067552"/>
            <a:ext cx="3978269" cy="100424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81363" y="4228435"/>
            <a:ext cx="4632950" cy="36448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28527" y="2446197"/>
            <a:ext cx="521187" cy="31045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49714" y="2822853"/>
            <a:ext cx="2982783" cy="23607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17501" y="39050"/>
            <a:ext cx="489580" cy="6617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8763"/>
            <a:ext cx="8229600" cy="1143000"/>
          </a:xfr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Global polarization of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 hyperon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5F9F-7712-9D41-B80B-974A9A99C899}" type="slidenum">
              <a:rPr lang="en-US" sz="2000" b="1" smtClean="0">
                <a:solidFill>
                  <a:srgbClr val="000000"/>
                </a:solidFill>
              </a:rPr>
              <a:t>6</a:t>
            </a:fld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2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6" y="37571"/>
            <a:ext cx="4858644" cy="419629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Data set </a:t>
            </a:r>
            <a:r>
              <a:rPr lang="en-US" sz="3300" dirty="0">
                <a:solidFill>
                  <a:srgbClr val="FF0000"/>
                </a:solidFill>
                <a:latin typeface="Bookman Old Style"/>
                <a:cs typeface="Bookman Old Style"/>
              </a:rPr>
              <a:t>a</a:t>
            </a:r>
            <a:r>
              <a:rPr lang="en-US" sz="33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nd </a:t>
            </a:r>
            <a:r>
              <a:rPr lang="en-US" sz="3300" dirty="0">
                <a:solidFill>
                  <a:srgbClr val="FF0000"/>
                </a:solidFill>
                <a:latin typeface="Bookman Old Style"/>
                <a:cs typeface="Bookman Old Style"/>
              </a:rPr>
              <a:t>a</a:t>
            </a:r>
            <a:r>
              <a:rPr lang="en-US" sz="33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nalysis</a:t>
            </a:r>
            <a:r>
              <a:rPr lang="en-US" sz="32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</a:t>
            </a:r>
            <a:endParaRPr lang="en-US" sz="32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7</a:t>
            </a:fld>
            <a:endParaRPr lang="en-US" sz="2000" b="1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20828"/>
              </p:ext>
            </p:extLst>
          </p:nvPr>
        </p:nvGraphicFramePr>
        <p:xfrm>
          <a:off x="225524" y="796389"/>
          <a:ext cx="3571776" cy="3677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109"/>
                <a:gridCol w="2116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 system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Pb-Pb</a:t>
                      </a:r>
                      <a:r>
                        <a:rPr lang="en-US" baseline="0" dirty="0" smtClean="0"/>
                        <a:t> and 2.76 </a:t>
                      </a:r>
                      <a:r>
                        <a:rPr lang="en-US" baseline="0" dirty="0" err="1" smtClean="0"/>
                        <a:t>TeV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events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~49 M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 centrality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5-15% , 15-50% </a:t>
                      </a:r>
                      <a:endParaRPr lang="en-US" baseline="-25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Hadrons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baseline="0" dirty="0" smtClean="0"/>
                        <a:t>-hyperons</a:t>
                      </a:r>
                      <a:endParaRPr lang="en-US" baseline="-2500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Side</a:t>
                      </a:r>
                      <a:r>
                        <a:rPr lang="en-US" baseline="0" dirty="0" smtClean="0"/>
                        <a:t> bands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Quantization axis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order event</a:t>
                      </a:r>
                      <a:r>
                        <a:rPr lang="en-US" dirty="0" smtClean="0"/>
                        <a:t> plane from ZDC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25182" y="769916"/>
            <a:ext cx="2596910" cy="369332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Measurement observable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334" y="3282786"/>
            <a:ext cx="48006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768" y="4984044"/>
            <a:ext cx="4775200" cy="977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48768" y="4599666"/>
            <a:ext cx="2218877" cy="369332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Statistical uncertainty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8768" y="1220648"/>
            <a:ext cx="4169821" cy="88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3446" y="2563966"/>
            <a:ext cx="4187217" cy="70788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Component perpendicular to reaction plane and averaged over all events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540" y="2189557"/>
            <a:ext cx="3627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Angles are of daughter proton in rest frame of hyperon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2369" y="5900756"/>
            <a:ext cx="4358109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Event plane using the two neutron ZDCs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1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830" y="-39604"/>
            <a:ext cx="7102567" cy="604186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Signal extraction and EP resolution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699" y="3616650"/>
            <a:ext cx="3583032" cy="70788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Symbol" charset="0"/>
              <a:buChar char="L"/>
            </a:pPr>
            <a:r>
              <a:rPr lang="en-US" sz="2000" i="1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M</a:t>
            </a:r>
            <a:r>
              <a:rPr lang="en-US" sz="2000" baseline="-25000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inv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distribution and 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pPr marL="342900" indent="-342900">
              <a:buFont typeface="Symbol" charset="0"/>
              <a:buChar char="L"/>
            </a:pP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background distribution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8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6193" y="4040364"/>
            <a:ext cx="2312668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it distribution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2" name="Picture 1" descr="2017-Feb-05-lambda_mass_LHC10h_cent20to3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566930"/>
            <a:ext cx="4199717" cy="2992391"/>
          </a:xfrm>
          <a:prstGeom prst="rect">
            <a:avLst/>
          </a:prstGeom>
        </p:spPr>
      </p:pic>
      <p:pic>
        <p:nvPicPr>
          <p:cNvPr id="3" name="Picture 2" descr="2017-Feb-05-antilambdas_fits_sin1phistarA_pt00.8-01.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443117"/>
            <a:ext cx="4841874" cy="3449941"/>
          </a:xfrm>
          <a:prstGeom prst="rect">
            <a:avLst/>
          </a:prstGeom>
        </p:spPr>
      </p:pic>
      <p:pic>
        <p:nvPicPr>
          <p:cNvPr id="6" name="Picture 5" descr="2017-Feb-05-zdc_resol_overla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440003"/>
            <a:ext cx="3119062" cy="2222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63660" y="5708410"/>
            <a:ext cx="3281677" cy="707886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Event plane </a:t>
            </a:r>
            <a:r>
              <a:rPr lang="en-US" sz="2000" dirty="0">
                <a:solidFill>
                  <a:srgbClr val="000000"/>
                </a:solidFill>
                <a:latin typeface="Bookman Old Style"/>
                <a:cs typeface="Bookman Old Style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esolution ~ 0.39 (Max)</a:t>
            </a:r>
            <a:endParaRPr lang="en-US" sz="20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15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6084939" y="4841176"/>
            <a:ext cx="3019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</a:t>
            </a:r>
            <a:r>
              <a:rPr lang="en-US" sz="2000" baseline="-25000" dirty="0" smtClean="0"/>
              <a:t>H</a:t>
            </a:r>
            <a:r>
              <a:rPr lang="en-US" sz="2000" dirty="0" smtClean="0"/>
              <a:t> is the polarization signal</a:t>
            </a:r>
            <a:endParaRPr lang="en-US" sz="2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5" y="4580241"/>
            <a:ext cx="4359107" cy="24290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67" y="5241114"/>
            <a:ext cx="3189302" cy="38389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483" y="4226301"/>
            <a:ext cx="2298669" cy="400110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 integrated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D21E-FF67-2243-8558-F89485D7F003}" type="slidenum">
              <a:rPr lang="en-US" sz="2000" b="1" smtClean="0">
                <a:solidFill>
                  <a:srgbClr val="000000"/>
                </a:solidFill>
              </a:rPr>
              <a:t>9</a:t>
            </a:fld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059" y="4864080"/>
            <a:ext cx="901698" cy="338554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5-15%</a:t>
            </a:r>
          </a:p>
        </p:txBody>
      </p:sp>
      <p:pic>
        <p:nvPicPr>
          <p:cNvPr id="3" name="Picture 2" descr="2017-Feb-05-combined_pol_pt_cent05-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" y="864999"/>
            <a:ext cx="4635469" cy="3327400"/>
          </a:xfrm>
          <a:prstGeom prst="rect">
            <a:avLst/>
          </a:prstGeom>
        </p:spPr>
      </p:pic>
      <p:pic>
        <p:nvPicPr>
          <p:cNvPr id="4" name="Picture 3" descr="2017-Feb-05-combined_pol_pt_cent15-5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6" y="968374"/>
            <a:ext cx="4651374" cy="3338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981" y="4437395"/>
            <a:ext cx="4524108" cy="92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16" y="5477545"/>
            <a:ext cx="4507473" cy="909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17468" y="5606525"/>
            <a:ext cx="901698" cy="338554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15-50%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4571" y="4774598"/>
            <a:ext cx="1843530" cy="1323439"/>
          </a:xfrm>
          <a:prstGeom prst="rect">
            <a:avLst/>
          </a:prstGeom>
          <a:solidFill>
            <a:srgbClr val="9BBB59"/>
          </a:solidFill>
          <a:ln>
            <a:solidFill>
              <a:srgbClr val="0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Feed down corrections underway (model dependent) ~ 1.7 +/- 0.5</a:t>
            </a:r>
          </a:p>
        </p:txBody>
      </p:sp>
      <p:pic>
        <p:nvPicPr>
          <p:cNvPr id="1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17501" y="24282"/>
            <a:ext cx="489580" cy="66172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3500" y="128184"/>
            <a:ext cx="9080500" cy="628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Hyperon polarization </a:t>
            </a:r>
            <a:r>
              <a:rPr lang="en-US" sz="3000" dirty="0">
                <a:solidFill>
                  <a:srgbClr val="FF0000"/>
                </a:solidFill>
                <a:latin typeface="Bookman Old Style"/>
                <a:cs typeface="Bookman Old Style"/>
              </a:rPr>
              <a:t>m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easurements: </a:t>
            </a:r>
            <a:r>
              <a:rPr lang="en-US" sz="3000" i="1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p</a:t>
            </a:r>
            <a:r>
              <a:rPr lang="en-US" sz="3000" baseline="-25000" dirty="0" err="1" smtClean="0">
                <a:solidFill>
                  <a:srgbClr val="FF0000"/>
                </a:solidFill>
                <a:latin typeface="Bookman Old Style"/>
                <a:cs typeface="Bookman Old Style"/>
              </a:rPr>
              <a:t>T</a:t>
            </a:r>
            <a:r>
              <a:rPr lang="en-US" sz="3000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 dependence </a:t>
            </a:r>
            <a:endParaRPr lang="en-US" sz="3000" dirty="0">
              <a:solidFill>
                <a:srgbClr val="FF0000"/>
              </a:solidFill>
              <a:latin typeface="Bookman Old Style"/>
              <a:cs typeface="Bookman Old Style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SQM2017 - </a:t>
            </a:r>
            <a:r>
              <a:rPr lang="en-US" dirty="0" err="1" smtClean="0">
                <a:solidFill>
                  <a:srgbClr val="000000"/>
                </a:solidFill>
              </a:rPr>
              <a:t>Bedanga</a:t>
            </a:r>
            <a:r>
              <a:rPr lang="en-US" dirty="0" smtClean="0">
                <a:solidFill>
                  <a:srgbClr val="000000"/>
                </a:solidFill>
              </a:rPr>
              <a:t> Mohanty, NISER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3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1252</Words>
  <Application>Microsoft Macintosh PowerPoint</Application>
  <PresentationFormat>On-screen Show (4:3)</PresentationFormat>
  <Paragraphs>212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Measurements of global polarization of hyperons and spin alignment of vector mesons with ALICE at the LHC</vt:lpstr>
      <vt:lpstr>Initial conditions in heavy-ion collisions</vt:lpstr>
      <vt:lpstr>Angular distribution of vector mesons and hyperons</vt:lpstr>
      <vt:lpstr>Global polarization and spin alignment results at RHIC </vt:lpstr>
      <vt:lpstr>ALICE detector</vt:lpstr>
      <vt:lpstr>Global polarization of L hyperon</vt:lpstr>
      <vt:lpstr>Data set and analysis </vt:lpstr>
      <vt:lpstr>Signal extraction and EP resolution</vt:lpstr>
      <vt:lpstr>PowerPoint Presentation</vt:lpstr>
      <vt:lpstr>Summary of global polarization results</vt:lpstr>
      <vt:lpstr>Spin alignment of K*0 vector meson</vt:lpstr>
      <vt:lpstr>Data set and analysis </vt:lpstr>
      <vt:lpstr>K*0 vector meson reconstruction in pp collisions at ALICE</vt:lpstr>
      <vt:lpstr>K*0 vector meson reconstruction in Pb-Pb collisions at  ALICE</vt:lpstr>
      <vt:lpstr>Angular distribution</vt:lpstr>
      <vt:lpstr>Spin density matrix element (r00)  measurements </vt:lpstr>
      <vt:lpstr>Spin alignment of K*0(spin 1) and K0s(spin 0)</vt:lpstr>
      <vt:lpstr>Summary of spin alignment results</vt:lpstr>
      <vt:lpstr>Outlook</vt:lpstr>
    </vt:vector>
  </TitlesOfParts>
  <Company>National Institute of Science Education and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Alignment Measurements</dc:title>
  <dc:creator>Bedangadas Mohanty</dc:creator>
  <cp:lastModifiedBy>Bedangadas Mohanty</cp:lastModifiedBy>
  <cp:revision>267</cp:revision>
  <dcterms:created xsi:type="dcterms:W3CDTF">2017-06-28T15:45:46Z</dcterms:created>
  <dcterms:modified xsi:type="dcterms:W3CDTF">2017-07-11T04:18:43Z</dcterms:modified>
</cp:coreProperties>
</file>