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66" r:id="rId4"/>
    <p:sldId id="257" r:id="rId5"/>
    <p:sldId id="267" r:id="rId6"/>
    <p:sldId id="278" r:id="rId7"/>
    <p:sldId id="260" r:id="rId8"/>
    <p:sldId id="261" r:id="rId9"/>
    <p:sldId id="258" r:id="rId10"/>
    <p:sldId id="259" r:id="rId11"/>
    <p:sldId id="262" r:id="rId12"/>
    <p:sldId id="274" r:id="rId13"/>
    <p:sldId id="268" r:id="rId14"/>
    <p:sldId id="264" r:id="rId15"/>
    <p:sldId id="263" r:id="rId16"/>
    <p:sldId id="273" r:id="rId17"/>
    <p:sldId id="269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0805-F5B2-5C42-8ACB-11C8747F53B2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1171-05EA-9946-857D-40F7161F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A8026-D9A9-0A43-A692-E5FF9BE6169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1171-05EA-9946-857D-40F7161F0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1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0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2F1C-918D-5C46-8BA9-074CC3C5BB1D}" type="datetimeFigureOut">
              <a:rPr lang="en-US" smtClean="0"/>
              <a:t>26/06/16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D579-1AFA-C24E-8502-636EE106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48" y="47122"/>
            <a:ext cx="7772400" cy="1470025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Freeze-out Dynamics In Relativistic Heavy-Ion Collisions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" y="1603985"/>
            <a:ext cx="4038600" cy="3961918"/>
          </a:xfrm>
          <a:prstGeom prst="rect">
            <a:avLst/>
          </a:prstGeom>
          <a:ln w="381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4651378" y="1749150"/>
            <a:ext cx="3954929" cy="2062103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/>
              <a:t>Outline:</a:t>
            </a:r>
            <a:endParaRPr lang="en-US" sz="3200" dirty="0"/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Chemical Freeze-out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Kinetic Freeze-out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" y="5627525"/>
            <a:ext cx="1774422" cy="1177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308" y="5485276"/>
            <a:ext cx="1342219" cy="13727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978" y="5837006"/>
            <a:ext cx="6400800" cy="103775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Bedanga</a:t>
            </a:r>
            <a:r>
              <a:rPr lang="en-US" sz="2800" dirty="0" smtClean="0">
                <a:solidFill>
                  <a:srgbClr val="000090"/>
                </a:solidFill>
              </a:rPr>
              <a:t> Mohanty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National Institute of Science Education and Research (NISER)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1/20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3129" y="4009422"/>
            <a:ext cx="489839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 also talks at - </a:t>
            </a:r>
          </a:p>
          <a:p>
            <a:r>
              <a:rPr lang="en-US" dirty="0" smtClean="0"/>
              <a:t>Chemical FO – 28</a:t>
            </a:r>
            <a:r>
              <a:rPr lang="en-US" baseline="30000" dirty="0" smtClean="0"/>
              <a:t>th</a:t>
            </a:r>
            <a:r>
              <a:rPr lang="en-US" dirty="0" smtClean="0"/>
              <a:t> June 2016 – Parallel sessions</a:t>
            </a:r>
          </a:p>
          <a:p>
            <a:r>
              <a:rPr lang="en-US" dirty="0" smtClean="0"/>
              <a:t>Freeze-out – 29</a:t>
            </a:r>
            <a:r>
              <a:rPr lang="en-US" baseline="30000" dirty="0" smtClean="0"/>
              <a:t>th</a:t>
            </a:r>
            <a:r>
              <a:rPr lang="en-US" dirty="0" smtClean="0"/>
              <a:t> June 2016 – Plenary sessions</a:t>
            </a:r>
          </a:p>
          <a:p>
            <a:r>
              <a:rPr lang="en-US" dirty="0" smtClean="0"/>
              <a:t>Particle production – 30</a:t>
            </a:r>
            <a:r>
              <a:rPr lang="en-US" baseline="30000" dirty="0" smtClean="0"/>
              <a:t>th</a:t>
            </a:r>
            <a:r>
              <a:rPr lang="en-US" dirty="0" smtClean="0"/>
              <a:t> June 2016 – Parallel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1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" y="38797"/>
            <a:ext cx="6017877" cy="965055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/>
              <a:t>HRG: Freeze-out Conditions from Higher Moments of Multiplicity Distributions </a:t>
            </a:r>
            <a:endParaRPr lang="en-US" sz="2800" dirty="0"/>
          </a:p>
        </p:txBody>
      </p:sp>
      <p:pic>
        <p:nvPicPr>
          <p:cNvPr id="4" name="Picture 3" descr="figures3_conf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566"/>
            <a:ext cx="4064485" cy="2845140"/>
          </a:xfrm>
          <a:prstGeom prst="rect">
            <a:avLst/>
          </a:prstGeom>
        </p:spPr>
      </p:pic>
      <p:pic>
        <p:nvPicPr>
          <p:cNvPr id="5" name="Picture 4" descr="fi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52" y="1016555"/>
            <a:ext cx="4151308" cy="2905915"/>
          </a:xfrm>
          <a:prstGeom prst="rect">
            <a:avLst/>
          </a:prstGeom>
        </p:spPr>
      </p:pic>
      <p:pic>
        <p:nvPicPr>
          <p:cNvPr id="6" name="Picture 5" descr="ratios_200STAR_Sigma0Contri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706"/>
            <a:ext cx="4150224" cy="2730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9764" y="3856490"/>
            <a:ext cx="4931248" cy="2862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Fluctuations Freeze-out at a lower temperature than yields ?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Consistency in freeze-out parameters for </a:t>
            </a:r>
          </a:p>
          <a:p>
            <a:r>
              <a:rPr lang="en-US" dirty="0"/>
              <a:t> </a:t>
            </a:r>
            <a:r>
              <a:rPr lang="en-US" dirty="0" smtClean="0"/>
              <a:t>      various observables at higher energies      </a:t>
            </a:r>
          </a:p>
          <a:p>
            <a:r>
              <a:rPr lang="en-US" dirty="0" smtClean="0"/>
              <a:t>       (indication of chiral critical fluctuations at </a:t>
            </a:r>
          </a:p>
          <a:p>
            <a:r>
              <a:rPr lang="en-US" dirty="0"/>
              <a:t> </a:t>
            </a:r>
            <a:r>
              <a:rPr lang="en-US" dirty="0" smtClean="0"/>
              <a:t>      lower energies ?)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Freeze-out temperature from fluctuations – explains anti-proton yields better, misses the multi-strange baryons (need for strangeness fluctuations ?)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7878" y="28152"/>
            <a:ext cx="3126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Paolo Alba, et al. </a:t>
            </a:r>
          </a:p>
          <a:p>
            <a:r>
              <a:rPr lang="en-US" sz="1400" dirty="0" err="1" smtClean="0"/>
              <a:t>Phys.Lett</a:t>
            </a:r>
            <a:r>
              <a:rPr lang="en-US" sz="1400" dirty="0" smtClean="0"/>
              <a:t>. B738 (2014) 305-310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24144" y="433360"/>
            <a:ext cx="3086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(Calculations with experimental acceptances, resonance decay,</a:t>
            </a:r>
            <a:r>
              <a:rPr lang="en-US" sz="1400" dirty="0"/>
              <a:t> </a:t>
            </a:r>
            <a:r>
              <a:rPr lang="en-US" sz="1400" dirty="0" err="1" smtClean="0"/>
              <a:t>isospin</a:t>
            </a:r>
            <a:r>
              <a:rPr lang="en-US" sz="1400" dirty="0" smtClean="0"/>
              <a:t> randomization  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165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10/20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77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ch_vs_mub_lattice_2cfo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7128" r="5774"/>
          <a:stretch/>
        </p:blipFill>
        <p:spPr>
          <a:xfrm>
            <a:off x="35767" y="1321920"/>
            <a:ext cx="5963545" cy="4669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" y="54429"/>
            <a:ext cx="8091713" cy="834571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Compilation of Freeze-out Conditions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2566" y="1232480"/>
            <a:ext cx="3292488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Does Particle yields and </a:t>
            </a:r>
          </a:p>
          <a:p>
            <a:r>
              <a:rPr lang="en-US" sz="2400" dirty="0" smtClean="0"/>
              <a:t>Fluctuations freeze-out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ifferently ?</a:t>
            </a:r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  <a:p>
            <a:endParaRPr lang="en-US" sz="2400" dirty="0"/>
          </a:p>
          <a:p>
            <a:r>
              <a:rPr lang="en-US" sz="2400" dirty="0" smtClean="0"/>
              <a:t>It is a simple question of </a:t>
            </a:r>
          </a:p>
          <a:p>
            <a:r>
              <a:rPr lang="en-US" sz="2400" dirty="0" smtClean="0"/>
              <a:t>Sensitive observable 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  <a:p>
            <a:endParaRPr lang="en-US" sz="2400" dirty="0"/>
          </a:p>
          <a:p>
            <a:r>
              <a:rPr lang="en-US" sz="2400" dirty="0" smtClean="0"/>
              <a:t>Strange and non-Strange </a:t>
            </a:r>
          </a:p>
          <a:p>
            <a:r>
              <a:rPr lang="en-US" sz="2400" dirty="0" smtClean="0"/>
              <a:t>Freeze-out at different</a:t>
            </a:r>
          </a:p>
          <a:p>
            <a:r>
              <a:rPr lang="en-US" sz="2400" dirty="0" smtClean="0"/>
              <a:t>Times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11/20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9826" y="3340139"/>
            <a:ext cx="830952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YIELDS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1452" y="3340139"/>
            <a:ext cx="1659040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FLUCTUATIONS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3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24" y="36286"/>
            <a:ext cx="6056117" cy="615045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Freeze-out line and Transition Line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63" y="54429"/>
            <a:ext cx="2557294" cy="657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4" y="684066"/>
            <a:ext cx="5096267" cy="1200329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Assumption: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Charge-conjugation invariance at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=0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Analyticity at the point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=0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Low Baryon densities and lowest order expansion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4806" y="1174654"/>
            <a:ext cx="2903359" cy="646331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k"/>
            </a:pPr>
            <a:r>
              <a:rPr lang="en-US" dirty="0" smtClean="0"/>
              <a:t>&gt; 0  Transition line</a:t>
            </a:r>
          </a:p>
          <a:p>
            <a:pPr marL="285750" indent="-285750">
              <a:buFont typeface="Symbol" charset="0"/>
              <a:buChar char="k"/>
            </a:pPr>
            <a:r>
              <a:rPr lang="en-US" dirty="0"/>
              <a:t> </a:t>
            </a:r>
            <a:r>
              <a:rPr lang="en-US" dirty="0" smtClean="0"/>
              <a:t>~ 0 or &lt; 0  Freeze-out line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20153"/>
              </p:ext>
            </p:extLst>
          </p:nvPr>
        </p:nvGraphicFramePr>
        <p:xfrm>
          <a:off x="195898" y="2013856"/>
          <a:ext cx="8653049" cy="4511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1673"/>
                <a:gridCol w="3594942"/>
                <a:gridCol w="2006434"/>
              </a:tblGrid>
              <a:tr h="32788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b="1" dirty="0" smtClean="0"/>
                        <a:t>-values (error)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Calculation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Remarks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0.020(4)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PRD 93, 014507 (2016) : LQCD, </a:t>
                      </a:r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Transition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Line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3559">
                <a:tc>
                  <a:txBody>
                    <a:bodyPr/>
                    <a:lstStyle/>
                    <a:p>
                      <a:r>
                        <a:rPr lang="en-US" dirty="0" smtClean="0"/>
                        <a:t>0.0135(20)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PRD 92, 054503 (2015): LQCD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Transition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0.059(2)(4)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PRD 83,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014504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2011): LQCD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T. 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Transition line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0.0089(14) (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smtClean="0"/>
                        <a:t>);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0.0066(20)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y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JHEP 1104, 001 (2011): </a:t>
                      </a:r>
                      <a:r>
                        <a:rPr lang="en-US" sz="1800" kern="1200" dirty="0" smtClean="0">
                          <a:effectLst/>
                        </a:rPr>
                        <a:t>LQCD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Transition line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0.015(6) (I);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0.017(5) (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0.018(7)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baseline="0" dirty="0" smtClean="0"/>
                        <a:t>); 0.016(4)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JHEP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1208, 053 (2012)</a:t>
                      </a:r>
                      <a:r>
                        <a:rPr lang="en-US" sz="1800" kern="1200" baseline="0" dirty="0" smtClean="0">
                          <a:effectLst/>
                        </a:rPr>
                        <a:t> LQCD, </a:t>
                      </a:r>
                      <a:r>
                        <a:rPr lang="en-US" sz="1800" kern="1200" dirty="0" smtClean="0">
                          <a:effectLst/>
                        </a:rPr>
                        <a:t>T. exp..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Transition line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0.023(3)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PRC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73, 034905 (2006):</a:t>
                      </a:r>
                      <a:r>
                        <a:rPr lang="en-US" sz="1800" kern="1200" baseline="0" dirty="0" smtClean="0">
                          <a:effectLst/>
                        </a:rPr>
                        <a:t> Fit to Yields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Freeze-out line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Weaker than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effectLst/>
                        </a:rPr>
                        <a:t>PRL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dirty="0" smtClean="0">
                          <a:effectLst/>
                        </a:rPr>
                        <a:t>111, 082302 (2013): Fit</a:t>
                      </a:r>
                      <a:r>
                        <a:rPr lang="hu-HU" sz="1800" kern="1200" baseline="0" dirty="0" smtClean="0">
                          <a:effectLst/>
                        </a:rPr>
                        <a:t> to yields</a:t>
                      </a:r>
                      <a:endParaRPr lang="hu-H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Freeze-out line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NPA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772, 167 (2006): Fit to Yields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Freeze-out line 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-0.073(16)-</a:t>
                      </a:r>
                      <a:r>
                        <a:rPr lang="en-US" baseline="0" dirty="0" smtClean="0"/>
                        <a:t> STAR pub.</a:t>
                      </a:r>
                    </a:p>
                    <a:p>
                      <a:r>
                        <a:rPr lang="en-US" baseline="0" dirty="0" smtClean="0"/>
                        <a:t>-0.012(15) STAR-</a:t>
                      </a:r>
                      <a:r>
                        <a:rPr lang="en-US" baseline="0" dirty="0" err="1" smtClean="0"/>
                        <a:t>prel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-0.056(67) STAR+PHENIX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Phys.Rev. D93 (2016), 014512: Fit to higher moments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Freeze-out line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 0.011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41" y="615046"/>
            <a:ext cx="2838415" cy="481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12/20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84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7" y="41381"/>
            <a:ext cx="8137312" cy="969004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Freeze-out line and Transition 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6159" y="5812966"/>
            <a:ext cx="874230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FO parameters using thermal model without multi-strange and strange baryons yields closer to FO parameters from net-p and net-Q fluctuation data.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Freeze-out points closely follow the </a:t>
            </a:r>
            <a:r>
              <a:rPr lang="en-US" sz="2000" dirty="0" err="1" smtClean="0"/>
              <a:t>parton</a:t>
            </a:r>
            <a:r>
              <a:rPr lang="en-US" sz="2000" dirty="0" smtClean="0"/>
              <a:t>-hadron phase boundary.</a:t>
            </a:r>
            <a:endParaRPr lang="en-US" sz="2000" dirty="0"/>
          </a:p>
        </p:txBody>
      </p:sp>
      <p:pic>
        <p:nvPicPr>
          <p:cNvPr id="6" name="Picture 5" descr="phase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" y="1641579"/>
            <a:ext cx="3867769" cy="2717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02630"/>
            <a:ext cx="441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F. Becattini, M. Bleicher, T. Kollegger, T. Schuster, J. Steinheimer, R. Stock, Phys.Rev.Lett. 111 (2013) 082302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85" y="1514197"/>
            <a:ext cx="4045031" cy="32235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66" y="4383295"/>
            <a:ext cx="3931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LQCD: G. </a:t>
            </a:r>
            <a:r>
              <a:rPr lang="de-DE" sz="1400" dirty="0" err="1" smtClean="0"/>
              <a:t>Endrodi</a:t>
            </a:r>
            <a:r>
              <a:rPr lang="de-DE" sz="1400" dirty="0" smtClean="0"/>
              <a:t>, Z. </a:t>
            </a:r>
            <a:r>
              <a:rPr lang="de-DE" sz="1400" dirty="0" err="1" smtClean="0"/>
              <a:t>Fodor</a:t>
            </a:r>
            <a:r>
              <a:rPr lang="de-DE" sz="1400" dirty="0" smtClean="0"/>
              <a:t>, S. D. Katz </a:t>
            </a:r>
            <a:r>
              <a:rPr lang="de-DE" sz="1400" dirty="0" err="1" smtClean="0"/>
              <a:t>and</a:t>
            </a:r>
            <a:r>
              <a:rPr lang="de-DE" sz="1400" dirty="0" smtClean="0"/>
              <a:t> K. K. Szabo, JHEP 1104, 001 (2011) &amp; </a:t>
            </a:r>
            <a:r>
              <a:rPr lang="pl-PL" sz="1400" dirty="0" smtClean="0"/>
              <a:t>O. Kaczmarek et al. , </a:t>
            </a:r>
            <a:r>
              <a:rPr lang="pl-PL" sz="1400" dirty="0" err="1" smtClean="0"/>
              <a:t>Phys</a:t>
            </a:r>
            <a:r>
              <a:rPr lang="pl-PL" sz="1400" dirty="0" smtClean="0"/>
              <a:t>. </a:t>
            </a:r>
            <a:r>
              <a:rPr lang="pl-PL" sz="1400" dirty="0" err="1" smtClean="0"/>
              <a:t>Rev</a:t>
            </a:r>
            <a:r>
              <a:rPr lang="pl-PL" sz="1400" dirty="0" smtClean="0"/>
              <a:t>. D 83, 014504 (2011)</a:t>
            </a:r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3258" y="5045599"/>
            <a:ext cx="44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FO: A. </a:t>
            </a:r>
            <a:r>
              <a:rPr lang="en-US" sz="1400" dirty="0" err="1" smtClean="0"/>
              <a:t>Andronic</a:t>
            </a:r>
            <a:r>
              <a:rPr lang="en-US" sz="1400" dirty="0" smtClean="0"/>
              <a:t>, P. Braun-</a:t>
            </a:r>
            <a:r>
              <a:rPr lang="en-US" sz="1400" dirty="0" err="1" smtClean="0"/>
              <a:t>Munzinger</a:t>
            </a:r>
            <a:r>
              <a:rPr lang="en-US" sz="1400" dirty="0" smtClean="0"/>
              <a:t> and J. </a:t>
            </a:r>
            <a:r>
              <a:rPr lang="en-US" sz="1400" dirty="0" err="1" smtClean="0"/>
              <a:t>Stachel</a:t>
            </a:r>
            <a:r>
              <a:rPr lang="en-US" sz="1400" dirty="0" smtClean="0"/>
              <a:t>, </a:t>
            </a:r>
            <a:r>
              <a:rPr lang="en-US" sz="1400" dirty="0" err="1" smtClean="0"/>
              <a:t>Phys.Lett</a:t>
            </a:r>
            <a:r>
              <a:rPr lang="en-US" sz="1400" dirty="0" smtClean="0"/>
              <a:t>. B 673 , 142 (2009) &amp; J. </a:t>
            </a:r>
            <a:r>
              <a:rPr lang="en-US" sz="1400" dirty="0" err="1" smtClean="0"/>
              <a:t>Cleymans</a:t>
            </a:r>
            <a:r>
              <a:rPr lang="en-US" sz="1400" dirty="0" smtClean="0"/>
              <a:t>, H. </a:t>
            </a:r>
            <a:r>
              <a:rPr lang="en-US" sz="1400" dirty="0" err="1" smtClean="0"/>
              <a:t>Oeschler</a:t>
            </a:r>
            <a:r>
              <a:rPr lang="en-US" sz="1400" dirty="0" smtClean="0"/>
              <a:t>, K. </a:t>
            </a:r>
            <a:r>
              <a:rPr lang="en-US" sz="1400" dirty="0" err="1" smtClean="0"/>
              <a:t>Redlich</a:t>
            </a:r>
            <a:r>
              <a:rPr lang="en-US" sz="1400" dirty="0" smtClean="0"/>
              <a:t> and S. Wheaton, Phys. Rev. C 73 , 034905 (2006)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6464" y="47085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FO - Yields: J. </a:t>
            </a:r>
            <a:r>
              <a:rPr lang="en-US" sz="1400" dirty="0" err="1" smtClean="0"/>
              <a:t>Cleymans</a:t>
            </a:r>
            <a:r>
              <a:rPr lang="en-US" sz="1400" dirty="0" smtClean="0"/>
              <a:t>, H. </a:t>
            </a:r>
            <a:r>
              <a:rPr lang="en-US" sz="1400" dirty="0" err="1" smtClean="0"/>
              <a:t>Oeschler</a:t>
            </a:r>
            <a:r>
              <a:rPr lang="en-US" sz="1400" dirty="0" smtClean="0"/>
              <a:t>, K. </a:t>
            </a:r>
            <a:r>
              <a:rPr lang="en-US" sz="1400" dirty="0" err="1" smtClean="0"/>
              <a:t>Redlich</a:t>
            </a:r>
            <a:r>
              <a:rPr lang="en-US" sz="1400" dirty="0" smtClean="0"/>
              <a:t> and S. Wheaton, Phys. Rev. C 73, 034905 (2006)</a:t>
            </a:r>
          </a:p>
          <a:p>
            <a:r>
              <a:rPr lang="en-US" sz="1400" dirty="0" smtClean="0"/>
              <a:t>FO-Fluctuations</a:t>
            </a:r>
            <a:r>
              <a:rPr lang="en-US" sz="1400" dirty="0"/>
              <a:t>: P. Alba, W. </a:t>
            </a:r>
            <a:r>
              <a:rPr lang="en-US" sz="1400" dirty="0" err="1"/>
              <a:t>Alberico</a:t>
            </a:r>
            <a:r>
              <a:rPr lang="en-US" sz="1400" dirty="0"/>
              <a:t>, R. </a:t>
            </a:r>
            <a:r>
              <a:rPr lang="en-US" sz="1400" dirty="0" err="1"/>
              <a:t>Bellwied</a:t>
            </a:r>
            <a:r>
              <a:rPr lang="en-US" sz="1400" dirty="0"/>
              <a:t>, M. </a:t>
            </a:r>
            <a:r>
              <a:rPr lang="en-US" sz="1400" dirty="0" err="1"/>
              <a:t>Bluhm</a:t>
            </a:r>
            <a:r>
              <a:rPr lang="en-US" sz="1400" dirty="0"/>
              <a:t>, </a:t>
            </a:r>
            <a:r>
              <a:rPr lang="sk-SK" sz="1400" dirty="0"/>
              <a:t>V. Mantovani Sarti, et al., Phys.Lett. B738, 305 (2014)</a:t>
            </a:r>
            <a:endParaRPr lang="en-US" sz="1400" dirty="0"/>
          </a:p>
          <a:p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13/20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630685" y="11867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P. </a:t>
            </a:r>
            <a:r>
              <a:rPr lang="en-US" sz="1400" dirty="0" err="1"/>
              <a:t>Cea</a:t>
            </a:r>
            <a:r>
              <a:rPr lang="en-US" sz="1400" dirty="0"/>
              <a:t>, L. </a:t>
            </a:r>
            <a:r>
              <a:rPr lang="en-US" sz="1400" dirty="0" err="1"/>
              <a:t>Cosmai</a:t>
            </a:r>
            <a:r>
              <a:rPr lang="en-US" sz="1400" dirty="0"/>
              <a:t>, A. Papa, Phys. Rev. D 93, 014507 (2016)</a:t>
            </a:r>
          </a:p>
        </p:txBody>
      </p:sp>
      <p:pic>
        <p:nvPicPr>
          <p:cNvPr id="4" name="Picture 3" descr="tch_vs_mub_lattice_tc_tclabels_data_pik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21" y="1420827"/>
            <a:ext cx="5024308" cy="37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63499"/>
            <a:ext cx="8055429" cy="843644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Kinetic Freeze-out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26420"/>
              </p:ext>
            </p:extLst>
          </p:nvPr>
        </p:nvGraphicFramePr>
        <p:xfrm>
          <a:off x="3150659" y="1842469"/>
          <a:ext cx="5867400" cy="79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3" imgW="3263900" imgH="444500" progId="Equation.3">
                  <p:embed/>
                </p:oleObj>
              </mc:Choice>
              <mc:Fallback>
                <p:oleObj name="Equation" r:id="rId3" imgW="326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659" y="1842469"/>
                        <a:ext cx="5867400" cy="799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170213"/>
            <a:ext cx="26527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Elastic Collisions Ceases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53728" y="2057400"/>
            <a:ext cx="1907456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Blast-Wave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1154182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Schnedermann</a:t>
            </a:r>
            <a:r>
              <a:rPr lang="en-US" sz="1400" dirty="0" smtClean="0"/>
              <a:t>, J. </a:t>
            </a:r>
            <a:r>
              <a:rPr lang="en-US" sz="1400" dirty="0" err="1" smtClean="0"/>
              <a:t>Sollfrank</a:t>
            </a:r>
            <a:r>
              <a:rPr lang="en-US" sz="1400" dirty="0" smtClean="0"/>
              <a:t>, and U. </a:t>
            </a:r>
          </a:p>
          <a:p>
            <a:r>
              <a:rPr lang="en-US" sz="1400" dirty="0" smtClean="0"/>
              <a:t>W. Heinz, Phys. Rev. C 48, 2462 (1993).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30862" y="2863784"/>
            <a:ext cx="6955750" cy="646331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Parameters: Temperature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kin</a:t>
            </a:r>
            <a:r>
              <a:rPr lang="en-US" dirty="0" smtClean="0"/>
              <a:t>) and transverse radial velocity 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Obtained by fitting the momentum distribution of particles</a:t>
            </a:r>
            <a:endParaRPr lang="en-US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953728" y="3764050"/>
            <a:ext cx="8007320" cy="1015663"/>
          </a:xfrm>
          <a:prstGeom prst="rect">
            <a:avLst/>
          </a:prstGeom>
          <a:solidFill>
            <a:srgbClr val="FAC09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Features: </a:t>
            </a:r>
          </a:p>
          <a:p>
            <a:r>
              <a:rPr lang="en-US" sz="2000" dirty="0" smtClean="0"/>
              <a:t>- Approximates Hydrodynamic </a:t>
            </a:r>
            <a:r>
              <a:rPr lang="en-US" sz="2000" dirty="0"/>
              <a:t>based model</a:t>
            </a:r>
          </a:p>
          <a:p>
            <a:pPr>
              <a:buFontTx/>
              <a:buChar char="-"/>
            </a:pPr>
            <a:r>
              <a:rPr lang="en-US" sz="2000" dirty="0"/>
              <a:t> Assumes particles are locally </a:t>
            </a:r>
            <a:r>
              <a:rPr lang="en-US" sz="2000" dirty="0" smtClean="0"/>
              <a:t>thermal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moving with a common </a:t>
            </a:r>
            <a:r>
              <a:rPr lang="en-US" sz="2000" dirty="0" smtClean="0"/>
              <a:t>velocity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016" y="5740431"/>
            <a:ext cx="404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work: Viscous Blast-Wave Model: </a:t>
            </a:r>
          </a:p>
          <a:p>
            <a:r>
              <a:rPr lang="en-US" dirty="0" smtClean="0"/>
              <a:t>arXiv:1508.05878 , A. </a:t>
            </a:r>
            <a:r>
              <a:rPr lang="en-US" dirty="0" err="1" smtClean="0"/>
              <a:t>Jaiswal</a:t>
            </a:r>
            <a:r>
              <a:rPr lang="en-US" dirty="0" smtClean="0"/>
              <a:t> and V. Koch  </a:t>
            </a:r>
            <a:endParaRPr lang="en-US" dirty="0"/>
          </a:p>
        </p:txBody>
      </p:sp>
      <p:pic>
        <p:nvPicPr>
          <p:cNvPr id="13" name="Picture 12" descr="vn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76" y="4950709"/>
            <a:ext cx="1897245" cy="1777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14/20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96278" y="5825867"/>
            <a:ext cx="2350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SQM2016 – 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July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30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" y="65139"/>
            <a:ext cx="5871952" cy="665605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Kinetic Freeze-out Conditions 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35668" y="46996"/>
            <a:ext cx="3371218" cy="5035579"/>
            <a:chOff x="5835668" y="46996"/>
            <a:chExt cx="3371218" cy="5035579"/>
          </a:xfrm>
        </p:grpSpPr>
        <p:pic>
          <p:nvPicPr>
            <p:cNvPr id="4" name="Picture 3" descr="tkin_vs_beta_w14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7" r="7628"/>
            <a:stretch/>
          </p:blipFill>
          <p:spPr>
            <a:xfrm>
              <a:off x="5871954" y="1344141"/>
              <a:ext cx="3298848" cy="27997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35668" y="46996"/>
              <a:ext cx="3272046" cy="1323439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 smtClean="0"/>
                <a:t> Central collisions: lower</a:t>
              </a:r>
              <a:r>
                <a:rPr lang="en-US" b="1" i="1" dirty="0" smtClean="0">
                  <a:solidFill>
                    <a:srgbClr val="8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T</a:t>
              </a:r>
              <a:r>
                <a:rPr lang="en-US" b="1" i="1" baseline="-25000" dirty="0" err="1" smtClean="0">
                  <a:solidFill>
                    <a:srgbClr val="800000"/>
                  </a:solidFill>
                </a:rPr>
                <a:t>kin</a:t>
              </a:r>
              <a:r>
                <a:rPr lang="en-US" b="1" i="1" dirty="0" smtClean="0">
                  <a:solidFill>
                    <a:srgbClr val="800000"/>
                  </a:solidFill>
                </a:rPr>
                <a:t> </a:t>
              </a:r>
              <a:r>
                <a:rPr lang="en-US" dirty="0" smtClean="0"/>
                <a:t>and larger collectivity </a:t>
              </a:r>
              <a:r>
                <a:rPr lang="en-US" b="1" i="1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dirty="0" smtClean="0">
                  <a:latin typeface="Symbol" charset="2"/>
                  <a:cs typeface="Symbol" charset="2"/>
                </a:rPr>
                <a:t>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/>
                <a:t>Stronger collectivity at higher energy</a:t>
              </a:r>
            </a:p>
            <a:p>
              <a:pPr marL="171450" indent="-171450">
                <a:buFont typeface="Wingdings" charset="2"/>
                <a:buChar char="q"/>
              </a:pPr>
              <a:endParaRPr lang="en-US" sz="800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06256" y="4559355"/>
              <a:ext cx="23006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ALICE:</a:t>
              </a:r>
            </a:p>
            <a:p>
              <a:r>
                <a:rPr lang="en-US" sz="1400" dirty="0" err="1" smtClean="0"/>
                <a:t>Phys.Rev</a:t>
              </a:r>
              <a:r>
                <a:rPr lang="en-US" sz="1400" dirty="0" smtClean="0"/>
                <a:t>. C91 (2015) 024609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" y="2982027"/>
            <a:ext cx="8807929" cy="3875973"/>
            <a:chOff x="2" y="2982027"/>
            <a:chExt cx="8807929" cy="3875973"/>
          </a:xfrm>
        </p:grpSpPr>
        <p:pic>
          <p:nvPicPr>
            <p:cNvPr id="6" name="Picture 5" descr="t_vs_en_all_wna49.eps"/>
            <p:cNvPicPr>
              <a:picLocks noChangeAspect="1"/>
            </p:cNvPicPr>
            <p:nvPr/>
          </p:nvPicPr>
          <p:blipFill>
            <a:blip r:embed="rId3"/>
            <a:srcRect l="3810" t="8276" r="8889" b="1655"/>
            <a:stretch>
              <a:fillRect/>
            </a:stretch>
          </p:blipFill>
          <p:spPr>
            <a:xfrm>
              <a:off x="2" y="4103286"/>
              <a:ext cx="3480322" cy="27547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288" y="2982027"/>
              <a:ext cx="4381286" cy="923330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 smtClean="0"/>
                <a:t> Kinetic Freeze-out temperature lower</a:t>
              </a:r>
            </a:p>
            <a:p>
              <a:r>
                <a:rPr lang="en-US" sz="800" dirty="0"/>
                <a:t> </a:t>
              </a:r>
              <a:r>
                <a:rPr lang="en-US" sz="800" dirty="0" smtClean="0"/>
                <a:t>         </a:t>
              </a:r>
              <a:r>
                <a:rPr lang="en-US" dirty="0" smtClean="0"/>
                <a:t> </a:t>
              </a:r>
              <a:r>
                <a:rPr lang="en-US" dirty="0"/>
                <a:t> </a:t>
              </a:r>
              <a:r>
                <a:rPr lang="en-US" dirty="0" smtClean="0"/>
                <a:t> than Chemical Freeze-out temperature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/>
                <a:t>Reflects Interactions in </a:t>
              </a:r>
              <a:r>
                <a:rPr lang="en-US" dirty="0" err="1" smtClean="0"/>
                <a:t>hadronic</a:t>
              </a:r>
              <a:r>
                <a:rPr lang="en-US" dirty="0" smtClean="0"/>
                <a:t> phase</a:t>
              </a:r>
            </a:p>
          </p:txBody>
        </p:sp>
        <p:pic>
          <p:nvPicPr>
            <p:cNvPr id="9" name="Picture 8" descr="Kstar2Km_phi2Km_mult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542" y="4143857"/>
              <a:ext cx="2793714" cy="26557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02119" y="5228861"/>
              <a:ext cx="1505812" cy="923330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Experimental </a:t>
              </a:r>
            </a:p>
            <a:p>
              <a:r>
                <a:rPr lang="en-US" dirty="0"/>
                <a:t>e</a:t>
              </a:r>
              <a:r>
                <a:rPr lang="en-US" dirty="0" smtClean="0"/>
                <a:t>vidence of </a:t>
              </a:r>
            </a:p>
            <a:p>
              <a:r>
                <a:rPr lang="en-US" dirty="0" smtClean="0"/>
                <a:t>re-scattering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2401" y="3535605"/>
              <a:ext cx="1716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STAR: V. </a:t>
              </a:r>
              <a:r>
                <a:rPr lang="en-US" sz="1400" dirty="0" err="1" smtClean="0"/>
                <a:t>Bairathi</a:t>
              </a:r>
              <a:r>
                <a:rPr lang="en-US" sz="1400" dirty="0" smtClean="0"/>
                <a:t> QM</a:t>
              </a:r>
            </a:p>
            <a:p>
              <a:r>
                <a:rPr lang="en-US" sz="1400" dirty="0" smtClean="0"/>
                <a:t> L. Kumar QM2014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47742" y="6448166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15/20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459477" y="2899463"/>
            <a:ext cx="16660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BW: E. </a:t>
            </a:r>
            <a:r>
              <a:rPr lang="en-US" sz="1100" dirty="0" err="1" smtClean="0"/>
              <a:t>Schnedermann</a:t>
            </a:r>
            <a:r>
              <a:rPr lang="en-US" sz="1100" dirty="0" smtClean="0"/>
              <a:t>, J. et al.,  PR C 48, 2462 (1993). </a:t>
            </a:r>
            <a:endParaRPr lang="en-US" sz="1100" dirty="0"/>
          </a:p>
        </p:txBody>
      </p:sp>
      <p:pic>
        <p:nvPicPr>
          <p:cNvPr id="5" name="Picture 4" descr="pt_spectra_bw_fit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r="2675"/>
          <a:stretch/>
        </p:blipFill>
        <p:spPr>
          <a:xfrm>
            <a:off x="0" y="791293"/>
            <a:ext cx="5624724" cy="2186410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178565" y="4068680"/>
            <a:ext cx="2103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STAR </a:t>
            </a:r>
            <a:r>
              <a:rPr lang="en-US" sz="1200" dirty="0">
                <a:solidFill>
                  <a:schemeClr val="tx1"/>
                </a:solidFill>
              </a:rPr>
              <a:t>: PRC 79 (2009) </a:t>
            </a:r>
            <a:r>
              <a:rPr lang="en-US" sz="1200" dirty="0" smtClean="0">
                <a:solidFill>
                  <a:schemeClr val="tx1"/>
                </a:solidFill>
              </a:rPr>
              <a:t>034909; 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ALICE: </a:t>
            </a:r>
            <a:r>
              <a:rPr lang="en-US" sz="1200" dirty="0" smtClean="0"/>
              <a:t>PRC 88, 044910 (2013) 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88" y="6612051"/>
            <a:ext cx="1509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R. </a:t>
            </a:r>
            <a:r>
              <a:rPr lang="en-US" sz="900" dirty="0" err="1" smtClean="0"/>
              <a:t>Holzmann</a:t>
            </a:r>
            <a:r>
              <a:rPr lang="en-US" sz="900" dirty="0" smtClean="0"/>
              <a:t> talk – 28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June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63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36286"/>
            <a:ext cx="7900746" cy="923747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Kinetic Freeze-out New Observation: RHIC-BES</a:t>
            </a:r>
            <a:endParaRPr lang="en-US" sz="3200" dirty="0"/>
          </a:p>
        </p:txBody>
      </p:sp>
      <p:pic>
        <p:nvPicPr>
          <p:cNvPr id="12" name="Picture 2" descr="C:\Documents and Settings\cebra.DEBASISH\Application Data\SSH\temp\diff_v2_vs_sN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23429" y="1215271"/>
            <a:ext cx="3120571" cy="282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023429" y="938272"/>
            <a:ext cx="2829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Phys.Rev.Lett. 110 (2013) </a:t>
            </a:r>
            <a:r>
              <a:rPr lang="hu-HU" sz="1200" dirty="0" smtClean="0"/>
              <a:t>142301; SN0598 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030069"/>
            <a:ext cx="6737480" cy="5773502"/>
            <a:chOff x="0" y="1030069"/>
            <a:chExt cx="6737480" cy="5773502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54429" y="1030069"/>
              <a:ext cx="3477259" cy="646331"/>
            </a:xfrm>
            <a:prstGeom prst="rect">
              <a:avLst/>
            </a:prstGeom>
            <a:solidFill>
              <a:srgbClr val="FAC09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Particles:</a:t>
              </a:r>
              <a:r>
                <a:rPr lang="en-US" dirty="0" smtClean="0">
                  <a:latin typeface="Symbol" charset="2"/>
                </a:rPr>
                <a:t> p</a:t>
              </a:r>
              <a:r>
                <a:rPr lang="en-US" baseline="30000" dirty="0" smtClean="0">
                  <a:latin typeface="Symbol" charset="2"/>
                </a:rPr>
                <a:t>+</a:t>
              </a:r>
              <a:r>
                <a:rPr lang="en-US" dirty="0" smtClean="0"/>
                <a:t>, K</a:t>
              </a:r>
              <a:r>
                <a:rPr lang="en-US" baseline="60000" dirty="0" smtClean="0">
                  <a:latin typeface="Symbol" charset="2"/>
                </a:rPr>
                <a:t>+</a:t>
              </a:r>
              <a:r>
                <a:rPr lang="en-US" dirty="0" smtClean="0"/>
                <a:t>, </a:t>
              </a:r>
              <a:r>
                <a:rPr lang="en-US" dirty="0"/>
                <a:t>p, </a:t>
              </a:r>
              <a:r>
                <a:rPr lang="en-US" dirty="0">
                  <a:latin typeface="Symbol" charset="2"/>
                </a:rPr>
                <a:t>L</a:t>
              </a:r>
              <a:r>
                <a:rPr lang="en-US" dirty="0"/>
                <a:t>, </a:t>
              </a:r>
              <a:r>
                <a:rPr lang="en-US" dirty="0" smtClean="0">
                  <a:latin typeface="Symbol" charset="2"/>
                </a:rPr>
                <a:t>X</a:t>
              </a:r>
              <a:r>
                <a:rPr lang="en-US" baseline="30000" dirty="0" smtClean="0">
                  <a:latin typeface="Symbol" charset="2"/>
                </a:rPr>
                <a:t>-</a:t>
              </a:r>
              <a:r>
                <a:rPr lang="en-US" dirty="0" smtClean="0">
                  <a:latin typeface="Symbol" charset="2"/>
                </a:rPr>
                <a:t> </a:t>
              </a:r>
              <a:r>
                <a:rPr lang="en-US" dirty="0" smtClean="0"/>
                <a:t>;  </a:t>
              </a:r>
            </a:p>
            <a:p>
              <a:r>
                <a:rPr lang="en-US" dirty="0" smtClean="0"/>
                <a:t>Antiparticles: </a:t>
              </a:r>
              <a:r>
                <a:rPr lang="en-US" dirty="0" smtClean="0">
                  <a:latin typeface="Symbol" charset="2"/>
                </a:rPr>
                <a:t>p</a:t>
              </a:r>
              <a:r>
                <a:rPr lang="en-US" baseline="30000" dirty="0" smtClean="0">
                  <a:latin typeface="Symbol" charset="2"/>
                </a:rPr>
                <a:t>-</a:t>
              </a:r>
              <a:r>
                <a:rPr lang="en-US" dirty="0" smtClean="0"/>
                <a:t>, K</a:t>
              </a:r>
              <a:r>
                <a:rPr lang="en-US" baseline="60000" dirty="0" smtClean="0">
                  <a:latin typeface="Symbol" charset="2"/>
                </a:rPr>
                <a:t>-</a:t>
              </a:r>
              <a:r>
                <a:rPr lang="en-US" dirty="0" smtClean="0"/>
                <a:t>, </a:t>
              </a:r>
              <a:r>
                <a:rPr lang="en-US" dirty="0" err="1" smtClean="0"/>
                <a:t>pbar</a:t>
              </a:r>
              <a:r>
                <a:rPr lang="en-US" dirty="0" smtClean="0"/>
                <a:t>, </a:t>
              </a:r>
              <a:r>
                <a:rPr lang="en-US" dirty="0" err="1" smtClean="0">
                  <a:latin typeface="Symbol" charset="2"/>
                </a:rPr>
                <a:t>L</a:t>
              </a:r>
              <a:r>
                <a:rPr lang="en-US" dirty="0" err="1" smtClean="0">
                  <a:latin typeface="Arial"/>
                </a:rPr>
                <a:t>bar</a:t>
              </a:r>
              <a:r>
                <a:rPr lang="en-US" dirty="0" smtClean="0"/>
                <a:t>, </a:t>
              </a:r>
              <a:r>
                <a:rPr lang="en-US" dirty="0" smtClean="0">
                  <a:latin typeface="Symbol" charset="2"/>
                </a:rPr>
                <a:t>X</a:t>
              </a:r>
              <a:r>
                <a:rPr lang="en-US" baseline="48000" dirty="0" smtClean="0">
                  <a:latin typeface="Symbol" charset="2"/>
                </a:rPr>
                <a:t>+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6" name="Picture 5" descr="beta_vs_en_strange_no_line.gif"/>
            <p:cNvPicPr>
              <a:picLocks noChangeAspect="1"/>
            </p:cNvPicPr>
            <p:nvPr/>
          </p:nvPicPr>
          <p:blipFill rotWithShape="1">
            <a:blip r:embed="rId3"/>
            <a:srcRect l="884" t="6749" r="7398"/>
            <a:stretch/>
          </p:blipFill>
          <p:spPr>
            <a:xfrm>
              <a:off x="3154282" y="3360904"/>
              <a:ext cx="3583198" cy="34426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08673" y="3686263"/>
              <a:ext cx="1396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 Preliminary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3299" y="4915474"/>
              <a:ext cx="1541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Central collisions</a:t>
              </a:r>
              <a:endParaRPr lang="en-US" sz="1400" dirty="0"/>
            </a:p>
          </p:txBody>
        </p:sp>
        <p:pic>
          <p:nvPicPr>
            <p:cNvPr id="5" name="Picture 4" descr="tkin_vs_en_strange_no_line.gif"/>
            <p:cNvPicPr>
              <a:picLocks noChangeAspect="1"/>
            </p:cNvPicPr>
            <p:nvPr/>
          </p:nvPicPr>
          <p:blipFill rotWithShape="1">
            <a:blip r:embed="rId4"/>
            <a:srcRect l="3114" t="8002" r="6921"/>
            <a:stretch/>
          </p:blipFill>
          <p:spPr>
            <a:xfrm>
              <a:off x="0" y="1676400"/>
              <a:ext cx="3324382" cy="32125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2574" y="2407728"/>
              <a:ext cx="1541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Central collisions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1256" y="3547763"/>
              <a:ext cx="1396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 Preliminary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5563" y="5715000"/>
              <a:ext cx="2888719" cy="646331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Differences between particle</a:t>
              </a:r>
            </a:p>
            <a:p>
              <a:r>
                <a:rPr lang="en-US" dirty="0" smtClean="0"/>
                <a:t>And anti-particles ?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4382" y="2991572"/>
              <a:ext cx="247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STAR: L. Kumar QM2014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16/20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76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" y="36286"/>
            <a:ext cx="2919481" cy="1143000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1" descr="tch_vs_mub_gcey_new.eps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726" r="8299"/>
          <a:stretch>
            <a:fillRect/>
          </a:stretch>
        </p:blipFill>
        <p:spPr bwMode="auto">
          <a:xfrm>
            <a:off x="5013843" y="54429"/>
            <a:ext cx="3307696" cy="312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kin_vs_beta_w1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r="7628"/>
          <a:stretch/>
        </p:blipFill>
        <p:spPr>
          <a:xfrm>
            <a:off x="5051195" y="3322571"/>
            <a:ext cx="4057585" cy="344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429" y="5361034"/>
            <a:ext cx="5006499" cy="1200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New data (LHC, RHIC BES)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New Observables (Higher Moments)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New Models/Approaches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4022" y="54429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17/20</a:t>
            </a:r>
            <a:endParaRPr lang="en-US" b="1" dirty="0"/>
          </a:p>
        </p:txBody>
      </p:sp>
      <p:pic>
        <p:nvPicPr>
          <p:cNvPr id="9" name="Picture 8" descr="tch_vs_mub_lattice_2cfo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7128" r="5774"/>
          <a:stretch/>
        </p:blipFill>
        <p:spPr>
          <a:xfrm>
            <a:off x="125197" y="1321920"/>
            <a:ext cx="4708703" cy="368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287" y="36286"/>
            <a:ext cx="2919481" cy="1143000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60" y="1828962"/>
            <a:ext cx="3451400" cy="193899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New:  </a:t>
            </a:r>
            <a:r>
              <a:rPr lang="en-US" sz="2400" dirty="0"/>
              <a:t>F</a:t>
            </a:r>
            <a:r>
              <a:rPr lang="en-US" sz="2400" dirty="0" smtClean="0"/>
              <a:t>reeze-out parameters using Lattice QCD calculations and HRG  vs. experimental data on high moments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84" y="4689756"/>
            <a:ext cx="907193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ifference in Freeze-out parameters from yields and fluctuations: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Yields and fluctuations freeze-out at different times ?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Fluctuations more sensitive to Freeze-out dynamics than yields ?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Role of strangeness (Strangeness data on fluctuations important)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3495" y="6465926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18/20</a:t>
            </a:r>
            <a:endParaRPr lang="en-US" b="1" dirty="0"/>
          </a:p>
        </p:txBody>
      </p:sp>
      <p:pic>
        <p:nvPicPr>
          <p:cNvPr id="9" name="Picture 8" descr="tch_vs_mub_lattice_tc_tclabels_data_log_pikp(1)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6913" r="8575"/>
          <a:stretch/>
        </p:blipFill>
        <p:spPr>
          <a:xfrm>
            <a:off x="3660400" y="167004"/>
            <a:ext cx="5356642" cy="433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75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rt_LS_co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/>
          <a:stretch/>
        </p:blipFill>
        <p:spPr>
          <a:xfrm>
            <a:off x="17488" y="3548469"/>
            <a:ext cx="2937523" cy="2160849"/>
          </a:xfrm>
          <a:prstGeom prst="rect">
            <a:avLst/>
          </a:prstGeom>
        </p:spPr>
      </p:pic>
      <p:pic>
        <p:nvPicPr>
          <p:cNvPr id="6" name="Picture 5" descr="c2resca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/>
          <a:stretch/>
        </p:blipFill>
        <p:spPr>
          <a:xfrm>
            <a:off x="17492" y="1349236"/>
            <a:ext cx="3030899" cy="22926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88" y="36286"/>
            <a:ext cx="2709014" cy="800512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2470" y="110513"/>
            <a:ext cx="4744757" cy="461665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Strange (s) vs. Non-Strange (</a:t>
            </a:r>
            <a:r>
              <a:rPr lang="en-US" sz="2400" b="1" dirty="0" err="1" smtClean="0"/>
              <a:t>u,d</a:t>
            </a:r>
            <a:r>
              <a:rPr lang="en-US" sz="2400" b="1" dirty="0" smtClean="0"/>
              <a:t>) FO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8088" y="5997241"/>
            <a:ext cx="8724107" cy="830997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Are there sufficient evidence that non-strange hadrons freeze-out at different time compared to strange hadrons ? – May be 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4" y="923882"/>
            <a:ext cx="2937523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Fluctuations: Lattice and HRG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6632" y="699010"/>
            <a:ext cx="2406428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Yields: Statistical Model </a:t>
            </a:r>
            <a:endParaRPr lang="en-US" dirty="0"/>
          </a:p>
        </p:txBody>
      </p:sp>
      <p:pic>
        <p:nvPicPr>
          <p:cNvPr id="12" name="Picture 11" descr="ChiSqrByNDFVsCentralit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95" y="852288"/>
            <a:ext cx="2144037" cy="2060846"/>
          </a:xfrm>
          <a:prstGeom prst="rect">
            <a:avLst/>
          </a:prstGeom>
        </p:spPr>
      </p:pic>
      <p:pic>
        <p:nvPicPr>
          <p:cNvPr id="13" name="Picture 12" descr="FigTwoV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22" y="1162496"/>
            <a:ext cx="3210391" cy="3901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28801" y="5506234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R. Bellwied, S. Borsanyi, Z. Fodor, S. D. Katz </a:t>
            </a:r>
          </a:p>
          <a:p>
            <a:r>
              <a:rPr lang="hu-HU" sz="1200" dirty="0" smtClean="0"/>
              <a:t>Phys.Rev.Lett</a:t>
            </a:r>
            <a:r>
              <a:rPr lang="hu-HU" sz="1200" dirty="0"/>
              <a:t>. 111 (2013) 202302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598" y="3318115"/>
            <a:ext cx="2388424" cy="1646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7997" y="4876192"/>
            <a:ext cx="20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Bellwied</a:t>
            </a:r>
            <a:r>
              <a:rPr lang="en-US" sz="1400" dirty="0" smtClean="0"/>
              <a:t> – WWND2016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3237" y="661051"/>
            <a:ext cx="1918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Chatterjee</a:t>
            </a:r>
            <a:r>
              <a:rPr lang="en-US" sz="1200" dirty="0" smtClean="0"/>
              <a:t>, A. Dash &amp; BM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13166" y="2998961"/>
            <a:ext cx="203744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T</a:t>
            </a:r>
            <a:r>
              <a:rPr lang="en-US" b="1" baseline="-25000" dirty="0" err="1" smtClean="0"/>
              <a:t>net</a:t>
            </a:r>
            <a:r>
              <a:rPr lang="en-US" b="1" baseline="-25000" dirty="0" smtClean="0"/>
              <a:t>-K </a:t>
            </a:r>
            <a:r>
              <a:rPr lang="en-US" b="1" dirty="0" smtClean="0"/>
              <a:t>&gt;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net</a:t>
            </a:r>
            <a:r>
              <a:rPr lang="en-US" b="1" baseline="-25000" dirty="0" smtClean="0"/>
              <a:t>-p </a:t>
            </a:r>
            <a:r>
              <a:rPr lang="en-US" b="1" dirty="0" smtClean="0"/>
              <a:t>~ T </a:t>
            </a:r>
            <a:r>
              <a:rPr lang="en-US" b="1" baseline="-25000" dirty="0" smtClean="0"/>
              <a:t>net-Q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0991" y="4863936"/>
            <a:ext cx="898804" cy="369332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T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&gt;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u,d</a:t>
            </a:r>
            <a:endParaRPr lang="en-US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65748" y="793164"/>
            <a:ext cx="898804" cy="369332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T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&gt;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u,d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92172" y="78381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19/20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5221508" y="5219162"/>
            <a:ext cx="366169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Role of  additional Strange Hadrons ?</a:t>
            </a:r>
          </a:p>
          <a:p>
            <a:r>
              <a:rPr lang="hu-HU" dirty="0" smtClean="0"/>
              <a:t>Phys.Rev.Lett</a:t>
            </a:r>
            <a:r>
              <a:rPr lang="hu-HU" dirty="0"/>
              <a:t>. 113 (2014)  </a:t>
            </a:r>
            <a:r>
              <a:rPr lang="hu-HU" dirty="0" smtClean="0"/>
              <a:t>072001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98" y="54429"/>
            <a:ext cx="8403970" cy="595006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Dynamics of Relativistic Heavy Ion Collisions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6521450" y="5592763"/>
            <a:ext cx="185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602" y="936516"/>
            <a:ext cx="4629705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Time Evolution of Heavy-ion Collisions: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365857" y="38612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8949" y="4166050"/>
            <a:ext cx="23261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Chemical freeze-out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 Inelastic collision</a:t>
            </a:r>
          </a:p>
          <a:p>
            <a:r>
              <a:rPr lang="en-US" sz="1800" dirty="0" smtClean="0"/>
              <a:t>    cease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51307" y="4174980"/>
            <a:ext cx="25169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Kinetic freeze-out</a:t>
            </a:r>
            <a:r>
              <a:rPr lang="en-US" sz="1800" dirty="0" smtClean="0"/>
              <a:t> 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 Elastic collision</a:t>
            </a:r>
          </a:p>
          <a:p>
            <a:r>
              <a:rPr lang="en-US" sz="1800" dirty="0" smtClean="0"/>
              <a:t>    cease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307372" y="4167922"/>
            <a:ext cx="1429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De-confined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      state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49972" y="4174980"/>
            <a:ext cx="1557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Colliding ions</a:t>
            </a:r>
            <a:endParaRPr lang="en-US" sz="1800" dirty="0">
              <a:solidFill>
                <a:srgbClr val="0000FF"/>
              </a:solidFill>
            </a:endParaRPr>
          </a:p>
        </p:txBody>
      </p:sp>
      <p:grpSp>
        <p:nvGrpSpPr>
          <p:cNvPr id="2" name="Group 171"/>
          <p:cNvGrpSpPr/>
          <p:nvPr/>
        </p:nvGrpSpPr>
        <p:grpSpPr>
          <a:xfrm>
            <a:off x="307707" y="1803850"/>
            <a:ext cx="8382000" cy="2325687"/>
            <a:chOff x="304800" y="1371600"/>
            <a:chExt cx="8382000" cy="2325687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04800" y="3697287"/>
              <a:ext cx="8066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304800" y="1752600"/>
              <a:ext cx="800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8361070" y="1575355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charset="0"/>
                </a:rPr>
                <a:t>T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 rot="16200000">
              <a:off x="3334287" y="2516035"/>
              <a:ext cx="16488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latin typeface="Arial" charset="0"/>
                </a:rPr>
                <a:t>Hadronization</a:t>
              </a:r>
              <a:endParaRPr lang="en-US" sz="1800" i="1" baseline="-25000" dirty="0">
                <a:latin typeface="Arial" charset="0"/>
              </a:endParaRP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4724400" y="1371600"/>
              <a:ext cx="695325" cy="366712"/>
            </a:xfrm>
            <a:prstGeom prst="rect">
              <a:avLst/>
            </a:prstGeom>
            <a:solidFill>
              <a:srgbClr val="C3D69B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 err="1">
                  <a:latin typeface="Arial" charset="0"/>
                </a:rPr>
                <a:t>T</a:t>
              </a:r>
              <a:r>
                <a:rPr lang="en-US" sz="1800" baseline="-25000" dirty="0" err="1">
                  <a:latin typeface="Arial" charset="0"/>
                </a:rPr>
                <a:t>chem</a:t>
              </a:r>
              <a:endParaRPr lang="en-US" sz="1800" baseline="-25000" dirty="0">
                <a:latin typeface="Arial" charset="0"/>
              </a:endParaRP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7086600" y="1371600"/>
              <a:ext cx="517525" cy="366712"/>
            </a:xfrm>
            <a:prstGeom prst="rect">
              <a:avLst/>
            </a:prstGeom>
            <a:solidFill>
              <a:srgbClr val="C3D69B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 err="1">
                  <a:latin typeface="Arial" charset="0"/>
                </a:rPr>
                <a:t>T</a:t>
              </a:r>
              <a:r>
                <a:rPr lang="en-US" sz="1800" baseline="-25000" dirty="0" err="1">
                  <a:latin typeface="Arial" charset="0"/>
                </a:rPr>
                <a:t>kin</a:t>
              </a:r>
              <a:endParaRPr lang="en-US" sz="1800" baseline="-25000" dirty="0">
                <a:latin typeface="Arial" charset="0"/>
              </a:endParaRPr>
            </a:p>
          </p:txBody>
        </p:sp>
        <p:pic>
          <p:nvPicPr>
            <p:cNvPr id="28" name="Picture 30" descr="carto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" r="67294"/>
            <a:stretch/>
          </p:blipFill>
          <p:spPr bwMode="auto">
            <a:xfrm>
              <a:off x="504825" y="2322512"/>
              <a:ext cx="1837944" cy="113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42925" y="1758950"/>
              <a:ext cx="10763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Tahoma" charset="0"/>
                </a:rPr>
                <a:t>Initial state</a:t>
              </a:r>
              <a:endParaRPr lang="en-US" sz="1200" dirty="0">
                <a:solidFill>
                  <a:srgbClr val="33CC33"/>
                </a:solidFill>
                <a:latin typeface="Tahoma" charset="0"/>
              </a:endParaRPr>
            </a:p>
          </p:txBody>
        </p:sp>
        <p:grpSp>
          <p:nvGrpSpPr>
            <p:cNvPr id="3" name="Group 33"/>
            <p:cNvGrpSpPr/>
            <p:nvPr/>
          </p:nvGrpSpPr>
          <p:grpSpPr>
            <a:xfrm>
              <a:off x="4392194" y="1986325"/>
              <a:ext cx="1549472" cy="1464121"/>
              <a:chOff x="4849394" y="1641838"/>
              <a:chExt cx="1549472" cy="1464121"/>
            </a:xfrm>
          </p:grpSpPr>
          <p:pic>
            <p:nvPicPr>
              <p:cNvPr id="35" name="Picture 34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4888580" y="2474427"/>
                <a:ext cx="274327" cy="251825"/>
              </a:xfrm>
              <a:prstGeom prst="rect">
                <a:avLst/>
              </a:prstGeom>
              <a:noFill/>
            </p:spPr>
          </p:pic>
          <p:pic>
            <p:nvPicPr>
              <p:cNvPr id="36" name="Picture 35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5145919" y="2753432"/>
                <a:ext cx="268974" cy="246911"/>
              </a:xfrm>
              <a:prstGeom prst="rect">
                <a:avLst/>
              </a:prstGeom>
              <a:noFill/>
            </p:spPr>
          </p:pic>
          <p:pic>
            <p:nvPicPr>
              <p:cNvPr id="37" name="Picture 36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5456923" y="2822643"/>
                <a:ext cx="294692" cy="270519"/>
              </a:xfrm>
              <a:prstGeom prst="rect">
                <a:avLst/>
              </a:prstGeom>
              <a:noFill/>
            </p:spPr>
          </p:pic>
          <p:pic>
            <p:nvPicPr>
              <p:cNvPr id="38" name="Picture 37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57946" t="13027" r="3684" b="-47"/>
              <a:stretch/>
            </p:blipFill>
            <p:spPr>
              <a:xfrm>
                <a:off x="5162907" y="1643524"/>
                <a:ext cx="1233992" cy="930367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5977621" y="2514139"/>
                <a:ext cx="322659" cy="296192"/>
              </a:xfrm>
              <a:prstGeom prst="rect">
                <a:avLst/>
              </a:prstGeom>
              <a:noFill/>
            </p:spPr>
          </p:pic>
          <p:pic>
            <p:nvPicPr>
              <p:cNvPr id="40" name="Picture 39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5538036" y="1975767"/>
                <a:ext cx="235956" cy="216601"/>
              </a:xfrm>
              <a:prstGeom prst="rect">
                <a:avLst/>
              </a:prstGeom>
              <a:noFill/>
            </p:spPr>
          </p:pic>
          <p:pic>
            <p:nvPicPr>
              <p:cNvPr id="41" name="Picture 40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4897420" y="2024117"/>
                <a:ext cx="231291" cy="212319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4871135" y="2236436"/>
                <a:ext cx="257577" cy="236449"/>
              </a:xfrm>
              <a:prstGeom prst="rect">
                <a:avLst/>
              </a:prstGeom>
              <a:noFill/>
            </p:spPr>
          </p:pic>
          <p:sp>
            <p:nvSpPr>
              <p:cNvPr id="43" name="Oval 42"/>
              <p:cNvSpPr/>
              <p:nvPr/>
            </p:nvSpPr>
            <p:spPr>
              <a:xfrm>
                <a:off x="4849394" y="1641838"/>
                <a:ext cx="1549472" cy="146412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40"/>
              <p:cNvGrpSpPr/>
              <p:nvPr/>
            </p:nvGrpSpPr>
            <p:grpSpPr>
              <a:xfrm>
                <a:off x="5393409" y="2491791"/>
                <a:ext cx="182596" cy="192966"/>
                <a:chOff x="7015060" y="2484128"/>
                <a:chExt cx="398155" cy="279430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7205417" y="2543423"/>
                  <a:ext cx="124968" cy="1524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015060" y="24841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075597" y="2568824"/>
                  <a:ext cx="124968" cy="15240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41"/>
              <p:cNvGrpSpPr/>
              <p:nvPr/>
            </p:nvGrpSpPr>
            <p:grpSpPr>
              <a:xfrm>
                <a:off x="5852090" y="2777281"/>
                <a:ext cx="172652" cy="180634"/>
                <a:chOff x="6354122" y="3012514"/>
                <a:chExt cx="398155" cy="279430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6544479" y="3071809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354122" y="3012514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414659" y="3097210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" name="Group 42"/>
              <p:cNvGrpSpPr/>
              <p:nvPr/>
            </p:nvGrpSpPr>
            <p:grpSpPr>
              <a:xfrm>
                <a:off x="5829935" y="2371551"/>
                <a:ext cx="179703" cy="161197"/>
                <a:chOff x="7015060" y="2484128"/>
                <a:chExt cx="398155" cy="27943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205417" y="2543423"/>
                  <a:ext cx="124968" cy="1524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015060" y="24841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075597" y="2568824"/>
                  <a:ext cx="124968" cy="15240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43"/>
              <p:cNvGrpSpPr/>
              <p:nvPr/>
            </p:nvGrpSpPr>
            <p:grpSpPr>
              <a:xfrm>
                <a:off x="5682920" y="2598753"/>
                <a:ext cx="181513" cy="159391"/>
                <a:chOff x="6164588" y="2941328"/>
                <a:chExt cx="398155" cy="279430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44"/>
              <p:cNvGrpSpPr/>
              <p:nvPr/>
            </p:nvGrpSpPr>
            <p:grpSpPr>
              <a:xfrm>
                <a:off x="5701656" y="1695022"/>
                <a:ext cx="213437" cy="186331"/>
                <a:chOff x="7015060" y="2484128"/>
                <a:chExt cx="398155" cy="27943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205417" y="2543423"/>
                  <a:ext cx="124968" cy="1524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015060" y="24841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075597" y="2568824"/>
                  <a:ext cx="124968" cy="15240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oup 45"/>
              <p:cNvGrpSpPr/>
              <p:nvPr/>
            </p:nvGrpSpPr>
            <p:grpSpPr>
              <a:xfrm>
                <a:off x="6056970" y="1999255"/>
                <a:ext cx="214893" cy="208689"/>
                <a:chOff x="6164588" y="2941328"/>
                <a:chExt cx="398155" cy="27943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" name="Group 46"/>
              <p:cNvGrpSpPr/>
              <p:nvPr/>
            </p:nvGrpSpPr>
            <p:grpSpPr>
              <a:xfrm>
                <a:off x="5146058" y="2572218"/>
                <a:ext cx="172652" cy="180634"/>
                <a:chOff x="6354122" y="3012514"/>
                <a:chExt cx="398155" cy="279430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6544479" y="3071809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354122" y="3012514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414659" y="3097210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pic>
            <p:nvPicPr>
              <p:cNvPr id="51" name="Picture 50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5159413" y="1939898"/>
                <a:ext cx="210788" cy="193497"/>
              </a:xfrm>
              <a:prstGeom prst="rect">
                <a:avLst/>
              </a:prstGeom>
              <a:noFill/>
            </p:spPr>
          </p:pic>
          <p:grpSp>
            <p:nvGrpSpPr>
              <p:cNvPr id="11" name="Group 48"/>
              <p:cNvGrpSpPr/>
              <p:nvPr/>
            </p:nvGrpSpPr>
            <p:grpSpPr>
              <a:xfrm>
                <a:off x="5588189" y="1833588"/>
                <a:ext cx="181513" cy="159391"/>
                <a:chOff x="6164588" y="2941328"/>
                <a:chExt cx="398155" cy="27943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49"/>
              <p:cNvGrpSpPr/>
              <p:nvPr/>
            </p:nvGrpSpPr>
            <p:grpSpPr>
              <a:xfrm>
                <a:off x="5365401" y="2011747"/>
                <a:ext cx="172652" cy="180634"/>
                <a:chOff x="6354122" y="3012514"/>
                <a:chExt cx="398155" cy="27943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6544479" y="3071809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6354122" y="3012514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414659" y="3097210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50"/>
              <p:cNvGrpSpPr/>
              <p:nvPr/>
            </p:nvGrpSpPr>
            <p:grpSpPr>
              <a:xfrm>
                <a:off x="5072167" y="1828041"/>
                <a:ext cx="181513" cy="159391"/>
                <a:chOff x="6164588" y="2941328"/>
                <a:chExt cx="398155" cy="2794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51"/>
              <p:cNvGrpSpPr/>
              <p:nvPr/>
            </p:nvGrpSpPr>
            <p:grpSpPr>
              <a:xfrm>
                <a:off x="5498340" y="2634192"/>
                <a:ext cx="179703" cy="216615"/>
                <a:chOff x="7015060" y="2484128"/>
                <a:chExt cx="398155" cy="27943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205417" y="2543423"/>
                  <a:ext cx="124968" cy="1524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015060" y="24841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075597" y="2568824"/>
                  <a:ext cx="124968" cy="15240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52"/>
              <p:cNvGrpSpPr/>
              <p:nvPr/>
            </p:nvGrpSpPr>
            <p:grpSpPr>
              <a:xfrm>
                <a:off x="5851416" y="2125237"/>
                <a:ext cx="173309" cy="158102"/>
                <a:chOff x="6164588" y="2941328"/>
                <a:chExt cx="398155" cy="27943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384" name="Group 92"/>
            <p:cNvGrpSpPr/>
            <p:nvPr/>
          </p:nvGrpSpPr>
          <p:grpSpPr>
            <a:xfrm>
              <a:off x="6179449" y="1795388"/>
              <a:ext cx="2126351" cy="1832532"/>
              <a:chOff x="6188395" y="491067"/>
              <a:chExt cx="2530058" cy="2590461"/>
            </a:xfrm>
          </p:grpSpPr>
          <p:pic>
            <p:nvPicPr>
              <p:cNvPr id="94" name="Picture 93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84987" t="64163" r="4510" b="6830"/>
              <a:stretch/>
            </p:blipFill>
            <p:spPr>
              <a:xfrm>
                <a:off x="6894550" y="1282396"/>
                <a:ext cx="331750" cy="317633"/>
              </a:xfrm>
              <a:prstGeom prst="rect">
                <a:avLst/>
              </a:prstGeom>
              <a:noFill/>
            </p:spPr>
          </p:pic>
          <p:grpSp>
            <p:nvGrpSpPr>
              <p:cNvPr id="16385" name="Group 94"/>
              <p:cNvGrpSpPr/>
              <p:nvPr/>
            </p:nvGrpSpPr>
            <p:grpSpPr>
              <a:xfrm>
                <a:off x="6418560" y="1416288"/>
                <a:ext cx="391241" cy="329564"/>
                <a:chOff x="6354122" y="3012514"/>
                <a:chExt cx="398155" cy="279430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6544479" y="3071809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6354122" y="3012514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6414659" y="3097210"/>
                  <a:ext cx="124968" cy="1524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388" name="Group 95"/>
              <p:cNvGrpSpPr/>
              <p:nvPr/>
            </p:nvGrpSpPr>
            <p:grpSpPr>
              <a:xfrm>
                <a:off x="7936444" y="1272736"/>
                <a:ext cx="443432" cy="465675"/>
                <a:chOff x="3727121" y="3220261"/>
                <a:chExt cx="611966" cy="626533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3727121" y="3220261"/>
                  <a:ext cx="611966" cy="6265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3" name="Picture 152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211" y="3306233"/>
                  <a:ext cx="216694" cy="227013"/>
                </a:xfrm>
                <a:prstGeom prst="rect">
                  <a:avLst/>
                </a:prstGeom>
              </p:spPr>
            </p:pic>
            <p:pic>
              <p:nvPicPr>
                <p:cNvPr id="154" name="Picture 153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441" y="3544114"/>
                  <a:ext cx="206375" cy="216694"/>
                </a:xfrm>
                <a:prstGeom prst="rect">
                  <a:avLst/>
                </a:prstGeom>
              </p:spPr>
            </p:pic>
            <p:pic>
              <p:nvPicPr>
                <p:cNvPr id="155" name="Picture 154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836" y="3450169"/>
                  <a:ext cx="278606" cy="247650"/>
                </a:xfrm>
                <a:prstGeom prst="rect">
                  <a:avLst/>
                </a:prstGeom>
              </p:spPr>
            </p:pic>
          </p:grpSp>
          <p:grpSp>
            <p:nvGrpSpPr>
              <p:cNvPr id="16389" name="Group 96"/>
              <p:cNvGrpSpPr/>
              <p:nvPr/>
            </p:nvGrpSpPr>
            <p:grpSpPr>
              <a:xfrm>
                <a:off x="7585994" y="2247372"/>
                <a:ext cx="443432" cy="465675"/>
                <a:chOff x="3727121" y="3220261"/>
                <a:chExt cx="611966" cy="626533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3727121" y="3220261"/>
                  <a:ext cx="611966" cy="6265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9" name="Picture 148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211" y="3306233"/>
                  <a:ext cx="216694" cy="227013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441" y="3544114"/>
                  <a:ext cx="206375" cy="216694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836" y="3450169"/>
                  <a:ext cx="278606" cy="247650"/>
                </a:xfrm>
                <a:prstGeom prst="rect">
                  <a:avLst/>
                </a:prstGeom>
              </p:spPr>
            </p:pic>
          </p:grpSp>
          <p:grpSp>
            <p:nvGrpSpPr>
              <p:cNvPr id="16391" name="Group 97"/>
              <p:cNvGrpSpPr/>
              <p:nvPr/>
            </p:nvGrpSpPr>
            <p:grpSpPr>
              <a:xfrm>
                <a:off x="7230014" y="1527077"/>
                <a:ext cx="365703" cy="465675"/>
                <a:chOff x="3727121" y="3220261"/>
                <a:chExt cx="611966" cy="626533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3727121" y="3220261"/>
                  <a:ext cx="611966" cy="6265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Picture 144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211" y="3306233"/>
                  <a:ext cx="216694" cy="227013"/>
                </a:xfrm>
                <a:prstGeom prst="rect">
                  <a:avLst/>
                </a:prstGeom>
              </p:spPr>
            </p:pic>
            <p:pic>
              <p:nvPicPr>
                <p:cNvPr id="146" name="Picture 145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441" y="3544114"/>
                  <a:ext cx="206375" cy="216694"/>
                </a:xfrm>
                <a:prstGeom prst="rect">
                  <a:avLst/>
                </a:prstGeom>
              </p:spPr>
            </p:pic>
            <p:pic>
              <p:nvPicPr>
                <p:cNvPr id="147" name="Picture 146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836" y="3450169"/>
                  <a:ext cx="278606" cy="247650"/>
                </a:xfrm>
                <a:prstGeom prst="rect">
                  <a:avLst/>
                </a:prstGeom>
              </p:spPr>
            </p:pic>
          </p:grpSp>
          <p:grpSp>
            <p:nvGrpSpPr>
              <p:cNvPr id="16393" name="Group 98"/>
              <p:cNvGrpSpPr/>
              <p:nvPr/>
            </p:nvGrpSpPr>
            <p:grpSpPr>
              <a:xfrm>
                <a:off x="7038590" y="783193"/>
                <a:ext cx="443432" cy="465675"/>
                <a:chOff x="5819385" y="3108024"/>
                <a:chExt cx="443432" cy="465675"/>
              </a:xfrm>
            </p:grpSpPr>
            <p:sp>
              <p:nvSpPr>
                <p:cNvPr id="140" name="Oval 139"/>
                <p:cNvSpPr/>
                <p:nvPr/>
              </p:nvSpPr>
              <p:spPr>
                <a:xfrm>
                  <a:off x="5819385" y="3108024"/>
                  <a:ext cx="443432" cy="46567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1" name="Picture 140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1378" y="3341253"/>
                  <a:ext cx="157017" cy="168729"/>
                </a:xfrm>
                <a:prstGeom prst="rect">
                  <a:avLst/>
                </a:prstGeom>
              </p:spPr>
            </p:pic>
            <p:pic>
              <p:nvPicPr>
                <p:cNvPr id="142" name="Picture 141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1682" y="3179400"/>
                  <a:ext cx="149540" cy="161059"/>
                </a:xfrm>
                <a:prstGeom prst="rect">
                  <a:avLst/>
                </a:prstGeom>
              </p:spPr>
            </p:pic>
            <p:pic>
              <p:nvPicPr>
                <p:cNvPr id="143" name="Picture 142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9903" y="3278905"/>
                  <a:ext cx="201879" cy="184068"/>
                </a:xfrm>
                <a:prstGeom prst="rect">
                  <a:avLst/>
                </a:prstGeom>
              </p:spPr>
            </p:pic>
          </p:grpSp>
          <p:grpSp>
            <p:nvGrpSpPr>
              <p:cNvPr id="16394" name="Group 99"/>
              <p:cNvGrpSpPr/>
              <p:nvPr/>
            </p:nvGrpSpPr>
            <p:grpSpPr>
              <a:xfrm>
                <a:off x="6821776" y="1873727"/>
                <a:ext cx="443432" cy="465675"/>
                <a:chOff x="5819385" y="3108024"/>
                <a:chExt cx="443432" cy="465675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5819385" y="3108024"/>
                  <a:ext cx="443432" cy="46567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7" name="Picture 136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1378" y="3341253"/>
                  <a:ext cx="157017" cy="168729"/>
                </a:xfrm>
                <a:prstGeom prst="rect">
                  <a:avLst/>
                </a:prstGeom>
              </p:spPr>
            </p:pic>
            <p:pic>
              <p:nvPicPr>
                <p:cNvPr id="138" name="Picture 137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1682" y="3179400"/>
                  <a:ext cx="149540" cy="161059"/>
                </a:xfrm>
                <a:prstGeom prst="rect">
                  <a:avLst/>
                </a:prstGeom>
              </p:spPr>
            </p:pic>
            <p:pic>
              <p:nvPicPr>
                <p:cNvPr id="139" name="Picture 138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9903" y="3278905"/>
                  <a:ext cx="201879" cy="184068"/>
                </a:xfrm>
                <a:prstGeom prst="rect">
                  <a:avLst/>
                </a:prstGeom>
              </p:spPr>
            </p:pic>
          </p:grpSp>
          <p:grpSp>
            <p:nvGrpSpPr>
              <p:cNvPr id="16395" name="Group 100"/>
              <p:cNvGrpSpPr/>
              <p:nvPr/>
            </p:nvGrpSpPr>
            <p:grpSpPr>
              <a:xfrm>
                <a:off x="7665556" y="1741221"/>
                <a:ext cx="443432" cy="465675"/>
                <a:chOff x="6348107" y="3294337"/>
                <a:chExt cx="443432" cy="465675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348107" y="3294337"/>
                  <a:ext cx="443432" cy="46567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3" name="Picture 132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3083" y="3558881"/>
                  <a:ext cx="157017" cy="168729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4188" y="3465854"/>
                  <a:ext cx="149540" cy="161059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564" y="3313009"/>
                  <a:ext cx="201879" cy="184068"/>
                </a:xfrm>
                <a:prstGeom prst="rect">
                  <a:avLst/>
                </a:prstGeom>
              </p:spPr>
            </p:pic>
          </p:grpSp>
          <p:grpSp>
            <p:nvGrpSpPr>
              <p:cNvPr id="16396" name="Group 101"/>
              <p:cNvGrpSpPr/>
              <p:nvPr/>
            </p:nvGrpSpPr>
            <p:grpSpPr>
              <a:xfrm>
                <a:off x="7595717" y="816721"/>
                <a:ext cx="443432" cy="465675"/>
                <a:chOff x="6348107" y="3294337"/>
                <a:chExt cx="443432" cy="465675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6348107" y="3294337"/>
                  <a:ext cx="443432" cy="46567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9" name="Picture 128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3083" y="3558881"/>
                  <a:ext cx="157017" cy="168729"/>
                </a:xfrm>
                <a:prstGeom prst="rect">
                  <a:avLst/>
                </a:prstGeom>
              </p:spPr>
            </p:pic>
            <p:pic>
              <p:nvPicPr>
                <p:cNvPr id="130" name="Picture 129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4188" y="3465854"/>
                  <a:ext cx="149540" cy="161059"/>
                </a:xfrm>
                <a:prstGeom prst="rect">
                  <a:avLst/>
                </a:prstGeom>
              </p:spPr>
            </p:pic>
            <p:pic>
              <p:nvPicPr>
                <p:cNvPr id="131" name="Picture 130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564" y="3313009"/>
                  <a:ext cx="201879" cy="184068"/>
                </a:xfrm>
                <a:prstGeom prst="rect">
                  <a:avLst/>
                </a:prstGeom>
              </p:spPr>
            </p:pic>
          </p:grpSp>
          <p:grpSp>
            <p:nvGrpSpPr>
              <p:cNvPr id="16397" name="Group 102"/>
              <p:cNvGrpSpPr/>
              <p:nvPr/>
            </p:nvGrpSpPr>
            <p:grpSpPr>
              <a:xfrm>
                <a:off x="7031444" y="2412515"/>
                <a:ext cx="393019" cy="424812"/>
                <a:chOff x="6164588" y="2941328"/>
                <a:chExt cx="398155" cy="27943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6354945" y="3000623"/>
                  <a:ext cx="124968" cy="1524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6164588" y="29413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6225125" y="3026024"/>
                  <a:ext cx="124968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398" name="Group 103"/>
              <p:cNvGrpSpPr/>
              <p:nvPr/>
            </p:nvGrpSpPr>
            <p:grpSpPr>
              <a:xfrm>
                <a:off x="8210951" y="2216552"/>
                <a:ext cx="401895" cy="384676"/>
                <a:chOff x="7015060" y="2484128"/>
                <a:chExt cx="398155" cy="279430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7205417" y="2543423"/>
                  <a:ext cx="124968" cy="1524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015060" y="2484128"/>
                  <a:ext cx="398155" cy="2794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075597" y="2568824"/>
                  <a:ext cx="124968" cy="15240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05" name="Straight Arrow Connector 104"/>
              <p:cNvCxnSpPr/>
              <p:nvPr/>
            </p:nvCxnSpPr>
            <p:spPr>
              <a:xfrm flipH="1" flipV="1">
                <a:off x="6188395" y="1272736"/>
                <a:ext cx="261169" cy="182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6553200" y="2293253"/>
                <a:ext cx="293838" cy="3079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7153613" y="2833920"/>
                <a:ext cx="0" cy="2476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7887272" y="2706820"/>
                <a:ext cx="64425" cy="2476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>
                <a:off x="8210986" y="2559852"/>
                <a:ext cx="79033" cy="2740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99" name="Group 109"/>
              <p:cNvGrpSpPr/>
              <p:nvPr/>
            </p:nvGrpSpPr>
            <p:grpSpPr>
              <a:xfrm>
                <a:off x="8287508" y="1696004"/>
                <a:ext cx="365703" cy="465675"/>
                <a:chOff x="3727121" y="3220261"/>
                <a:chExt cx="611966" cy="626533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3727121" y="3220261"/>
                  <a:ext cx="611966" cy="6265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9" name="Picture 118" descr="red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211" y="3306233"/>
                  <a:ext cx="216694" cy="227013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green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441" y="3544114"/>
                  <a:ext cx="206375" cy="216694"/>
                </a:xfrm>
                <a:prstGeom prst="rect">
                  <a:avLst/>
                </a:prstGeom>
              </p:spPr>
            </p:pic>
            <p:pic>
              <p:nvPicPr>
                <p:cNvPr id="121" name="Picture 120" descr="blue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836" y="3450169"/>
                  <a:ext cx="278606" cy="247650"/>
                </a:xfrm>
                <a:prstGeom prst="rect">
                  <a:avLst/>
                </a:prstGeom>
              </p:spPr>
            </p:pic>
          </p:grp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8601079" y="1513442"/>
                <a:ext cx="117374" cy="2277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8262502" y="1066011"/>
                <a:ext cx="117374" cy="2277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7697174" y="491067"/>
                <a:ext cx="131411" cy="2921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6772600" y="744320"/>
                <a:ext cx="261169" cy="182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V="1">
                <a:off x="7473303" y="1293790"/>
                <a:ext cx="8719" cy="2420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3613" y="1484048"/>
                <a:ext cx="65749" cy="2535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H="1">
                <a:off x="7531613" y="2076909"/>
                <a:ext cx="166818" cy="70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0" name="Group 158"/>
            <p:cNvGrpSpPr/>
            <p:nvPr/>
          </p:nvGrpSpPr>
          <p:grpSpPr>
            <a:xfrm>
              <a:off x="2342769" y="2164009"/>
              <a:ext cx="1559052" cy="1431782"/>
              <a:chOff x="2274290" y="1130211"/>
              <a:chExt cx="1559052" cy="1431782"/>
            </a:xfrm>
          </p:grpSpPr>
          <p:pic>
            <p:nvPicPr>
              <p:cNvPr id="160" name="Picture 159" descr="deconfined.gif"/>
              <p:cNvPicPr>
                <a:picLocks noChangeAspect="1"/>
              </p:cNvPicPr>
              <p:nvPr/>
            </p:nvPicPr>
            <p:blipFill rotWithShape="1">
              <a:blip r:embed="rId4"/>
              <a:srcRect l="2268" r="64878" b="12980"/>
              <a:stretch/>
            </p:blipFill>
            <p:spPr>
              <a:xfrm>
                <a:off x="2274290" y="1130211"/>
                <a:ext cx="1559052" cy="1431782"/>
              </a:xfrm>
              <a:prstGeom prst="rect">
                <a:avLst/>
              </a:prstGeom>
            </p:spPr>
          </p:pic>
          <p:sp>
            <p:nvSpPr>
              <p:cNvPr id="161" name="Oval 160"/>
              <p:cNvSpPr/>
              <p:nvPr/>
            </p:nvSpPr>
            <p:spPr>
              <a:xfrm>
                <a:off x="3292362" y="2147029"/>
                <a:ext cx="137599" cy="13150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2963900" y="1460574"/>
                <a:ext cx="212889" cy="233302"/>
              </a:xfrm>
              <a:custGeom>
                <a:avLst/>
                <a:gdLst>
                  <a:gd name="connsiteX0" fmla="*/ 61119 w 487480"/>
                  <a:gd name="connsiteY0" fmla="*/ 0 h 485051"/>
                  <a:gd name="connsiteX1" fmla="*/ 18786 w 487480"/>
                  <a:gd name="connsiteY1" fmla="*/ 225778 h 485051"/>
                  <a:gd name="connsiteX2" fmla="*/ 329231 w 487480"/>
                  <a:gd name="connsiteY2" fmla="*/ 155222 h 485051"/>
                  <a:gd name="connsiteX3" fmla="*/ 272786 w 487480"/>
                  <a:gd name="connsiteY3" fmla="*/ 381000 h 485051"/>
                  <a:gd name="connsiteX4" fmla="*/ 484453 w 487480"/>
                  <a:gd name="connsiteY4" fmla="*/ 324555 h 485051"/>
                  <a:gd name="connsiteX5" fmla="*/ 399786 w 487480"/>
                  <a:gd name="connsiteY5" fmla="*/ 479778 h 485051"/>
                  <a:gd name="connsiteX6" fmla="*/ 428008 w 487480"/>
                  <a:gd name="connsiteY6" fmla="*/ 451555 h 485051"/>
                  <a:gd name="connsiteX7" fmla="*/ 413897 w 487480"/>
                  <a:gd name="connsiteY7" fmla="*/ 465666 h 48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480" h="485051">
                    <a:moveTo>
                      <a:pt x="61119" y="0"/>
                    </a:moveTo>
                    <a:cubicBezTo>
                      <a:pt x="17610" y="99954"/>
                      <a:pt x="-25899" y="199908"/>
                      <a:pt x="18786" y="225778"/>
                    </a:cubicBezTo>
                    <a:cubicBezTo>
                      <a:pt x="63471" y="251648"/>
                      <a:pt x="286898" y="129352"/>
                      <a:pt x="329231" y="155222"/>
                    </a:cubicBezTo>
                    <a:cubicBezTo>
                      <a:pt x="371564" y="181092"/>
                      <a:pt x="246916" y="352778"/>
                      <a:pt x="272786" y="381000"/>
                    </a:cubicBezTo>
                    <a:cubicBezTo>
                      <a:pt x="298656" y="409222"/>
                      <a:pt x="463286" y="308092"/>
                      <a:pt x="484453" y="324555"/>
                    </a:cubicBezTo>
                    <a:cubicBezTo>
                      <a:pt x="505620" y="341018"/>
                      <a:pt x="409193" y="458611"/>
                      <a:pt x="399786" y="479778"/>
                    </a:cubicBezTo>
                    <a:cubicBezTo>
                      <a:pt x="390379" y="500945"/>
                      <a:pt x="428008" y="451555"/>
                      <a:pt x="428008" y="451555"/>
                    </a:cubicBezTo>
                    <a:lnTo>
                      <a:pt x="413897" y="46566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2859815" y="1804399"/>
                <a:ext cx="264385" cy="237173"/>
              </a:xfrm>
              <a:custGeom>
                <a:avLst/>
                <a:gdLst>
                  <a:gd name="connsiteX0" fmla="*/ 32791 w 117498"/>
                  <a:gd name="connsiteY0" fmla="*/ 0 h 169333"/>
                  <a:gd name="connsiteX1" fmla="*/ 4569 w 117498"/>
                  <a:gd name="connsiteY1" fmla="*/ 84667 h 169333"/>
                  <a:gd name="connsiteX2" fmla="*/ 117458 w 117498"/>
                  <a:gd name="connsiteY2" fmla="*/ 112889 h 169333"/>
                  <a:gd name="connsiteX3" fmla="*/ 18680 w 117498"/>
                  <a:gd name="connsiteY3" fmla="*/ 169333 h 169333"/>
                  <a:gd name="connsiteX4" fmla="*/ 18680 w 117498"/>
                  <a:gd name="connsiteY4" fmla="*/ 169333 h 169333"/>
                  <a:gd name="connsiteX5" fmla="*/ 18680 w 117498"/>
                  <a:gd name="connsiteY5" fmla="*/ 169333 h 169333"/>
                  <a:gd name="connsiteX6" fmla="*/ 18680 w 117498"/>
                  <a:gd name="connsiteY6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98" h="169333">
                    <a:moveTo>
                      <a:pt x="32791" y="0"/>
                    </a:moveTo>
                    <a:cubicBezTo>
                      <a:pt x="11624" y="32926"/>
                      <a:pt x="-9542" y="65852"/>
                      <a:pt x="4569" y="84667"/>
                    </a:cubicBezTo>
                    <a:cubicBezTo>
                      <a:pt x="18680" y="103482"/>
                      <a:pt x="115106" y="98778"/>
                      <a:pt x="117458" y="112889"/>
                    </a:cubicBezTo>
                    <a:cubicBezTo>
                      <a:pt x="119810" y="127000"/>
                      <a:pt x="18680" y="169333"/>
                      <a:pt x="18680" y="169333"/>
                    </a:cubicBezTo>
                    <a:lnTo>
                      <a:pt x="18680" y="169333"/>
                    </a:lnTo>
                    <a:lnTo>
                      <a:pt x="18680" y="169333"/>
                    </a:lnTo>
                    <a:lnTo>
                      <a:pt x="18680" y="16933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3116300" y="1612974"/>
                <a:ext cx="212889" cy="233302"/>
              </a:xfrm>
              <a:custGeom>
                <a:avLst/>
                <a:gdLst>
                  <a:gd name="connsiteX0" fmla="*/ 61119 w 487480"/>
                  <a:gd name="connsiteY0" fmla="*/ 0 h 485051"/>
                  <a:gd name="connsiteX1" fmla="*/ 18786 w 487480"/>
                  <a:gd name="connsiteY1" fmla="*/ 225778 h 485051"/>
                  <a:gd name="connsiteX2" fmla="*/ 329231 w 487480"/>
                  <a:gd name="connsiteY2" fmla="*/ 155222 h 485051"/>
                  <a:gd name="connsiteX3" fmla="*/ 272786 w 487480"/>
                  <a:gd name="connsiteY3" fmla="*/ 381000 h 485051"/>
                  <a:gd name="connsiteX4" fmla="*/ 484453 w 487480"/>
                  <a:gd name="connsiteY4" fmla="*/ 324555 h 485051"/>
                  <a:gd name="connsiteX5" fmla="*/ 399786 w 487480"/>
                  <a:gd name="connsiteY5" fmla="*/ 479778 h 485051"/>
                  <a:gd name="connsiteX6" fmla="*/ 428008 w 487480"/>
                  <a:gd name="connsiteY6" fmla="*/ 451555 h 485051"/>
                  <a:gd name="connsiteX7" fmla="*/ 413897 w 487480"/>
                  <a:gd name="connsiteY7" fmla="*/ 465666 h 48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480" h="485051">
                    <a:moveTo>
                      <a:pt x="61119" y="0"/>
                    </a:moveTo>
                    <a:cubicBezTo>
                      <a:pt x="17610" y="99954"/>
                      <a:pt x="-25899" y="199908"/>
                      <a:pt x="18786" y="225778"/>
                    </a:cubicBezTo>
                    <a:cubicBezTo>
                      <a:pt x="63471" y="251648"/>
                      <a:pt x="286898" y="129352"/>
                      <a:pt x="329231" y="155222"/>
                    </a:cubicBezTo>
                    <a:cubicBezTo>
                      <a:pt x="371564" y="181092"/>
                      <a:pt x="246916" y="352778"/>
                      <a:pt x="272786" y="381000"/>
                    </a:cubicBezTo>
                    <a:cubicBezTo>
                      <a:pt x="298656" y="409222"/>
                      <a:pt x="463286" y="308092"/>
                      <a:pt x="484453" y="324555"/>
                    </a:cubicBezTo>
                    <a:cubicBezTo>
                      <a:pt x="505620" y="341018"/>
                      <a:pt x="409193" y="458611"/>
                      <a:pt x="399786" y="479778"/>
                    </a:cubicBezTo>
                    <a:cubicBezTo>
                      <a:pt x="390379" y="500945"/>
                      <a:pt x="428008" y="451555"/>
                      <a:pt x="428008" y="451555"/>
                    </a:cubicBezTo>
                    <a:lnTo>
                      <a:pt x="413897" y="46566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2591372" y="1765374"/>
                <a:ext cx="212889" cy="233302"/>
              </a:xfrm>
              <a:custGeom>
                <a:avLst/>
                <a:gdLst>
                  <a:gd name="connsiteX0" fmla="*/ 61119 w 487480"/>
                  <a:gd name="connsiteY0" fmla="*/ 0 h 485051"/>
                  <a:gd name="connsiteX1" fmla="*/ 18786 w 487480"/>
                  <a:gd name="connsiteY1" fmla="*/ 225778 h 485051"/>
                  <a:gd name="connsiteX2" fmla="*/ 329231 w 487480"/>
                  <a:gd name="connsiteY2" fmla="*/ 155222 h 485051"/>
                  <a:gd name="connsiteX3" fmla="*/ 272786 w 487480"/>
                  <a:gd name="connsiteY3" fmla="*/ 381000 h 485051"/>
                  <a:gd name="connsiteX4" fmla="*/ 484453 w 487480"/>
                  <a:gd name="connsiteY4" fmla="*/ 324555 h 485051"/>
                  <a:gd name="connsiteX5" fmla="*/ 399786 w 487480"/>
                  <a:gd name="connsiteY5" fmla="*/ 479778 h 485051"/>
                  <a:gd name="connsiteX6" fmla="*/ 428008 w 487480"/>
                  <a:gd name="connsiteY6" fmla="*/ 451555 h 485051"/>
                  <a:gd name="connsiteX7" fmla="*/ 413897 w 487480"/>
                  <a:gd name="connsiteY7" fmla="*/ 465666 h 48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480" h="485051">
                    <a:moveTo>
                      <a:pt x="61119" y="0"/>
                    </a:moveTo>
                    <a:cubicBezTo>
                      <a:pt x="17610" y="99954"/>
                      <a:pt x="-25899" y="199908"/>
                      <a:pt x="18786" y="225778"/>
                    </a:cubicBezTo>
                    <a:cubicBezTo>
                      <a:pt x="63471" y="251648"/>
                      <a:pt x="286898" y="129352"/>
                      <a:pt x="329231" y="155222"/>
                    </a:cubicBezTo>
                    <a:cubicBezTo>
                      <a:pt x="371564" y="181092"/>
                      <a:pt x="246916" y="352778"/>
                      <a:pt x="272786" y="381000"/>
                    </a:cubicBezTo>
                    <a:cubicBezTo>
                      <a:pt x="298656" y="409222"/>
                      <a:pt x="463286" y="308092"/>
                      <a:pt x="484453" y="324555"/>
                    </a:cubicBezTo>
                    <a:cubicBezTo>
                      <a:pt x="505620" y="341018"/>
                      <a:pt x="409193" y="458611"/>
                      <a:pt x="399786" y="479778"/>
                    </a:cubicBezTo>
                    <a:cubicBezTo>
                      <a:pt x="390379" y="500945"/>
                      <a:pt x="428008" y="451555"/>
                      <a:pt x="428008" y="451555"/>
                    </a:cubicBezTo>
                    <a:lnTo>
                      <a:pt x="413897" y="46566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378767" y="1536777"/>
                <a:ext cx="212889" cy="233302"/>
              </a:xfrm>
              <a:custGeom>
                <a:avLst/>
                <a:gdLst>
                  <a:gd name="connsiteX0" fmla="*/ 61119 w 487480"/>
                  <a:gd name="connsiteY0" fmla="*/ 0 h 485051"/>
                  <a:gd name="connsiteX1" fmla="*/ 18786 w 487480"/>
                  <a:gd name="connsiteY1" fmla="*/ 225778 h 485051"/>
                  <a:gd name="connsiteX2" fmla="*/ 329231 w 487480"/>
                  <a:gd name="connsiteY2" fmla="*/ 155222 h 485051"/>
                  <a:gd name="connsiteX3" fmla="*/ 272786 w 487480"/>
                  <a:gd name="connsiteY3" fmla="*/ 381000 h 485051"/>
                  <a:gd name="connsiteX4" fmla="*/ 484453 w 487480"/>
                  <a:gd name="connsiteY4" fmla="*/ 324555 h 485051"/>
                  <a:gd name="connsiteX5" fmla="*/ 399786 w 487480"/>
                  <a:gd name="connsiteY5" fmla="*/ 479778 h 485051"/>
                  <a:gd name="connsiteX6" fmla="*/ 428008 w 487480"/>
                  <a:gd name="connsiteY6" fmla="*/ 451555 h 485051"/>
                  <a:gd name="connsiteX7" fmla="*/ 413897 w 487480"/>
                  <a:gd name="connsiteY7" fmla="*/ 465666 h 48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480" h="485051">
                    <a:moveTo>
                      <a:pt x="61119" y="0"/>
                    </a:moveTo>
                    <a:cubicBezTo>
                      <a:pt x="17610" y="99954"/>
                      <a:pt x="-25899" y="199908"/>
                      <a:pt x="18786" y="225778"/>
                    </a:cubicBezTo>
                    <a:cubicBezTo>
                      <a:pt x="63471" y="251648"/>
                      <a:pt x="286898" y="129352"/>
                      <a:pt x="329231" y="155222"/>
                    </a:cubicBezTo>
                    <a:cubicBezTo>
                      <a:pt x="371564" y="181092"/>
                      <a:pt x="246916" y="352778"/>
                      <a:pt x="272786" y="381000"/>
                    </a:cubicBezTo>
                    <a:cubicBezTo>
                      <a:pt x="298656" y="409222"/>
                      <a:pt x="463286" y="308092"/>
                      <a:pt x="484453" y="324555"/>
                    </a:cubicBezTo>
                    <a:cubicBezTo>
                      <a:pt x="505620" y="341018"/>
                      <a:pt x="409193" y="458611"/>
                      <a:pt x="399786" y="479778"/>
                    </a:cubicBezTo>
                    <a:cubicBezTo>
                      <a:pt x="390379" y="500945"/>
                      <a:pt x="428008" y="451555"/>
                      <a:pt x="428008" y="451555"/>
                    </a:cubicBezTo>
                    <a:lnTo>
                      <a:pt x="413897" y="46566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2600230" y="2096221"/>
                <a:ext cx="264385" cy="237173"/>
              </a:xfrm>
              <a:custGeom>
                <a:avLst/>
                <a:gdLst>
                  <a:gd name="connsiteX0" fmla="*/ 32791 w 117498"/>
                  <a:gd name="connsiteY0" fmla="*/ 0 h 169333"/>
                  <a:gd name="connsiteX1" fmla="*/ 4569 w 117498"/>
                  <a:gd name="connsiteY1" fmla="*/ 84667 h 169333"/>
                  <a:gd name="connsiteX2" fmla="*/ 117458 w 117498"/>
                  <a:gd name="connsiteY2" fmla="*/ 112889 h 169333"/>
                  <a:gd name="connsiteX3" fmla="*/ 18680 w 117498"/>
                  <a:gd name="connsiteY3" fmla="*/ 169333 h 169333"/>
                  <a:gd name="connsiteX4" fmla="*/ 18680 w 117498"/>
                  <a:gd name="connsiteY4" fmla="*/ 169333 h 169333"/>
                  <a:gd name="connsiteX5" fmla="*/ 18680 w 117498"/>
                  <a:gd name="connsiteY5" fmla="*/ 169333 h 169333"/>
                  <a:gd name="connsiteX6" fmla="*/ 18680 w 117498"/>
                  <a:gd name="connsiteY6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98" h="169333">
                    <a:moveTo>
                      <a:pt x="32791" y="0"/>
                    </a:moveTo>
                    <a:cubicBezTo>
                      <a:pt x="11624" y="32926"/>
                      <a:pt x="-9542" y="65852"/>
                      <a:pt x="4569" y="84667"/>
                    </a:cubicBezTo>
                    <a:cubicBezTo>
                      <a:pt x="18680" y="103482"/>
                      <a:pt x="115106" y="98778"/>
                      <a:pt x="117458" y="112889"/>
                    </a:cubicBezTo>
                    <a:cubicBezTo>
                      <a:pt x="119810" y="127000"/>
                      <a:pt x="18680" y="169333"/>
                      <a:pt x="18680" y="169333"/>
                    </a:cubicBezTo>
                    <a:lnTo>
                      <a:pt x="18680" y="169333"/>
                    </a:lnTo>
                    <a:lnTo>
                      <a:pt x="18680" y="169333"/>
                    </a:lnTo>
                    <a:lnTo>
                      <a:pt x="18680" y="169333"/>
                    </a:lnTo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>
                  <a:rot lat="0" lon="0" rev="150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Text Box 33"/>
            <p:cNvSpPr txBox="1">
              <a:spLocks noChangeArrowheads="1"/>
            </p:cNvSpPr>
            <p:nvPr/>
          </p:nvSpPr>
          <p:spPr bwMode="auto">
            <a:xfrm>
              <a:off x="2323286" y="1752600"/>
              <a:ext cx="1514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latin typeface="Tahoma" charset="0"/>
                </a:rPr>
                <a:t>QGP and</a:t>
              </a:r>
            </a:p>
            <a:p>
              <a:pPr algn="ctr"/>
              <a:r>
                <a:rPr lang="en-US" sz="1200" b="1" dirty="0">
                  <a:latin typeface="Tahoma" charset="0"/>
                </a:rPr>
                <a:t>Hydro. expansion</a:t>
              </a:r>
            </a:p>
          </p:txBody>
        </p:sp>
        <p:sp>
          <p:nvSpPr>
            <p:cNvPr id="171" name="Text Box 25"/>
            <p:cNvSpPr txBox="1">
              <a:spLocks noChangeArrowheads="1"/>
            </p:cNvSpPr>
            <p:nvPr/>
          </p:nvSpPr>
          <p:spPr bwMode="auto">
            <a:xfrm>
              <a:off x="3982799" y="1371600"/>
              <a:ext cx="436801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charset="0"/>
                </a:rPr>
                <a:t>T</a:t>
              </a:r>
              <a:r>
                <a:rPr lang="en-US" sz="1800" baseline="-25000" dirty="0" smtClean="0">
                  <a:latin typeface="Arial" charset="0"/>
                </a:rPr>
                <a:t>C</a:t>
              </a:r>
              <a:endParaRPr lang="en-US" sz="1800" baseline="-25000" dirty="0">
                <a:latin typeface="Arial" charset="0"/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224732" y="5848290"/>
            <a:ext cx="8690668" cy="523220"/>
          </a:xfrm>
          <a:prstGeom prst="rect">
            <a:avLst/>
          </a:prstGeom>
          <a:solidFill>
            <a:srgbClr val="FAC09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nformation of QCD phase diagram and particle production</a:t>
            </a:r>
            <a:endParaRPr lang="en-US" sz="2800" dirty="0"/>
          </a:p>
        </p:txBody>
      </p:sp>
      <p:sp>
        <p:nvSpPr>
          <p:cNvPr id="172" name="Text Box 26"/>
          <p:cNvSpPr txBox="1">
            <a:spLocks noChangeArrowheads="1"/>
          </p:cNvSpPr>
          <p:nvPr/>
        </p:nvSpPr>
        <p:spPr bwMode="auto">
          <a:xfrm>
            <a:off x="2517761" y="1797137"/>
            <a:ext cx="676350" cy="369332"/>
          </a:xfrm>
          <a:prstGeom prst="rect">
            <a:avLst/>
          </a:prstGeom>
          <a:solidFill>
            <a:srgbClr val="C3D69B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 err="1" smtClean="0">
                <a:latin typeface="Arial" charset="0"/>
              </a:rPr>
              <a:t>T</a:t>
            </a:r>
            <a:r>
              <a:rPr lang="en-US" baseline="-25000" dirty="0" err="1" smtClean="0">
                <a:latin typeface="Arial" charset="0"/>
              </a:rPr>
              <a:t>initial</a:t>
            </a:r>
            <a:endParaRPr lang="en-US" sz="1800" baseline="-25000" dirty="0"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108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Landmark Point (CP) on Phase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8509" y="6488668"/>
            <a:ext cx="864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Thanks</a:t>
            </a:r>
            <a:endParaRPr lang="en-US" b="1" dirty="0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2401"/>
          <a:stretch>
            <a:fillRect/>
          </a:stretch>
        </p:blipFill>
        <p:spPr>
          <a:xfrm>
            <a:off x="4123079" y="1673601"/>
            <a:ext cx="5003997" cy="337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riticalendpoi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83EA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" y="1682830"/>
            <a:ext cx="3684427" cy="2608326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5133" y="1185388"/>
            <a:ext cx="1954682" cy="461665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Measurement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7859" y="1185388"/>
            <a:ext cx="1659228" cy="461665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Expectation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457" y="6020431"/>
            <a:ext cx="2377349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Exciting times ahead ….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6488668"/>
            <a:ext cx="751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20/20</a:t>
            </a:r>
            <a:endParaRPr lang="en-US" b="1" dirty="0"/>
          </a:p>
        </p:txBody>
      </p:sp>
      <p:pic>
        <p:nvPicPr>
          <p:cNvPr id="11" name="Picture 10" descr="tch_vs_mub_lattice_tc_tclabels_data_lo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6673" r="8847"/>
          <a:stretch/>
        </p:blipFill>
        <p:spPr>
          <a:xfrm>
            <a:off x="836180" y="4309380"/>
            <a:ext cx="3065409" cy="2492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81806" y="5583504"/>
            <a:ext cx="183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STAR: CPOD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77254" y="1163603"/>
            <a:ext cx="132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Gupta</a:t>
            </a:r>
          </a:p>
          <a:p>
            <a:r>
              <a:rPr lang="en-US" dirty="0" smtClean="0"/>
              <a:t>Lattice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7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39" y="56439"/>
            <a:ext cx="8229600" cy="979714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Chemical Freeze-out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74" y="1217583"/>
            <a:ext cx="28545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Inelastic Collisions Ceases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25323" y="1984007"/>
            <a:ext cx="3818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THERMUS: S. Wheaton, J. </a:t>
            </a:r>
            <a:r>
              <a:rPr lang="en-US" sz="1200" dirty="0" err="1" smtClean="0"/>
              <a:t>Cleymans</a:t>
            </a:r>
            <a:r>
              <a:rPr lang="en-US" sz="1200" dirty="0" smtClean="0"/>
              <a:t> Comp. Phys. Comm. 180, 84 (2009)</a:t>
            </a:r>
            <a:endParaRPr lang="en-US" sz="12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38673"/>
              </p:ext>
            </p:extLst>
          </p:nvPr>
        </p:nvGraphicFramePr>
        <p:xfrm>
          <a:off x="2981325" y="1217583"/>
          <a:ext cx="5705475" cy="81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3" imgW="3111500" imgH="444500" progId="Equation.3">
                  <p:embed/>
                </p:oleObj>
              </mc:Choice>
              <mc:Fallback>
                <p:oleObj name="Equation" r:id="rId3" imgW="311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217583"/>
                        <a:ext cx="5705475" cy="816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6584" y="1760511"/>
            <a:ext cx="1747631" cy="369332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Statistical Model</a:t>
            </a:r>
            <a:endParaRPr lang="en-US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03911" y="4827918"/>
            <a:ext cx="8197888" cy="1938992"/>
          </a:xfrm>
          <a:prstGeom prst="rect">
            <a:avLst/>
          </a:prstGeom>
          <a:solidFill>
            <a:srgbClr val="FAC09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Model Features: 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Assumes non-interacting hadrons and resonances</a:t>
            </a: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Assumes thermodynamically equilibrium system</a:t>
            </a:r>
          </a:p>
          <a:p>
            <a:pPr marL="342900" indent="-342900">
              <a:buFont typeface="Wingdings" charset="2"/>
              <a:buChar char="q"/>
              <a:defRPr/>
            </a:pPr>
            <a:r>
              <a:rPr lang="en-US" sz="2000" dirty="0" smtClean="0"/>
              <a:t>Ensembles :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Grand 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Canonica</a:t>
            </a:r>
            <a:r>
              <a:rPr lang="en-US" sz="2000" dirty="0">
                <a:latin typeface="Times"/>
                <a:cs typeface="Times"/>
              </a:rPr>
              <a:t>l - average conservation of </a:t>
            </a:r>
            <a:r>
              <a:rPr lang="en-US" sz="2000" dirty="0" smtClean="0">
                <a:latin typeface="Times"/>
                <a:cs typeface="Times"/>
              </a:rPr>
              <a:t>B, S, and Q</a:t>
            </a:r>
            <a:endParaRPr lang="en-US" sz="2000" dirty="0">
              <a:latin typeface="Times"/>
              <a:cs typeface="Times"/>
            </a:endParaRPr>
          </a:p>
          <a:p>
            <a:pPr>
              <a:defRPr/>
            </a:pPr>
            <a:r>
              <a:rPr lang="en-US" sz="2000" dirty="0">
                <a:latin typeface="Times"/>
                <a:cs typeface="Times"/>
              </a:rPr>
              <a:t>    </a:t>
            </a:r>
            <a:r>
              <a:rPr lang="en-US" sz="2000" dirty="0" smtClean="0">
                <a:latin typeface="Times"/>
                <a:cs typeface="Times"/>
              </a:rPr>
              <a:t>                   </a:t>
            </a:r>
            <a:r>
              <a:rPr lang="en-US" sz="2000" dirty="0" smtClean="0">
                <a:solidFill>
                  <a:srgbClr val="3366FF"/>
                </a:solidFill>
                <a:latin typeface="Times"/>
                <a:cs typeface="Times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Strangeness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Canonical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- </a:t>
            </a:r>
            <a:r>
              <a:rPr lang="fr-FR" sz="2000" dirty="0">
                <a:latin typeface="Times"/>
                <a:cs typeface="Times"/>
              </a:rPr>
              <a:t>exact conservation of S</a:t>
            </a:r>
            <a:endParaRPr lang="en-US" sz="2000" dirty="0">
              <a:latin typeface="Times"/>
              <a:cs typeface="Times"/>
            </a:endParaRPr>
          </a:p>
          <a:p>
            <a:pPr>
              <a:defRPr/>
            </a:pPr>
            <a:r>
              <a:rPr lang="en-US" sz="2000" dirty="0">
                <a:latin typeface="Times"/>
                <a:cs typeface="Times"/>
              </a:rPr>
              <a:t>    </a:t>
            </a:r>
            <a:r>
              <a:rPr lang="en-US" sz="2000" dirty="0" smtClean="0">
                <a:latin typeface="Times"/>
                <a:cs typeface="Times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Canonical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-  exact conservation of B, S, and </a:t>
            </a:r>
            <a:r>
              <a:rPr lang="en-US" sz="2000" dirty="0" smtClean="0">
                <a:latin typeface="Times"/>
                <a:cs typeface="Times"/>
              </a:rPr>
              <a:t>Q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/20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74" y="3057476"/>
            <a:ext cx="4639145" cy="1200329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Parameters: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Temperature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ch</a:t>
            </a:r>
            <a:r>
              <a:rPr lang="en-US" dirty="0" smtClean="0"/>
              <a:t>), Chemical Potentials 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B</a:t>
            </a:r>
            <a:r>
              <a:rPr lang="en-US" dirty="0" err="1" smtClean="0">
                <a:latin typeface="Symbol" charset="2"/>
                <a:cs typeface="Symbol" charset="2"/>
              </a:rPr>
              <a:t>,m</a:t>
            </a:r>
            <a:r>
              <a:rPr lang="en-US" baseline="-25000" dirty="0" err="1" smtClean="0">
                <a:cs typeface="Symbol" charset="2"/>
              </a:rPr>
              <a:t>S</a:t>
            </a:r>
            <a:r>
              <a:rPr lang="en-US" dirty="0" err="1" smtClean="0">
                <a:latin typeface="Symbol" charset="2"/>
                <a:cs typeface="Symbol" charset="2"/>
              </a:rPr>
              <a:t>,m</a:t>
            </a:r>
            <a:r>
              <a:rPr lang="en-US" baseline="-25000" dirty="0" err="1" smtClean="0">
                <a:cs typeface="Symbol" charset="2"/>
              </a:rPr>
              <a:t>Q</a:t>
            </a:r>
            <a:r>
              <a:rPr lang="en-US" dirty="0" smtClean="0"/>
              <a:t>),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and Volume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Obtained by fitting the particle yields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38" y="2111169"/>
            <a:ext cx="504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Cleymans</a:t>
            </a:r>
            <a:r>
              <a:rPr lang="en-US" sz="1400" dirty="0" smtClean="0"/>
              <a:t> and K. </a:t>
            </a:r>
            <a:r>
              <a:rPr lang="en-US" sz="1400" dirty="0" err="1" smtClean="0"/>
              <a:t>Redlich</a:t>
            </a:r>
            <a:r>
              <a:rPr lang="en-US" sz="1400" dirty="0" smtClean="0"/>
              <a:t>, PRC 60 (1999)054908</a:t>
            </a:r>
          </a:p>
          <a:p>
            <a:r>
              <a:rPr lang="en-US" sz="1400" dirty="0" smtClean="0"/>
              <a:t>F. </a:t>
            </a:r>
            <a:r>
              <a:rPr lang="en-US" sz="1400" dirty="0" err="1" smtClean="0"/>
              <a:t>Becattini</a:t>
            </a:r>
            <a:r>
              <a:rPr lang="en-US" sz="1400" dirty="0" smtClean="0"/>
              <a:t>, J. </a:t>
            </a:r>
            <a:r>
              <a:rPr lang="en-US" sz="1400" dirty="0" err="1" smtClean="0"/>
              <a:t>Manninen</a:t>
            </a:r>
            <a:r>
              <a:rPr lang="en-US" sz="1400" dirty="0" smtClean="0"/>
              <a:t>, M. </a:t>
            </a:r>
            <a:r>
              <a:rPr lang="en-US" sz="1400" dirty="0" err="1" smtClean="0"/>
              <a:t>Gazdzicki</a:t>
            </a:r>
            <a:r>
              <a:rPr lang="en-US" sz="1400" dirty="0" smtClean="0"/>
              <a:t>, PRC 73 (2006) 044905</a:t>
            </a:r>
          </a:p>
          <a:p>
            <a:r>
              <a:rPr lang="en-US" sz="1400" dirty="0" smtClean="0"/>
              <a:t>A. </a:t>
            </a:r>
            <a:r>
              <a:rPr lang="en-US" sz="1400" dirty="0" err="1" smtClean="0"/>
              <a:t>Andronic</a:t>
            </a:r>
            <a:r>
              <a:rPr lang="en-US" sz="1400" dirty="0" smtClean="0"/>
              <a:t>, P. </a:t>
            </a:r>
            <a:r>
              <a:rPr lang="en-US" sz="1400" dirty="0" err="1" smtClean="0"/>
              <a:t>Brau-Munzinger</a:t>
            </a:r>
            <a:r>
              <a:rPr lang="en-US" sz="1400" dirty="0" smtClean="0"/>
              <a:t> and J. </a:t>
            </a:r>
            <a:r>
              <a:rPr lang="en-US" sz="1400" dirty="0" err="1" smtClean="0"/>
              <a:t>Stachel</a:t>
            </a:r>
            <a:r>
              <a:rPr lang="en-US" sz="1400" dirty="0" smtClean="0"/>
              <a:t>, NPA 772 (2006) 167</a:t>
            </a:r>
          </a:p>
          <a:p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563" y="2445672"/>
            <a:ext cx="3659006" cy="2382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8028" y="4458586"/>
            <a:ext cx="205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NPA 757 (2005)102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0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phi_qsg1_comp_ylds_allexp_temp_alleng_g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3356" r="12990" b="-580"/>
          <a:stretch>
            <a:fillRect/>
          </a:stretch>
        </p:blipFill>
        <p:spPr bwMode="auto">
          <a:xfrm>
            <a:off x="0" y="1179286"/>
            <a:ext cx="3488104" cy="29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phi_qsg1_comp_ylds_allexp_allmu_alleng_gc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3335" r="13985" b="44"/>
          <a:stretch>
            <a:fillRect/>
          </a:stretch>
        </p:blipFill>
        <p:spPr bwMode="auto">
          <a:xfrm>
            <a:off x="5344836" y="1161143"/>
            <a:ext cx="3771512" cy="30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286" y="4219476"/>
            <a:ext cx="2758327" cy="1754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study on dependence of parameters to choice of </a:t>
            </a:r>
          </a:p>
          <a:p>
            <a:r>
              <a:rPr lang="en-US" dirty="0" smtClean="0"/>
              <a:t>ensemble, initial conditions, and particle set see: </a:t>
            </a:r>
            <a:r>
              <a:rPr lang="hu-HU" dirty="0" smtClean="0"/>
              <a:t>Adv.High Energy Phys. 2015 (2015) 349013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899" y="3667257"/>
            <a:ext cx="6174963" cy="3209418"/>
            <a:chOff x="2830899" y="3648583"/>
            <a:chExt cx="6174963" cy="3209418"/>
          </a:xfrm>
        </p:grpSpPr>
        <p:sp>
          <p:nvSpPr>
            <p:cNvPr id="12" name="TextBox 11"/>
            <p:cNvSpPr txBox="1"/>
            <p:nvPr/>
          </p:nvSpPr>
          <p:spPr>
            <a:xfrm>
              <a:off x="6339978" y="4948647"/>
              <a:ext cx="2665884" cy="923330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New aspect from BES RHIC</a:t>
              </a:r>
            </a:p>
            <a:p>
              <a:r>
                <a:rPr lang="en-US" dirty="0" smtClean="0"/>
                <a:t>Centrality dependence of </a:t>
              </a:r>
            </a:p>
            <a:p>
              <a:r>
                <a:rPr lang="en-US" dirty="0" err="1" smtClean="0"/>
                <a:t>T</a:t>
              </a:r>
              <a:r>
                <a:rPr lang="en-US" baseline="-25000" dirty="0" err="1" smtClean="0"/>
                <a:t>ch</a:t>
              </a:r>
              <a:r>
                <a:rPr lang="en-US" dirty="0" smtClean="0"/>
                <a:t> vs. </a:t>
              </a:r>
              <a:r>
                <a:rPr lang="en-US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  <p:pic>
          <p:nvPicPr>
            <p:cNvPr id="11" name="Picture 1" descr="tch_vs_mub_gcey_new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" t="726" r="8299"/>
            <a:stretch>
              <a:fillRect/>
            </a:stretch>
          </p:blipFill>
          <p:spPr bwMode="auto">
            <a:xfrm>
              <a:off x="2830899" y="3648583"/>
              <a:ext cx="3400214" cy="320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88104" y="5240048"/>
              <a:ext cx="1432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 Preliminary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" y="36286"/>
            <a:ext cx="8229600" cy="1143000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Freeze-out Conditions – Particle Yields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/20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197" y="6116691"/>
            <a:ext cx="202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AGS results: Does not include</a:t>
            </a:r>
          </a:p>
          <a:p>
            <a:r>
              <a:rPr lang="en-US" sz="1200" dirty="0" smtClean="0"/>
              <a:t>Multi-strange hadrons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416177" y="1239221"/>
            <a:ext cx="1947335" cy="251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SIS</a:t>
            </a:r>
            <a:r>
              <a:rPr lang="en-US" sz="1050" dirty="0" smtClean="0"/>
              <a:t>: JPG 25, 281 (1999); PRC 57, 3319 (1998); </a:t>
            </a:r>
          </a:p>
          <a:p>
            <a:r>
              <a:rPr lang="en-US" sz="1050" b="1" dirty="0" smtClean="0"/>
              <a:t>AGS</a:t>
            </a:r>
            <a:r>
              <a:rPr lang="en-US" sz="1050" dirty="0" smtClean="0"/>
              <a:t>: PLB 344, 43 (1995); PLB 365, 1 (1996); PRC 67, 015205 (2003); </a:t>
            </a:r>
          </a:p>
          <a:p>
            <a:r>
              <a:rPr lang="en-US" sz="1050" b="1" dirty="0" smtClean="0"/>
              <a:t>SPS</a:t>
            </a:r>
            <a:r>
              <a:rPr lang="en-US" sz="1050" dirty="0" smtClean="0"/>
              <a:t>: PLB 365, 1 (1996); PLB 465, 15 (1999); PRC 67, 015205 (2003); JPG 28, 1861 (2002); PRC 64, 024901 (2001); PRC 73, 034905 (2006); NPA 772, 167 (2006) </a:t>
            </a:r>
            <a:endParaRPr lang="en-US" sz="1050" dirty="0"/>
          </a:p>
          <a:p>
            <a:r>
              <a:rPr lang="en-US" sz="1050" dirty="0" smtClean="0"/>
              <a:t>STAR: L. Kumar QM2011 &amp; QM2014</a:t>
            </a:r>
          </a:p>
          <a:p>
            <a:r>
              <a:rPr lang="en-US" sz="1050" dirty="0" smtClean="0"/>
              <a:t>ALICE: A. </a:t>
            </a:r>
            <a:r>
              <a:rPr lang="en-US" sz="1050" dirty="0" err="1" smtClean="0"/>
              <a:t>Andronic</a:t>
            </a:r>
            <a:r>
              <a:rPr lang="en-US" sz="1050" dirty="0" smtClean="0"/>
              <a:t>, NPA 904 (2013)535c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7" y="3755295"/>
            <a:ext cx="113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" y="72572"/>
            <a:ext cx="8037286" cy="643324"/>
          </a:xfr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Multiple Freeze-out Scenarios</a:t>
            </a:r>
            <a:endParaRPr lang="en-US" dirty="0"/>
          </a:p>
        </p:txBody>
      </p:sp>
      <p:pic>
        <p:nvPicPr>
          <p:cNvPr id="4" name="Picture 7" descr="Screenshot 2014-08-20 12.5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7552" r="4333" b="4398"/>
          <a:stretch>
            <a:fillRect/>
          </a:stretch>
        </p:blipFill>
        <p:spPr bwMode="auto">
          <a:xfrm>
            <a:off x="0" y="824774"/>
            <a:ext cx="31686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3383756"/>
            <a:ext cx="3597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00"/>
                </a:solidFill>
              </a:rPr>
              <a:t>J Stachel, A Andronic, P Braun-</a:t>
            </a:r>
            <a:r>
              <a:rPr lang="de-DE" sz="1200" dirty="0" err="1">
                <a:solidFill>
                  <a:srgbClr val="000000"/>
                </a:solidFill>
              </a:rPr>
              <a:t>Munziger</a:t>
            </a:r>
            <a:r>
              <a:rPr lang="de-DE" sz="1200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K. </a:t>
            </a:r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de-DE" sz="1200" dirty="0" err="1" smtClean="0">
                <a:solidFill>
                  <a:srgbClr val="000000"/>
                </a:solidFill>
              </a:rPr>
              <a:t>edlich</a:t>
            </a:r>
            <a:r>
              <a:rPr lang="de-DE" sz="1200" dirty="0">
                <a:solidFill>
                  <a:srgbClr val="000000"/>
                </a:solidFill>
              </a:rPr>
              <a:t>: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J. Phys. </a:t>
            </a:r>
            <a:r>
              <a:rPr lang="en-US" sz="1200" dirty="0" err="1" smtClean="0">
                <a:solidFill>
                  <a:srgbClr val="000000"/>
                </a:solidFill>
              </a:rPr>
              <a:t>Conf.Ser</a:t>
            </a:r>
            <a:r>
              <a:rPr lang="en-US" sz="1200" dirty="0" smtClean="0">
                <a:solidFill>
                  <a:srgbClr val="000000"/>
                </a:solidFill>
              </a:rPr>
              <a:t> 509 (2014) 012019;</a:t>
            </a:r>
          </a:p>
          <a:p>
            <a:pPr eaLnBrk="1" hangingPunct="1"/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Nucl</a:t>
            </a:r>
            <a:r>
              <a:rPr lang="da-DK" sz="1200" dirty="0">
                <a:solidFill>
                  <a:srgbClr val="000000"/>
                </a:solidFill>
              </a:rPr>
              <a:t>. </a:t>
            </a:r>
            <a:r>
              <a:rPr lang="da-DK" sz="1200" dirty="0" err="1">
                <a:solidFill>
                  <a:srgbClr val="000000"/>
                </a:solidFill>
              </a:rPr>
              <a:t>Phys</a:t>
            </a:r>
            <a:r>
              <a:rPr lang="da-DK" sz="1200" dirty="0">
                <a:solidFill>
                  <a:srgbClr val="000000"/>
                </a:solidFill>
              </a:rPr>
              <a:t>. A904 (2013) 535c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83" y="4043638"/>
            <a:ext cx="3168649" cy="1477328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Advent of LHC data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Difficulty in explaining Strange-to-non-Strange Particle/nuclei ratios </a:t>
            </a:r>
          </a:p>
          <a:p>
            <a:r>
              <a:rPr lang="en-US" dirty="0" smtClean="0"/>
              <a:t>– Led to new developments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383" y="6088601"/>
            <a:ext cx="3437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Steinheimer</a:t>
            </a:r>
            <a:r>
              <a:rPr lang="en-US" sz="1400" dirty="0" smtClean="0"/>
              <a:t>, et al., PRL 110 (2013) 042501</a:t>
            </a:r>
          </a:p>
          <a:p>
            <a:r>
              <a:rPr lang="en-US" sz="1400" dirty="0" smtClean="0"/>
              <a:t>F. </a:t>
            </a:r>
            <a:r>
              <a:rPr lang="en-US" sz="1400" dirty="0" err="1" smtClean="0"/>
              <a:t>Becattini</a:t>
            </a:r>
            <a:r>
              <a:rPr lang="en-US" sz="1400" dirty="0" smtClean="0"/>
              <a:t>, et al., PRC 90 (2014) 054907</a:t>
            </a:r>
          </a:p>
          <a:p>
            <a:r>
              <a:rPr lang="en-US" sz="1400" dirty="0" smtClean="0"/>
              <a:t>M. </a:t>
            </a:r>
            <a:r>
              <a:rPr lang="en-US" sz="1400" dirty="0" err="1" smtClean="0"/>
              <a:t>Petran</a:t>
            </a:r>
            <a:r>
              <a:rPr lang="en-US" sz="1400" dirty="0" smtClean="0"/>
              <a:t>, et al., PRC 88 (2013) 034907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29032" y="820738"/>
            <a:ext cx="5814968" cy="6037262"/>
            <a:chOff x="3329032" y="820738"/>
            <a:chExt cx="5814968" cy="6037262"/>
          </a:xfrm>
        </p:grpSpPr>
        <p:pic>
          <p:nvPicPr>
            <p:cNvPr id="6" name="Picture 1" descr="kpiratio_vsalleng_comp_f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" t="8498" r="9007" b="636"/>
            <a:stretch>
              <a:fillRect/>
            </a:stretch>
          </p:blipFill>
          <p:spPr bwMode="auto">
            <a:xfrm>
              <a:off x="3329032" y="820738"/>
              <a:ext cx="2674875" cy="226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AntihypertritiumByAntiheliumthreeweakd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5" r="6356"/>
            <a:stretch/>
          </p:blipFill>
          <p:spPr>
            <a:xfrm>
              <a:off x="6003907" y="824774"/>
              <a:ext cx="3140093" cy="20778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46108" y="3256233"/>
              <a:ext cx="357806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Departure from equilibrium physics: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9787" y="3664450"/>
              <a:ext cx="4853595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 err="1"/>
                <a:t>H</a:t>
              </a:r>
              <a:r>
                <a:rPr lang="en-US" dirty="0" err="1" smtClean="0"/>
                <a:t>adronization</a:t>
              </a:r>
              <a:r>
                <a:rPr lang="en-US" dirty="0" smtClean="0"/>
                <a:t> followed by </a:t>
              </a:r>
              <a:r>
                <a:rPr lang="en-US" dirty="0" err="1" smtClean="0"/>
                <a:t>hadronic</a:t>
              </a:r>
              <a:r>
                <a:rPr lang="en-US" dirty="0"/>
                <a:t> </a:t>
              </a:r>
              <a:r>
                <a:rPr lang="en-US" dirty="0" smtClean="0"/>
                <a:t>afterburner within the hybrid </a:t>
              </a:r>
              <a:r>
                <a:rPr lang="en-US" dirty="0" err="1" smtClean="0"/>
                <a:t>UrQMD</a:t>
              </a:r>
              <a:r>
                <a:rPr lang="en-US" dirty="0" smtClean="0"/>
                <a:t> model.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/>
                <a:t>FO with </a:t>
              </a:r>
              <a:r>
                <a:rPr lang="en-US" dirty="0" err="1" smtClean="0"/>
                <a:t>nonequilibrium</a:t>
              </a:r>
              <a:r>
                <a:rPr lang="en-US" dirty="0" smtClean="0"/>
                <a:t> quark phase space factors for light and strange quarks were used.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6108" y="5026420"/>
              <a:ext cx="3579976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Within ambit of equilibrium physics: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9787" y="5449414"/>
              <a:ext cx="485359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/>
                <a:t>F</a:t>
              </a:r>
              <a:r>
                <a:rPr lang="en-US" dirty="0" smtClean="0"/>
                <a:t>lavor dependent freeze-out surfaces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0635" y="6119336"/>
              <a:ext cx="39488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S. </a:t>
              </a:r>
              <a:r>
                <a:rPr lang="en-US" sz="1400" dirty="0" err="1" smtClean="0"/>
                <a:t>Chatterjee</a:t>
              </a:r>
              <a:r>
                <a:rPr lang="en-US" sz="1400" dirty="0" smtClean="0"/>
                <a:t>, et al., PLB 727 (2013) 554</a:t>
              </a:r>
            </a:p>
            <a:p>
              <a:r>
                <a:rPr lang="en-US" sz="1400" dirty="0" smtClean="0"/>
                <a:t>K. </a:t>
              </a:r>
              <a:r>
                <a:rPr lang="en-US" sz="1400" dirty="0" err="1" smtClean="0"/>
                <a:t>Bugaev</a:t>
              </a:r>
              <a:r>
                <a:rPr lang="en-US" sz="1400" dirty="0" smtClean="0"/>
                <a:t>, EPL 104 (2013) 22002</a:t>
              </a:r>
            </a:p>
            <a:p>
              <a:r>
                <a:rPr lang="en-US" sz="1400" dirty="0" smtClean="0"/>
                <a:t>S. </a:t>
              </a:r>
              <a:r>
                <a:rPr lang="en-US" sz="1400" dirty="0" err="1" smtClean="0"/>
                <a:t>Chatterjee</a:t>
              </a:r>
              <a:r>
                <a:rPr lang="en-US" sz="1400" dirty="0" smtClean="0"/>
                <a:t> &amp; B. Mohanty, PRC 90 (2014) 034908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/20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3373" y="6017049"/>
            <a:ext cx="1793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Gupta, R. Sharma, </a:t>
            </a:r>
          </a:p>
          <a:p>
            <a:r>
              <a:rPr lang="en-US" sz="1400" dirty="0" smtClean="0"/>
              <a:t>PRC 89 (2014) 057904</a:t>
            </a:r>
          </a:p>
          <a:p>
            <a:r>
              <a:rPr lang="en-US" sz="1400" dirty="0" smtClean="0">
                <a:latin typeface="Symbol" charset="2"/>
                <a:cs typeface="Symbol" charset="2"/>
              </a:rPr>
              <a:t>U – T ~ 250 </a:t>
            </a:r>
            <a:r>
              <a:rPr lang="en-US" sz="1400" dirty="0" smtClean="0">
                <a:cs typeface="Symbol" charset="2"/>
              </a:rPr>
              <a:t>MeV</a:t>
            </a:r>
            <a:endParaRPr lang="en-US" sz="1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86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2" y="45934"/>
            <a:ext cx="7883198" cy="794393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Strange vs. Non-Strange Freeze-out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430" y="5542667"/>
            <a:ext cx="9036427" cy="1200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Strange hadrons Freeze-out at different time compared to non-strange hadrons  ?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Preferred for </a:t>
            </a:r>
            <a:r>
              <a:rPr lang="en-US" sz="2400" dirty="0" smtClean="0"/>
              <a:t>AA collisions (medium) </a:t>
            </a:r>
            <a:r>
              <a:rPr lang="en-US" sz="2400" dirty="0" smtClean="0"/>
              <a:t>and NOT preferred for </a:t>
            </a:r>
            <a:r>
              <a:rPr lang="en-US" sz="2400" dirty="0" err="1" smtClean="0"/>
              <a:t>pA</a:t>
            </a:r>
            <a:r>
              <a:rPr lang="en-US" sz="2400" dirty="0" smtClean="0"/>
              <a:t> or </a:t>
            </a:r>
            <a:r>
              <a:rPr lang="en-US" sz="2400" dirty="0" err="1" smtClean="0"/>
              <a:t>pp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/20</a:t>
            </a:r>
            <a:endParaRPr lang="en-US" b="1" dirty="0"/>
          </a:p>
        </p:txBody>
      </p:sp>
      <p:pic>
        <p:nvPicPr>
          <p:cNvPr id="13" name="Picture 12" descr="ChiSqrByNDFVsCentrali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" y="951125"/>
            <a:ext cx="4485153" cy="4311126"/>
          </a:xfrm>
          <a:prstGeom prst="rect">
            <a:avLst/>
          </a:prstGeom>
        </p:spPr>
      </p:pic>
      <p:pic>
        <p:nvPicPr>
          <p:cNvPr id="15" name="Picture 14" descr="FigTwo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36" y="923205"/>
            <a:ext cx="3441445" cy="4181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64450" y="4891156"/>
            <a:ext cx="249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Chatterjee</a:t>
            </a:r>
            <a:r>
              <a:rPr lang="en-US" sz="1600" dirty="0" smtClean="0"/>
              <a:t>, A. Dash &amp; BM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21723" y="5219569"/>
            <a:ext cx="2628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dirty="0" smtClean="0"/>
              <a:t>, K, p, </a:t>
            </a:r>
            <a:r>
              <a:rPr lang="en-US" sz="1400" dirty="0" smtClean="0">
                <a:latin typeface="Symbol" charset="2"/>
                <a:cs typeface="Symbol" charset="2"/>
              </a:rPr>
              <a:t>L</a:t>
            </a:r>
            <a:r>
              <a:rPr lang="en-US" sz="1400" dirty="0" smtClean="0"/>
              <a:t>, </a:t>
            </a:r>
            <a:r>
              <a:rPr lang="en-US" sz="1400" dirty="0" err="1" smtClean="0">
                <a:latin typeface="Symbol" charset="2"/>
                <a:cs typeface="Symbol" charset="2"/>
              </a:rPr>
              <a:t>X</a:t>
            </a:r>
            <a:r>
              <a:rPr lang="en-US" sz="1400" dirty="0" err="1" smtClean="0"/>
              <a:t>,</a:t>
            </a:r>
            <a:r>
              <a:rPr lang="en-US" sz="14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err="1" smtClean="0"/>
              <a:t>,</a:t>
            </a:r>
            <a:r>
              <a:rPr lang="en-US" sz="1400" dirty="0" err="1" smtClean="0">
                <a:latin typeface="Symbol" charset="2"/>
                <a:cs typeface="Symbol" charset="2"/>
              </a:rPr>
              <a:t>W</a:t>
            </a:r>
            <a:r>
              <a:rPr lang="en-US" sz="1400" dirty="0" smtClean="0"/>
              <a:t> and antiparticles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883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56939"/>
            <a:ext cx="6440714" cy="995347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/>
              <a:t>Freeze-out Conditions from Higher Moments of Multiplicity Distributions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8248" y="1753205"/>
            <a:ext cx="857505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Ratios of Susceptibilities of conserved quantities (B, Q, S) calculated in QCD/Models are related to products of moments of corresponding distributions measured in experiments – </a:t>
            </a:r>
            <a:r>
              <a:rPr lang="en-US" sz="2000" b="1" i="1" dirty="0" smtClean="0">
                <a:solidFill>
                  <a:srgbClr val="000090"/>
                </a:solidFill>
              </a:rPr>
              <a:t>Use this to extract Freeze-out conditions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14853"/>
              </p:ext>
            </p:extLst>
          </p:nvPr>
        </p:nvGraphicFramePr>
        <p:xfrm>
          <a:off x="132265" y="3381121"/>
          <a:ext cx="3638553" cy="2834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588"/>
                <a:gridCol w="18499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Theory </a:t>
                      </a:r>
                      <a:r>
                        <a:rPr lang="en-US" sz="1800" dirty="0" smtClean="0"/>
                        <a:t>(Susceptibilities)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Experiment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(moments/</a:t>
                      </a:r>
                      <a:r>
                        <a:rPr lang="en-US" sz="1800" dirty="0" err="1" smtClean="0"/>
                        <a:t>Cumulants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3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/c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2</a:t>
                      </a:r>
                      <a:endParaRPr lang="en-US" sz="2400" baseline="-250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</a:t>
                      </a:r>
                      <a:r>
                        <a:rPr lang="en-US" sz="24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2400" baseline="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endParaRPr lang="en-US" sz="2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4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/c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ks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1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/c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M/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3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/c</a:t>
                      </a:r>
                      <a:r>
                        <a:rPr lang="en-US" sz="2400" baseline="-25000" dirty="0" smtClean="0">
                          <a:latin typeface="Symbol" charset="2"/>
                          <a:cs typeface="Symbol" charset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/M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84239" y="3323523"/>
            <a:ext cx="4985522" cy="2672414"/>
            <a:chOff x="3997782" y="2576398"/>
            <a:chExt cx="4985522" cy="2672414"/>
          </a:xfrm>
        </p:grpSpPr>
        <p:sp>
          <p:nvSpPr>
            <p:cNvPr id="8" name="Rectangle 7"/>
            <p:cNvSpPr/>
            <p:nvPr/>
          </p:nvSpPr>
          <p:spPr>
            <a:xfrm>
              <a:off x="4013483" y="2576398"/>
              <a:ext cx="4969821" cy="1323439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 smtClean="0"/>
                <a:t>One strategy : χ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/χ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is independent of </a:t>
              </a:r>
              <a:r>
                <a:rPr lang="en-US" sz="2000" dirty="0" err="1" smtClean="0"/>
                <a:t>μ</a:t>
              </a:r>
              <a:r>
                <a:rPr lang="en-US" sz="2000" baseline="-25000" dirty="0" err="1" smtClean="0"/>
                <a:t>B</a:t>
              </a:r>
              <a:r>
                <a:rPr lang="en-US" sz="2000" dirty="0"/>
                <a:t> </a:t>
              </a:r>
              <a:r>
                <a:rPr lang="en-US" sz="2000" dirty="0" smtClean="0"/>
                <a:t>– estimate temperature</a:t>
              </a:r>
            </a:p>
            <a:p>
              <a:r>
                <a:rPr lang="en-US" sz="2000" dirty="0" smtClean="0"/>
                <a:t>LO in χ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/χ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is linear in μ  - estimate chemical potential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7782" y="4249253"/>
              <a:ext cx="2148545" cy="646331"/>
            </a:xfrm>
            <a:prstGeom prst="rect">
              <a:avLst/>
            </a:prstGeom>
            <a:solidFill>
              <a:srgbClr val="FAC09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Theory:   Lattice QCD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HRG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3665" y="3863817"/>
              <a:ext cx="2621230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400" dirty="0" smtClean="0"/>
                <a:t>Phys.Rev.Lett. 113 (2014) 052301</a:t>
              </a:r>
            </a:p>
            <a:p>
              <a:r>
                <a:rPr lang="hu-HU" sz="1400" dirty="0" smtClean="0"/>
                <a:t>Phys.Rev.Lett. 113 (2014) 072001</a:t>
              </a:r>
            </a:p>
            <a:p>
              <a:r>
                <a:rPr lang="hu-HU" sz="1400" dirty="0" smtClean="0"/>
                <a:t>Phys.Lett. B738 (2014) 305-310</a:t>
              </a:r>
            </a:p>
            <a:p>
              <a:r>
                <a:rPr lang="hu-HU" sz="1400" dirty="0" smtClean="0"/>
                <a:t>Phys.Rev.Lett. 111 (2013) 062005</a:t>
              </a:r>
            </a:p>
            <a:p>
              <a:r>
                <a:rPr lang="hu-HU" sz="1400" dirty="0" smtClean="0"/>
                <a:t>Phys.Rev.Lett. 109 (2012) 192302</a:t>
              </a:r>
            </a:p>
            <a:p>
              <a:r>
                <a:rPr lang="hu-HU" sz="1400" dirty="0" smtClean="0"/>
                <a:t>Phys.Lett. B 696 (2011) 459-463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22572" y="165797"/>
            <a:ext cx="2757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PHENIX</a:t>
            </a:r>
          </a:p>
          <a:p>
            <a:r>
              <a:rPr lang="en-US" sz="1400" dirty="0" err="1" smtClean="0"/>
              <a:t>Phys.Rev</a:t>
            </a:r>
            <a:r>
              <a:rPr lang="en-US" sz="1400" dirty="0" smtClean="0"/>
              <a:t>. C93 (2016) 011901</a:t>
            </a:r>
          </a:p>
          <a:p>
            <a:r>
              <a:rPr lang="en-US" sz="1400" b="1" dirty="0" smtClean="0"/>
              <a:t>STAR</a:t>
            </a:r>
          </a:p>
          <a:p>
            <a:r>
              <a:rPr lang="hu-HU" sz="1400" dirty="0" smtClean="0"/>
              <a:t>Phys.Rev.Lett. 113 (2014) 092301</a:t>
            </a:r>
          </a:p>
          <a:p>
            <a:r>
              <a:rPr lang="hu-HU" sz="1400" dirty="0" smtClean="0"/>
              <a:t>Phys.Rev.Lett. 112 (2014) 032302</a:t>
            </a:r>
          </a:p>
          <a:p>
            <a:r>
              <a:rPr lang="hu-HU" sz="1400" dirty="0" smtClean="0"/>
              <a:t>Phys.Rev.Lett. 105 (2010) 022302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04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0" y="36286"/>
            <a:ext cx="3872383" cy="1143000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Experimental data on Higher Moments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43032"/>
              </p:ext>
            </p:extLst>
          </p:nvPr>
        </p:nvGraphicFramePr>
        <p:xfrm>
          <a:off x="113009" y="1189083"/>
          <a:ext cx="8666486" cy="445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32"/>
                <a:gridCol w="2315388"/>
                <a:gridCol w="2712237"/>
                <a:gridCol w="2226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Net-Charge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Net-Proton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Net-</a:t>
                      </a:r>
                      <a:r>
                        <a:rPr lang="en-US" sz="1600" dirty="0" err="1" smtClean="0"/>
                        <a:t>Kaon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Obs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: M, s, </a:t>
                      </a: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, k</a:t>
                      </a:r>
                    </a:p>
                    <a:p>
                      <a:r>
                        <a:rPr lang="en-US" sz="1600" dirty="0" smtClean="0"/>
                        <a:t>Beam Energy (</a:t>
                      </a:r>
                      <a:r>
                        <a:rPr lang="en-US" sz="1600" dirty="0" err="1" smtClean="0"/>
                        <a:t>evts</a:t>
                      </a:r>
                      <a:r>
                        <a:rPr lang="en-US" sz="1600" dirty="0" smtClean="0"/>
                        <a:t>): 7.7 (1.4M), 11.5(2.4M), 19.6(15.5), 27(24M), 39(56M),</a:t>
                      </a:r>
                      <a:r>
                        <a:rPr lang="en-US" sz="1600" baseline="0" dirty="0" smtClean="0"/>
                        <a:t> 62.4(32M), 200(75M)</a:t>
                      </a:r>
                    </a:p>
                    <a:p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600" baseline="0" dirty="0" smtClean="0"/>
                        <a:t>: +/- 0.5; </a:t>
                      </a: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F: 2p</a:t>
                      </a:r>
                    </a:p>
                    <a:p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+mn-lt"/>
                          <a:cs typeface="Symbol" charset="2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: 0.2 – 2 </a:t>
                      </a:r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GeV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/c</a:t>
                      </a:r>
                      <a:endParaRPr lang="en-US" sz="1600" baseline="0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Obs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: M, s, </a:t>
                      </a: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, k</a:t>
                      </a:r>
                    </a:p>
                    <a:p>
                      <a:r>
                        <a:rPr lang="en-US" sz="1600" dirty="0" smtClean="0"/>
                        <a:t>Beam Energy (</a:t>
                      </a:r>
                      <a:r>
                        <a:rPr lang="en-US" sz="1600" dirty="0" err="1" smtClean="0"/>
                        <a:t>evts</a:t>
                      </a:r>
                      <a:r>
                        <a:rPr lang="en-US" sz="1600" dirty="0" smtClean="0"/>
                        <a:t>): 7.7 (3M), 11.5(6.6M), 19.6(15M), 27(30M), 39(86M),</a:t>
                      </a:r>
                      <a:r>
                        <a:rPr lang="en-US" sz="1600" baseline="0" dirty="0" smtClean="0"/>
                        <a:t> 62.4(47M), 200(238M)</a:t>
                      </a:r>
                    </a:p>
                    <a:p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y</a:t>
                      </a:r>
                      <a:r>
                        <a:rPr lang="en-US" sz="1600" baseline="0" dirty="0" smtClean="0"/>
                        <a:t>: +/- 0.5; </a:t>
                      </a: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F: 2p</a:t>
                      </a:r>
                    </a:p>
                    <a:p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+mn-lt"/>
                          <a:cs typeface="Symbol" charset="2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: 0.4 – 0.8 (2) </a:t>
                      </a:r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GeV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Obs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: M, s, </a:t>
                      </a: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, k</a:t>
                      </a:r>
                    </a:p>
                    <a:p>
                      <a:r>
                        <a:rPr lang="en-US" sz="1600" dirty="0" smtClean="0"/>
                        <a:t>Beam Energy (</a:t>
                      </a:r>
                      <a:r>
                        <a:rPr lang="en-US" sz="1600" dirty="0" err="1" smtClean="0"/>
                        <a:t>evts</a:t>
                      </a:r>
                      <a:r>
                        <a:rPr lang="en-US" sz="1600" dirty="0" smtClean="0"/>
                        <a:t>): 7.7 (3M), 11.5(6.6M),14.5  19.6(15), 27(30), 39(86M),</a:t>
                      </a:r>
                      <a:r>
                        <a:rPr lang="en-US" sz="1600" baseline="0" dirty="0" smtClean="0"/>
                        <a:t> 62.4(47M),200(238M)</a:t>
                      </a:r>
                    </a:p>
                    <a:p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y</a:t>
                      </a:r>
                      <a:r>
                        <a:rPr lang="en-US" sz="1600" baseline="0" dirty="0" smtClean="0"/>
                        <a:t>: +/- 0.5; </a:t>
                      </a: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F: 2p</a:t>
                      </a:r>
                    </a:p>
                    <a:p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+mn-lt"/>
                          <a:cs typeface="Symbol" charset="2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: 0.2 – 1.6 </a:t>
                      </a:r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GeV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PHENIX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Obs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: M, s, </a:t>
                      </a:r>
                      <a:r>
                        <a:rPr lang="en-US" sz="1600" dirty="0" smtClean="0">
                          <a:latin typeface="+mn-lt"/>
                          <a:cs typeface="Symbol" charset="2"/>
                        </a:rPr>
                        <a:t>S</a:t>
                      </a:r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, 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Beam Energy (</a:t>
                      </a:r>
                      <a:r>
                        <a:rPr lang="en-US" sz="1600" dirty="0" err="1" smtClean="0"/>
                        <a:t>evts</a:t>
                      </a:r>
                      <a:r>
                        <a:rPr lang="en-US" sz="1600" dirty="0" smtClean="0"/>
                        <a:t>): 7.7 (2M), 19.6(6M), 27(21M), 39(154M),</a:t>
                      </a:r>
                      <a:r>
                        <a:rPr lang="en-US" sz="1600" baseline="0" dirty="0" smtClean="0"/>
                        <a:t> 62.4(474M), 200(1681M)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600" baseline="0" dirty="0" smtClean="0"/>
                        <a:t>: +/- 0.35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F: p/2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+mn-lt"/>
                          <a:cs typeface="Symbol" charset="2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: 0.3 – 2 </a:t>
                      </a:r>
                      <a:r>
                        <a:rPr lang="en-US" sz="1600" baseline="0" dirty="0" err="1" smtClean="0">
                          <a:latin typeface="+mn-lt"/>
                          <a:cs typeface="Symbol" charset="2"/>
                        </a:rPr>
                        <a:t>GeV</a:t>
                      </a:r>
                      <a:r>
                        <a:rPr lang="en-US" sz="1600" baseline="0" dirty="0" smtClean="0">
                          <a:latin typeface="+mn-lt"/>
                          <a:cs typeface="Symbol" charset="2"/>
                        </a:rPr>
                        <a:t>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99088" y="77462"/>
            <a:ext cx="26212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b="1" dirty="0" smtClean="0"/>
              <a:t>STAR</a:t>
            </a:r>
          </a:p>
          <a:p>
            <a:r>
              <a:rPr lang="hu-HU" sz="1400" dirty="0" smtClean="0"/>
              <a:t>Phys.Rev.Lett. 113 (2014) 092301</a:t>
            </a:r>
          </a:p>
          <a:p>
            <a:r>
              <a:rPr lang="hu-HU" sz="1400" dirty="0" smtClean="0"/>
              <a:t>Phys.Rev.Lett. 112 (2014) 032302</a:t>
            </a:r>
          </a:p>
          <a:p>
            <a:r>
              <a:rPr lang="hu-HU" sz="1400" dirty="0" smtClean="0"/>
              <a:t>Phys.Rev.Lett. 105 (2010) 022302</a:t>
            </a:r>
            <a:endParaRPr lang="en-US" sz="1400" dirty="0" smtClean="0"/>
          </a:p>
          <a:p>
            <a:r>
              <a:rPr lang="en-US" sz="1400" dirty="0" smtClean="0"/>
              <a:t>arXiv:1601.00951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4241" y="75082"/>
            <a:ext cx="23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PHENIX</a:t>
            </a:r>
          </a:p>
          <a:p>
            <a:r>
              <a:rPr lang="en-US" sz="1400" dirty="0" err="1" smtClean="0"/>
              <a:t>Phys.Rev</a:t>
            </a:r>
            <a:r>
              <a:rPr lang="en-US" sz="1400" dirty="0" smtClean="0"/>
              <a:t>. C93 (2016) 011901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73" y="5636855"/>
            <a:ext cx="422986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Data: Finite Acceptance (y,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Efficiency Corrected</a:t>
            </a:r>
          </a:p>
          <a:p>
            <a:r>
              <a:rPr lang="en-US" dirty="0"/>
              <a:t> </a:t>
            </a:r>
            <a:r>
              <a:rPr lang="en-US" dirty="0" smtClean="0"/>
              <a:t>          net-proton – proxy for net-baryon</a:t>
            </a:r>
          </a:p>
          <a:p>
            <a:r>
              <a:rPr lang="en-US" dirty="0"/>
              <a:t> </a:t>
            </a:r>
            <a:r>
              <a:rPr lang="en-US" dirty="0" smtClean="0"/>
              <a:t>          net-</a:t>
            </a:r>
            <a:r>
              <a:rPr lang="en-US" dirty="0" err="1" smtClean="0"/>
              <a:t>kaon</a:t>
            </a:r>
            <a:r>
              <a:rPr lang="en-US" dirty="0" smtClean="0"/>
              <a:t> – proxy for net-strangeness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/20</a:t>
            </a:r>
            <a:endParaRPr lang="en-US" b="1" dirty="0"/>
          </a:p>
        </p:txBody>
      </p:sp>
      <p:pic>
        <p:nvPicPr>
          <p:cNvPr id="7" name="Picture 6" descr="distribution_14_5_c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0124" r="9815" b="52021"/>
          <a:stretch/>
        </p:blipFill>
        <p:spPr>
          <a:xfrm>
            <a:off x="3874593" y="3658517"/>
            <a:ext cx="4904902" cy="2376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1331" y="6035144"/>
            <a:ext cx="154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STAR:QM2015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2364" y="6313964"/>
            <a:ext cx="218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Phys. G 40 (2013) 055103</a:t>
            </a:r>
          </a:p>
          <a:p>
            <a:r>
              <a:rPr lang="en-US" sz="1400" dirty="0" smtClean="0"/>
              <a:t>1603.09057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763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BvsS-eps-converted-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7" y="3918325"/>
            <a:ext cx="4127746" cy="2889422"/>
          </a:xfrm>
          <a:prstGeom prst="rect">
            <a:avLst/>
          </a:prstGeom>
        </p:spPr>
      </p:pic>
      <p:pic>
        <p:nvPicPr>
          <p:cNvPr id="9" name="Picture 8" descr="B3B1_claudia-eps-converted-t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126"/>
            <a:ext cx="4572000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2206" y="2661935"/>
            <a:ext cx="1261884" cy="461665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aseline="30000" smtClean="0"/>
              <a:t>T</a:t>
            </a:r>
            <a:r>
              <a:rPr lang="en-US" sz="2400" baseline="-25000" smtClean="0"/>
              <a:t> </a:t>
            </a:r>
            <a:r>
              <a:rPr lang="en-US" sz="2400" baseline="30000" smtClean="0"/>
              <a:t>&lt;</a:t>
            </a:r>
            <a:r>
              <a:rPr lang="en-US" sz="2400" smtClean="0"/>
              <a:t> </a:t>
            </a:r>
            <a:r>
              <a:rPr lang="en-US" sz="2400" baseline="30000" dirty="0" smtClean="0"/>
              <a:t>148 </a:t>
            </a:r>
            <a:r>
              <a:rPr lang="en-US" sz="2400" baseline="30000" dirty="0"/>
              <a:t>MeV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47233" y="4089655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baseline="30000" dirty="0" smtClean="0"/>
              <a:t>Assumption: If </a:t>
            </a:r>
            <a:r>
              <a:rPr lang="en-US" sz="2000" i="1" baseline="30000" dirty="0"/>
              <a:t>the freeze-out can be described by the </a:t>
            </a:r>
            <a:r>
              <a:rPr lang="en-US" sz="2000" i="1" baseline="30000" dirty="0" smtClean="0"/>
              <a:t>same</a:t>
            </a:r>
            <a:r>
              <a:rPr lang="en-US" sz="2000" i="1" dirty="0" smtClean="0"/>
              <a:t> </a:t>
            </a:r>
            <a:r>
              <a:rPr lang="en-US" sz="2000" i="1" baseline="30000" dirty="0" smtClean="0"/>
              <a:t>temperature </a:t>
            </a:r>
            <a:r>
              <a:rPr lang="en-US" sz="2000" i="1" baseline="30000" dirty="0"/>
              <a:t>and chemical </a:t>
            </a:r>
            <a:r>
              <a:rPr lang="en-US" sz="2000" i="1" baseline="30000" dirty="0" smtClean="0"/>
              <a:t>potentials for charge and protons. </a:t>
            </a:r>
          </a:p>
        </p:txBody>
      </p:sp>
      <p:pic>
        <p:nvPicPr>
          <p:cNvPr id="15" name="Picture 14" descr="RQ12RB12mu_claudia-eps-converted-t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33" y="889255"/>
            <a:ext cx="4572000" cy="3200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5205" y="3110007"/>
            <a:ext cx="1749197" cy="379591"/>
          </a:xfrm>
          <a:prstGeom prst="rect">
            <a:avLst/>
          </a:prstGeom>
          <a:solidFill>
            <a:srgbClr val="FAC09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aseline="30000" dirty="0" smtClean="0"/>
              <a:t>T</a:t>
            </a:r>
            <a:r>
              <a:rPr lang="en-US" sz="2800" baseline="-25000" dirty="0" smtClean="0"/>
              <a:t> </a:t>
            </a:r>
            <a:r>
              <a:rPr lang="en-US" sz="2800" baseline="30000" dirty="0" smtClean="0"/>
              <a:t>= (</a:t>
            </a:r>
            <a:r>
              <a:rPr lang="en-US" sz="2800" baseline="30000" dirty="0"/>
              <a:t>144±6)MeV</a:t>
            </a:r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573" y="38797"/>
            <a:ext cx="6274923" cy="965055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/>
              <a:t>LQCD: Freeze-out Conditions from Higher Moments of Multiplicity Distributions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7233" y="5145503"/>
            <a:ext cx="46395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Consistency </a:t>
            </a:r>
            <a:r>
              <a:rPr lang="en-US" dirty="0" smtClean="0"/>
              <a:t>in freeze-out parameters for </a:t>
            </a:r>
          </a:p>
          <a:p>
            <a:r>
              <a:rPr lang="en-US" dirty="0"/>
              <a:t> </a:t>
            </a:r>
            <a:r>
              <a:rPr lang="en-US" dirty="0" smtClean="0"/>
              <a:t>      various </a:t>
            </a:r>
            <a:r>
              <a:rPr lang="en-US" dirty="0" smtClean="0"/>
              <a:t>observables.</a:t>
            </a:r>
          </a:p>
          <a:p>
            <a:r>
              <a:rPr lang="en-US" dirty="0" smtClean="0"/>
              <a:t>2.   Fluctuations </a:t>
            </a:r>
            <a:r>
              <a:rPr lang="en-US" dirty="0"/>
              <a:t>Freeze-out at a slightly </a:t>
            </a:r>
            <a:r>
              <a:rPr lang="en-US" dirty="0" smtClean="0"/>
              <a:t>lower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temperature than yields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24904" y="423761"/>
            <a:ext cx="2700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Borsanyi</a:t>
            </a:r>
            <a:r>
              <a:rPr lang="en-US" sz="1400" dirty="0" smtClean="0"/>
              <a:t>, et al.,</a:t>
            </a:r>
          </a:p>
          <a:p>
            <a:r>
              <a:rPr lang="en-US" sz="1400" dirty="0" err="1" smtClean="0"/>
              <a:t>Phys.Rev.Lett</a:t>
            </a:r>
            <a:r>
              <a:rPr lang="en-US" sz="1400" dirty="0" smtClean="0"/>
              <a:t>. 113 (2014) 052301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491023" y="54429"/>
            <a:ext cx="6348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/20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5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13691</TotalTime>
  <Words>2656</Words>
  <Application>Microsoft Macintosh PowerPoint</Application>
  <PresentationFormat>On-screen Show (4:3)</PresentationFormat>
  <Paragraphs>339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Freeze-out Dynamics In Relativistic Heavy-Ion Collisions</vt:lpstr>
      <vt:lpstr>Dynamics of Relativistic Heavy Ion Collisions</vt:lpstr>
      <vt:lpstr>Chemical Freeze-out</vt:lpstr>
      <vt:lpstr>Freeze-out Conditions – Particle Yields</vt:lpstr>
      <vt:lpstr>Multiple Freeze-out Scenarios</vt:lpstr>
      <vt:lpstr>Strange vs. Non-Strange Freeze-out</vt:lpstr>
      <vt:lpstr>Freeze-out Conditions from Higher Moments of Multiplicity Distributions</vt:lpstr>
      <vt:lpstr>Experimental data on Higher Moments </vt:lpstr>
      <vt:lpstr>LQCD: Freeze-out Conditions from Higher Moments of Multiplicity Distributions </vt:lpstr>
      <vt:lpstr>HRG: Freeze-out Conditions from Higher Moments of Multiplicity Distributions </vt:lpstr>
      <vt:lpstr>Compilation of Freeze-out Conditions</vt:lpstr>
      <vt:lpstr>Freeze-out line and Transition Line</vt:lpstr>
      <vt:lpstr>Freeze-out line and Transition Line</vt:lpstr>
      <vt:lpstr>Kinetic Freeze-out</vt:lpstr>
      <vt:lpstr>Kinetic Freeze-out Conditions </vt:lpstr>
      <vt:lpstr>Kinetic Freeze-out New Observation: RHIC-BES</vt:lpstr>
      <vt:lpstr>Summary</vt:lpstr>
      <vt:lpstr>Discussion</vt:lpstr>
      <vt:lpstr>Discussion</vt:lpstr>
      <vt:lpstr>Landmark Point (CP) on Phase Diagram</vt:lpstr>
    </vt:vector>
  </TitlesOfParts>
  <Company>National Institute of Science Education and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Freeze-out Dynamics in Relativistic Heavy-Ion Collisions</dc:title>
  <dc:creator>Bedangadas Mohanty</dc:creator>
  <cp:lastModifiedBy>Bedangadas Mohanty</cp:lastModifiedBy>
  <cp:revision>205</cp:revision>
  <cp:lastPrinted>2016-06-29T04:36:01Z</cp:lastPrinted>
  <dcterms:created xsi:type="dcterms:W3CDTF">2016-06-17T16:34:03Z</dcterms:created>
  <dcterms:modified xsi:type="dcterms:W3CDTF">2016-06-29T14:02:49Z</dcterms:modified>
</cp:coreProperties>
</file>