
<file path=[Content_Types].xml><?xml version="1.0" encoding="utf-8"?>
<Types xmlns="http://schemas.openxmlformats.org/package/2006/content-types">
  <Default Extension="xml" ContentType="application/xml"/>
  <Default Extension="bmp" ContentType="image/bmp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Microsoft_Equation1.bin" ContentType="application/vnd.openxmlformats-officedocument.oleObject"/>
  <Override PartName="/ppt/embeddings/oleObject4.bin" ContentType="application/vnd.openxmlformats-officedocument.oleObject"/>
  <Override PartName="/ppt/notesSlides/notesSlide3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4.xml" ContentType="application/vnd.openxmlformats-officedocument.presentationml.notesSlide+xml"/>
  <Override PartName="/ppt/embeddings/Microsoft_Equation2.bin" ContentType="application/vnd.openxmlformats-officedocument.oleObject"/>
  <Override PartName="/ppt/notesSlides/notesSlide5.xml" ContentType="application/vnd.openxmlformats-officedocument.presentationml.notesSlide+xml"/>
  <Override PartName="/ppt/embeddings/Microsoft_Equation3.bin" ContentType="application/vnd.openxmlformats-officedocument.oleObject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57" r:id="rId4"/>
    <p:sldId id="279" r:id="rId5"/>
    <p:sldId id="258" r:id="rId6"/>
    <p:sldId id="280" r:id="rId7"/>
    <p:sldId id="270" r:id="rId8"/>
    <p:sldId id="259" r:id="rId9"/>
    <p:sldId id="281" r:id="rId10"/>
    <p:sldId id="282" r:id="rId11"/>
    <p:sldId id="283" r:id="rId12"/>
    <p:sldId id="289" r:id="rId13"/>
    <p:sldId id="284" r:id="rId14"/>
    <p:sldId id="285" r:id="rId15"/>
    <p:sldId id="286" r:id="rId16"/>
    <p:sldId id="287" r:id="rId17"/>
    <p:sldId id="290" r:id="rId18"/>
    <p:sldId id="292" r:id="rId19"/>
    <p:sldId id="293" r:id="rId20"/>
    <p:sldId id="291" r:id="rId21"/>
    <p:sldId id="260" r:id="rId22"/>
    <p:sldId id="261" r:id="rId23"/>
    <p:sldId id="262" r:id="rId24"/>
    <p:sldId id="263" r:id="rId25"/>
    <p:sldId id="264" r:id="rId26"/>
    <p:sldId id="266" r:id="rId27"/>
    <p:sldId id="265" r:id="rId28"/>
    <p:sldId id="271" r:id="rId29"/>
    <p:sldId id="288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4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2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bmp"/><Relationship Id="rId2" Type="http://schemas.openxmlformats.org/officeDocument/2006/relationships/image" Target="NULL"/><Relationship Id="rId3" Type="http://schemas.openxmlformats.org/officeDocument/2006/relationships/image" Target="../media/image4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A9DCD-C391-0849-A283-538325A919CC}" type="datetimeFigureOut">
              <a:rPr lang="en-US" smtClean="0"/>
              <a:t>15/01/17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148F8-EDF6-9243-BA8E-61A2A657D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85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E5DF-7E27-EF48-89ED-59B87173318E}" type="datetimeFigureOut">
              <a:rPr lang="en-US" smtClean="0"/>
              <a:t>15/01/17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40DA-B872-3B4B-9C14-91F818251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05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E5DF-7E27-EF48-89ED-59B87173318E}" type="datetimeFigureOut">
              <a:rPr lang="en-US" smtClean="0"/>
              <a:t>15/01/17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40DA-B872-3B4B-9C14-91F818251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018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E5DF-7E27-EF48-89ED-59B87173318E}" type="datetimeFigureOut">
              <a:rPr lang="en-US" smtClean="0"/>
              <a:t>15/01/17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40DA-B872-3B4B-9C14-91F818251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44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10403-3C1A-4843-9BCF-72E82BE826AE}" type="datetime1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AC5C-B6CB-C24E-B73E-CA8BB2C201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9666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2F4B-D434-DC47-8A1C-C25CE7A6DF87}" type="datetime1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AC5C-B6CB-C24E-B73E-CA8BB2C201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3510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273A9-2154-F044-8DD0-6C80E94BF8FE}" type="datetime1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AC5C-B6CB-C24E-B73E-CA8BB2C201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43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8474-0749-8E41-823D-9CCC59ECB037}" type="datetime1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AC5C-B6CB-C24E-B73E-CA8BB2C201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4896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2474A-8B3A-9649-90EE-952FF41C39C0}" type="datetime1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AC5C-B6CB-C24E-B73E-CA8BB2C201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7598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3111-D7F4-3442-96C7-2565E0FCE75F}" type="datetime1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AC5C-B6CB-C24E-B73E-CA8BB2C201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0241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D744-1912-EE46-A18E-ABD63A1BA7D6}" type="datetime1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AC5C-B6CB-C24E-B73E-CA8BB2C201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4594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C09AC-2DAF-A041-AAD6-9AF86CE80D5E}" type="datetime1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AC5C-B6CB-C24E-B73E-CA8BB2C201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3946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E5DF-7E27-EF48-89ED-59B87173318E}" type="datetimeFigureOut">
              <a:rPr lang="en-US" smtClean="0"/>
              <a:t>15/01/17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40DA-B872-3B4B-9C14-91F818251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33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6E6F9-EA52-C340-9976-2089A1F7C493}" type="datetime1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AC5C-B6CB-C24E-B73E-CA8BB2C201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9601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E3DE5-A32E-EB44-A342-21BCE1189CE3}" type="datetime1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AC5C-B6CB-C24E-B73E-CA8BB2C201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4195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5BF2E-3AE4-FE43-968B-76C96CADD46E}" type="datetime1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AC5C-B6CB-C24E-B73E-CA8BB2C201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1730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E5DF-7E27-EF48-89ED-59B87173318E}" type="datetimeFigureOut">
              <a:rPr lang="en-US" smtClean="0"/>
              <a:t>15/01/17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40DA-B872-3B4B-9C14-91F818251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47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E5DF-7E27-EF48-89ED-59B87173318E}" type="datetimeFigureOut">
              <a:rPr lang="en-US" smtClean="0"/>
              <a:t>15/01/17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40DA-B872-3B4B-9C14-91F818251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23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E5DF-7E27-EF48-89ED-59B87173318E}" type="datetimeFigureOut">
              <a:rPr lang="en-US" smtClean="0"/>
              <a:t>15/01/17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40DA-B872-3B4B-9C14-91F818251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00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E5DF-7E27-EF48-89ED-59B87173318E}" type="datetimeFigureOut">
              <a:rPr lang="en-US" smtClean="0"/>
              <a:t>15/01/17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40DA-B872-3B4B-9C14-91F818251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E5DF-7E27-EF48-89ED-59B87173318E}" type="datetimeFigureOut">
              <a:rPr lang="en-US" smtClean="0"/>
              <a:t>15/01/17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40DA-B872-3B4B-9C14-91F818251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5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E5DF-7E27-EF48-89ED-59B87173318E}" type="datetimeFigureOut">
              <a:rPr lang="en-US" smtClean="0"/>
              <a:t>15/01/17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40DA-B872-3B4B-9C14-91F818251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39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E5DF-7E27-EF48-89ED-59B87173318E}" type="datetimeFigureOut">
              <a:rPr lang="en-US" smtClean="0"/>
              <a:t>15/01/17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40DA-B872-3B4B-9C14-91F818251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89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CE5DF-7E27-EF48-89ED-59B87173318E}" type="datetimeFigureOut">
              <a:rPr lang="en-US" smtClean="0"/>
              <a:t>15/01/17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740DA-B872-3B4B-9C14-91F818251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0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13941-7CAF-7848-8218-C71BBC1BAA12}" type="datetime1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6AC5C-B6CB-C24E-B73E-CA8BB2C201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441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2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2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28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hyperlink" Target="http://en.wikipedia.org/wiki/Pitch_drop_experiment" TargetMode="External"/><Relationship Id="rId5" Type="http://schemas.openxmlformats.org/officeDocument/2006/relationships/oleObject" Target="../embeddings/oleObject5.bin"/><Relationship Id="rId6" Type="http://schemas.openxmlformats.org/officeDocument/2006/relationships/image" Target="../media/image31.emf"/><Relationship Id="rId7" Type="http://schemas.openxmlformats.org/officeDocument/2006/relationships/hyperlink" Target="http://www.nyu.edu/classes/tuckerman/stat.mech/lectures/lecture_21/node6.html" TargetMode="External"/><Relationship Id="rId8" Type="http://schemas.openxmlformats.org/officeDocument/2006/relationships/image" Target="../media/image33.png"/><Relationship Id="rId9" Type="http://schemas.openxmlformats.org/officeDocument/2006/relationships/image" Target="../media/image34.gif"/><Relationship Id="rId10" Type="http://schemas.openxmlformats.org/officeDocument/2006/relationships/oleObject" Target="../embeddings/oleObject6.bin"/><Relationship Id="rId11" Type="http://schemas.openxmlformats.org/officeDocument/2006/relationships/image" Target="../media/image28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5" Type="http://schemas.openxmlformats.org/officeDocument/2006/relationships/image" Target="../media/image40.png"/><Relationship Id="rId6" Type="http://schemas.openxmlformats.org/officeDocument/2006/relationships/oleObject" Target="../embeddings/oleObject7.bin"/><Relationship Id="rId7" Type="http://schemas.openxmlformats.org/officeDocument/2006/relationships/image" Target="../media/image35.emf"/><Relationship Id="rId8" Type="http://schemas.openxmlformats.org/officeDocument/2006/relationships/oleObject" Target="../embeddings/oleObject8.bin"/><Relationship Id="rId9" Type="http://schemas.openxmlformats.org/officeDocument/2006/relationships/image" Target="../media/image36.emf"/><Relationship Id="rId10" Type="http://schemas.openxmlformats.org/officeDocument/2006/relationships/oleObject" Target="../embeddings/oleObject9.bin"/><Relationship Id="rId11" Type="http://schemas.openxmlformats.org/officeDocument/2006/relationships/image" Target="../media/image37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46.png"/><Relationship Id="rId5" Type="http://schemas.openxmlformats.org/officeDocument/2006/relationships/oleObject" Target="../embeddings/Microsoft_Equation2.bin"/><Relationship Id="rId6" Type="http://schemas.openxmlformats.org/officeDocument/2006/relationships/image" Target="../media/image45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5" Type="http://schemas.openxmlformats.org/officeDocument/2006/relationships/oleObject" Target="../embeddings/Microsoft_Equation3.bin"/><Relationship Id="rId6" Type="http://schemas.openxmlformats.org/officeDocument/2006/relationships/image" Target="../media/image48.emf"/><Relationship Id="rId7" Type="http://schemas.openxmlformats.org/officeDocument/2006/relationships/image" Target="../media/image51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jpeg"/><Relationship Id="rId5" Type="http://schemas.openxmlformats.org/officeDocument/2006/relationships/image" Target="../media/image64.emf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jpe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5.emf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6862" y="1687180"/>
            <a:ext cx="6400800" cy="821605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Bedanga</a:t>
            </a:r>
            <a:r>
              <a:rPr lang="en-US" dirty="0" smtClean="0">
                <a:solidFill>
                  <a:srgbClr val="0000FF"/>
                </a:solidFill>
              </a:rPr>
              <a:t> Mohanty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NISER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6789" y="3324137"/>
            <a:ext cx="4762842" cy="20621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Outline:</a:t>
            </a:r>
            <a:endParaRPr lang="en-US" sz="3200" dirty="0">
              <a:solidFill>
                <a:schemeClr val="tx1"/>
              </a:solidFill>
            </a:endParaRPr>
          </a:p>
          <a:p>
            <a:pPr marL="457200" indent="-457200">
              <a:buFont typeface="Wingdings" charset="2"/>
              <a:buChar char="Ø"/>
            </a:pPr>
            <a:r>
              <a:rPr lang="en-US" sz="3200" dirty="0" smtClean="0">
                <a:solidFill>
                  <a:schemeClr val="tx1"/>
                </a:solidFill>
              </a:rPr>
              <a:t>Phase Diagram of QCD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3200" dirty="0" smtClean="0">
                <a:solidFill>
                  <a:schemeClr val="tx1"/>
                </a:solidFill>
              </a:rPr>
              <a:t>Experimental Realization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3200" dirty="0" smtClean="0">
                <a:solidFill>
                  <a:schemeClr val="tx1"/>
                </a:solidFill>
              </a:rPr>
              <a:t>Summary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4496" y="6060303"/>
            <a:ext cx="5923166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INSA Meeting, NISER – December 28-30, 2016</a:t>
            </a:r>
            <a:endParaRPr 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96597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The Phase Diagram of QCD 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77795" y="6630345"/>
            <a:ext cx="866205" cy="2276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01/21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57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680"/>
            <a:ext cx="9143999" cy="972154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Perspective of Temperature Reached in </a:t>
            </a:r>
            <a:b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Heavy-ion Collisions</a:t>
            </a:r>
            <a:endParaRPr lang="en-U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0" name="Rectangle 71"/>
          <p:cNvSpPr>
            <a:spLocks noChangeArrowheads="1"/>
          </p:cNvSpPr>
          <p:nvPr/>
        </p:nvSpPr>
        <p:spPr bwMode="auto">
          <a:xfrm>
            <a:off x="1423671" y="4558984"/>
            <a:ext cx="685800" cy="6858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Rectangle 73"/>
          <p:cNvSpPr>
            <a:spLocks noChangeArrowheads="1"/>
          </p:cNvSpPr>
          <p:nvPr/>
        </p:nvSpPr>
        <p:spPr bwMode="auto">
          <a:xfrm>
            <a:off x="1425258" y="3415984"/>
            <a:ext cx="6858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Rectangle 74"/>
          <p:cNvSpPr>
            <a:spLocks noChangeArrowheads="1"/>
          </p:cNvSpPr>
          <p:nvPr/>
        </p:nvSpPr>
        <p:spPr bwMode="auto">
          <a:xfrm>
            <a:off x="1425258" y="5244784"/>
            <a:ext cx="6858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" name="Rectangle 75"/>
          <p:cNvSpPr>
            <a:spLocks noChangeArrowheads="1"/>
          </p:cNvSpPr>
          <p:nvPr/>
        </p:nvSpPr>
        <p:spPr bwMode="auto">
          <a:xfrm>
            <a:off x="1425258" y="2730184"/>
            <a:ext cx="685800" cy="9144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" name="Rectangle 76"/>
          <p:cNvSpPr>
            <a:spLocks noChangeArrowheads="1"/>
          </p:cNvSpPr>
          <p:nvPr/>
        </p:nvSpPr>
        <p:spPr bwMode="auto">
          <a:xfrm>
            <a:off x="1425258" y="3873184"/>
            <a:ext cx="685800" cy="6858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" name="Rectangle 77"/>
          <p:cNvSpPr>
            <a:spLocks noChangeArrowheads="1"/>
          </p:cNvSpPr>
          <p:nvPr/>
        </p:nvSpPr>
        <p:spPr bwMode="auto">
          <a:xfrm>
            <a:off x="1425258" y="2044384"/>
            <a:ext cx="685800" cy="6858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Rectangle 78"/>
          <p:cNvSpPr>
            <a:spLocks noChangeArrowheads="1"/>
          </p:cNvSpPr>
          <p:nvPr/>
        </p:nvSpPr>
        <p:spPr bwMode="auto">
          <a:xfrm>
            <a:off x="1425258" y="1358584"/>
            <a:ext cx="685800" cy="6858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7" name="Group 79"/>
          <p:cNvGrpSpPr>
            <a:grpSpLocks/>
          </p:cNvGrpSpPr>
          <p:nvPr/>
        </p:nvGrpSpPr>
        <p:grpSpPr bwMode="auto">
          <a:xfrm>
            <a:off x="1272858" y="1129984"/>
            <a:ext cx="990600" cy="5562600"/>
            <a:chOff x="769" y="768"/>
            <a:chExt cx="624" cy="3504"/>
          </a:xfrm>
        </p:grpSpPr>
        <p:sp>
          <p:nvSpPr>
            <p:cNvPr id="88" name="Rectangle 80"/>
            <p:cNvSpPr>
              <a:spLocks noChangeArrowheads="1"/>
            </p:cNvSpPr>
            <p:nvPr/>
          </p:nvSpPr>
          <p:spPr bwMode="auto">
            <a:xfrm>
              <a:off x="865" y="3648"/>
              <a:ext cx="432" cy="38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9" name="Group 81"/>
            <p:cNvGrpSpPr>
              <a:grpSpLocks/>
            </p:cNvGrpSpPr>
            <p:nvPr/>
          </p:nvGrpSpPr>
          <p:grpSpPr bwMode="auto">
            <a:xfrm>
              <a:off x="864" y="768"/>
              <a:ext cx="433" cy="3024"/>
              <a:chOff x="863" y="576"/>
              <a:chExt cx="433" cy="3024"/>
            </a:xfrm>
          </p:grpSpPr>
          <p:sp>
            <p:nvSpPr>
              <p:cNvPr id="91" name="Rectangle 82"/>
              <p:cNvSpPr>
                <a:spLocks noChangeArrowheads="1"/>
              </p:cNvSpPr>
              <p:nvPr/>
            </p:nvSpPr>
            <p:spPr bwMode="auto">
              <a:xfrm>
                <a:off x="864" y="576"/>
                <a:ext cx="432" cy="302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Line 83"/>
              <p:cNvSpPr>
                <a:spLocks noChangeShapeType="1"/>
              </p:cNvSpPr>
              <p:nvPr/>
            </p:nvSpPr>
            <p:spPr bwMode="auto">
              <a:xfrm>
                <a:off x="864" y="3310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Line 84"/>
              <p:cNvSpPr>
                <a:spLocks noChangeShapeType="1"/>
              </p:cNvSpPr>
              <p:nvPr/>
            </p:nvSpPr>
            <p:spPr bwMode="auto">
              <a:xfrm>
                <a:off x="864" y="3024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" name="Line 85"/>
              <p:cNvSpPr>
                <a:spLocks noChangeShapeType="1"/>
              </p:cNvSpPr>
              <p:nvPr/>
            </p:nvSpPr>
            <p:spPr bwMode="auto">
              <a:xfrm>
                <a:off x="864" y="2735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" name="Line 86"/>
              <p:cNvSpPr>
                <a:spLocks noChangeShapeType="1"/>
              </p:cNvSpPr>
              <p:nvPr/>
            </p:nvSpPr>
            <p:spPr bwMode="auto">
              <a:xfrm>
                <a:off x="864" y="2447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Line 87"/>
              <p:cNvSpPr>
                <a:spLocks noChangeShapeType="1"/>
              </p:cNvSpPr>
              <p:nvPr/>
            </p:nvSpPr>
            <p:spPr bwMode="auto">
              <a:xfrm>
                <a:off x="864" y="2159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Line 88"/>
              <p:cNvSpPr>
                <a:spLocks noChangeShapeType="1"/>
              </p:cNvSpPr>
              <p:nvPr/>
            </p:nvSpPr>
            <p:spPr bwMode="auto">
              <a:xfrm>
                <a:off x="864" y="1871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Line 89"/>
              <p:cNvSpPr>
                <a:spLocks noChangeShapeType="1"/>
              </p:cNvSpPr>
              <p:nvPr/>
            </p:nvSpPr>
            <p:spPr bwMode="auto">
              <a:xfrm>
                <a:off x="864" y="1583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Line 90"/>
              <p:cNvSpPr>
                <a:spLocks noChangeShapeType="1"/>
              </p:cNvSpPr>
              <p:nvPr/>
            </p:nvSpPr>
            <p:spPr bwMode="auto">
              <a:xfrm>
                <a:off x="864" y="1295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Line 91"/>
              <p:cNvSpPr>
                <a:spLocks noChangeShapeType="1"/>
              </p:cNvSpPr>
              <p:nvPr/>
            </p:nvSpPr>
            <p:spPr bwMode="auto">
              <a:xfrm>
                <a:off x="864" y="1007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Line 92"/>
              <p:cNvSpPr>
                <a:spLocks noChangeShapeType="1"/>
              </p:cNvSpPr>
              <p:nvPr/>
            </p:nvSpPr>
            <p:spPr bwMode="auto">
              <a:xfrm>
                <a:off x="864" y="719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" name="Line 93"/>
              <p:cNvSpPr>
                <a:spLocks noChangeShapeType="1"/>
              </p:cNvSpPr>
              <p:nvPr/>
            </p:nvSpPr>
            <p:spPr bwMode="auto">
              <a:xfrm>
                <a:off x="864" y="3454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" name="Line 94"/>
              <p:cNvSpPr>
                <a:spLocks noChangeShapeType="1"/>
              </p:cNvSpPr>
              <p:nvPr/>
            </p:nvSpPr>
            <p:spPr bwMode="auto">
              <a:xfrm>
                <a:off x="864" y="316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" name="Line 95"/>
              <p:cNvSpPr>
                <a:spLocks noChangeShapeType="1"/>
              </p:cNvSpPr>
              <p:nvPr/>
            </p:nvSpPr>
            <p:spPr bwMode="auto">
              <a:xfrm>
                <a:off x="864" y="2879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" name="Line 96"/>
              <p:cNvSpPr>
                <a:spLocks noChangeShapeType="1"/>
              </p:cNvSpPr>
              <p:nvPr/>
            </p:nvSpPr>
            <p:spPr bwMode="auto">
              <a:xfrm>
                <a:off x="864" y="2591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" name="Line 97"/>
              <p:cNvSpPr>
                <a:spLocks noChangeShapeType="1"/>
              </p:cNvSpPr>
              <p:nvPr/>
            </p:nvSpPr>
            <p:spPr bwMode="auto">
              <a:xfrm>
                <a:off x="864" y="2303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" name="Line 98"/>
              <p:cNvSpPr>
                <a:spLocks noChangeShapeType="1"/>
              </p:cNvSpPr>
              <p:nvPr/>
            </p:nvSpPr>
            <p:spPr bwMode="auto">
              <a:xfrm>
                <a:off x="864" y="2016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" name="Line 99"/>
              <p:cNvSpPr>
                <a:spLocks noChangeShapeType="1"/>
              </p:cNvSpPr>
              <p:nvPr/>
            </p:nvSpPr>
            <p:spPr bwMode="auto">
              <a:xfrm>
                <a:off x="864" y="172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" name="Line 100"/>
              <p:cNvSpPr>
                <a:spLocks noChangeShapeType="1"/>
              </p:cNvSpPr>
              <p:nvPr/>
            </p:nvSpPr>
            <p:spPr bwMode="auto">
              <a:xfrm>
                <a:off x="863" y="1439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" name="Line 101"/>
              <p:cNvSpPr>
                <a:spLocks noChangeShapeType="1"/>
              </p:cNvSpPr>
              <p:nvPr/>
            </p:nvSpPr>
            <p:spPr bwMode="auto">
              <a:xfrm>
                <a:off x="863" y="1151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" name="Line 102"/>
              <p:cNvSpPr>
                <a:spLocks noChangeShapeType="1"/>
              </p:cNvSpPr>
              <p:nvPr/>
            </p:nvSpPr>
            <p:spPr bwMode="auto">
              <a:xfrm>
                <a:off x="863" y="864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0" name="Oval 103"/>
            <p:cNvSpPr>
              <a:spLocks noChangeArrowheads="1"/>
            </p:cNvSpPr>
            <p:nvPr/>
          </p:nvSpPr>
          <p:spPr bwMode="auto">
            <a:xfrm>
              <a:off x="769" y="3648"/>
              <a:ext cx="624" cy="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" name="Text Box 104"/>
          <p:cNvSpPr txBox="1">
            <a:spLocks noChangeArrowheads="1"/>
          </p:cNvSpPr>
          <p:nvPr/>
        </p:nvSpPr>
        <p:spPr bwMode="auto">
          <a:xfrm>
            <a:off x="356871" y="5016184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~10</a:t>
            </a:r>
            <a:r>
              <a:rPr lang="en-US" baseline="30000"/>
              <a:t>-6</a:t>
            </a:r>
            <a:r>
              <a:rPr lang="en-US"/>
              <a:t> K</a:t>
            </a:r>
          </a:p>
        </p:txBody>
      </p:sp>
      <p:sp>
        <p:nvSpPr>
          <p:cNvPr id="113" name="Text Box 105"/>
          <p:cNvSpPr txBox="1">
            <a:spLocks noChangeArrowheads="1"/>
          </p:cNvSpPr>
          <p:nvPr/>
        </p:nvSpPr>
        <p:spPr bwMode="auto">
          <a:xfrm>
            <a:off x="663258" y="4330384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~3 K</a:t>
            </a:r>
          </a:p>
        </p:txBody>
      </p:sp>
      <p:sp>
        <p:nvSpPr>
          <p:cNvPr id="114" name="Text Box 106"/>
          <p:cNvSpPr txBox="1">
            <a:spLocks noChangeArrowheads="1"/>
          </p:cNvSpPr>
          <p:nvPr/>
        </p:nvSpPr>
        <p:spPr bwMode="auto">
          <a:xfrm>
            <a:off x="358458" y="3644584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~300 K</a:t>
            </a:r>
          </a:p>
        </p:txBody>
      </p:sp>
      <p:sp>
        <p:nvSpPr>
          <p:cNvPr id="115" name="Text Box 107"/>
          <p:cNvSpPr txBox="1">
            <a:spLocks noChangeArrowheads="1"/>
          </p:cNvSpPr>
          <p:nvPr/>
        </p:nvSpPr>
        <p:spPr bwMode="auto">
          <a:xfrm>
            <a:off x="206058" y="3187384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~6000 K</a:t>
            </a:r>
          </a:p>
        </p:txBody>
      </p:sp>
      <p:sp>
        <p:nvSpPr>
          <p:cNvPr id="116" name="Text Box 108"/>
          <p:cNvSpPr txBox="1">
            <a:spLocks noChangeArrowheads="1"/>
          </p:cNvSpPr>
          <p:nvPr/>
        </p:nvSpPr>
        <p:spPr bwMode="auto">
          <a:xfrm>
            <a:off x="433071" y="2501584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~10</a:t>
            </a:r>
            <a:r>
              <a:rPr lang="en-US" baseline="30000"/>
              <a:t>6</a:t>
            </a:r>
            <a:r>
              <a:rPr lang="en-US"/>
              <a:t> K</a:t>
            </a:r>
          </a:p>
        </p:txBody>
      </p:sp>
      <p:sp>
        <p:nvSpPr>
          <p:cNvPr id="117" name="Text Box 109"/>
          <p:cNvSpPr txBox="1">
            <a:spLocks noChangeArrowheads="1"/>
          </p:cNvSpPr>
          <p:nvPr/>
        </p:nvSpPr>
        <p:spPr bwMode="auto">
          <a:xfrm>
            <a:off x="282258" y="1129984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~10</a:t>
            </a:r>
            <a:r>
              <a:rPr lang="en-US" baseline="30000"/>
              <a:t>12</a:t>
            </a:r>
            <a:r>
              <a:rPr lang="en-US"/>
              <a:t> K</a:t>
            </a:r>
          </a:p>
        </p:txBody>
      </p:sp>
      <p:sp>
        <p:nvSpPr>
          <p:cNvPr id="118" name="Text Box 110"/>
          <p:cNvSpPr txBox="1">
            <a:spLocks noChangeArrowheads="1"/>
          </p:cNvSpPr>
          <p:nvPr/>
        </p:nvSpPr>
        <p:spPr bwMode="auto">
          <a:xfrm>
            <a:off x="6978333" y="1220471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000000"/>
                </a:solidFill>
                <a:sym typeface="Symbol" charset="0"/>
              </a:rPr>
              <a:t>~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</a:rPr>
              <a:t>150 </a:t>
            </a:r>
            <a:r>
              <a:rPr lang="en-US" sz="1800" b="1" dirty="0">
                <a:solidFill>
                  <a:srgbClr val="000000"/>
                </a:solidFill>
              </a:rPr>
              <a:t>MeV</a:t>
            </a:r>
          </a:p>
        </p:txBody>
      </p:sp>
      <p:sp>
        <p:nvSpPr>
          <p:cNvPr id="119" name="Line 111"/>
          <p:cNvSpPr>
            <a:spLocks noChangeShapeType="1"/>
          </p:cNvSpPr>
          <p:nvPr/>
        </p:nvSpPr>
        <p:spPr bwMode="auto">
          <a:xfrm>
            <a:off x="2261871" y="5244784"/>
            <a:ext cx="487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Text Box 112"/>
          <p:cNvSpPr txBox="1">
            <a:spLocks noChangeArrowheads="1"/>
          </p:cNvSpPr>
          <p:nvPr/>
        </p:nvSpPr>
        <p:spPr bwMode="auto">
          <a:xfrm>
            <a:off x="7291071" y="610997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solidFill>
                  <a:srgbClr val="000000"/>
                </a:solidFill>
              </a:rPr>
              <a:t>Trapped Ions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1" name="Line 113"/>
          <p:cNvSpPr>
            <a:spLocks noChangeShapeType="1"/>
          </p:cNvSpPr>
          <p:nvPr/>
        </p:nvSpPr>
        <p:spPr bwMode="auto">
          <a:xfrm>
            <a:off x="2261871" y="4558984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Text Box 114"/>
          <p:cNvSpPr txBox="1">
            <a:spLocks noChangeArrowheads="1"/>
          </p:cNvSpPr>
          <p:nvPr/>
        </p:nvSpPr>
        <p:spPr bwMode="auto">
          <a:xfrm>
            <a:off x="5462271" y="4101784"/>
            <a:ext cx="12192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</a:rPr>
              <a:t>Cosmic Microwave Background</a:t>
            </a:r>
          </a:p>
        </p:txBody>
      </p:sp>
      <p:sp>
        <p:nvSpPr>
          <p:cNvPr id="123" name="Line 115"/>
          <p:cNvSpPr>
            <a:spLocks noChangeShapeType="1"/>
          </p:cNvSpPr>
          <p:nvPr/>
        </p:nvSpPr>
        <p:spPr bwMode="auto">
          <a:xfrm>
            <a:off x="2261871" y="3873184"/>
            <a:ext cx="434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" name="Text Box 116"/>
          <p:cNvSpPr txBox="1">
            <a:spLocks noChangeArrowheads="1"/>
          </p:cNvSpPr>
          <p:nvPr/>
        </p:nvSpPr>
        <p:spPr bwMode="auto">
          <a:xfrm>
            <a:off x="7672071" y="3415984"/>
            <a:ext cx="1371600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</a:rPr>
              <a:t>Room Temperature </a:t>
            </a:r>
            <a:r>
              <a:rPr lang="en-US" sz="1800" b="1" dirty="0">
                <a:solidFill>
                  <a:srgbClr val="000000"/>
                </a:solidFill>
              </a:rPr>
              <a:t>~ 1/40 </a:t>
            </a:r>
            <a:r>
              <a:rPr lang="en-US" sz="1800" b="1" dirty="0" err="1">
                <a:solidFill>
                  <a:srgbClr val="000000"/>
                </a:solidFill>
              </a:rPr>
              <a:t>eV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25" name="Text Box 117"/>
          <p:cNvSpPr txBox="1">
            <a:spLocks noChangeArrowheads="1"/>
          </p:cNvSpPr>
          <p:nvPr/>
        </p:nvSpPr>
        <p:spPr bwMode="auto">
          <a:xfrm>
            <a:off x="2109471" y="3263584"/>
            <a:ext cx="1371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</a:rPr>
              <a:t>Solar Surface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6" name="Text Box 118"/>
          <p:cNvSpPr txBox="1">
            <a:spLocks noChangeArrowheads="1"/>
          </p:cNvSpPr>
          <p:nvPr/>
        </p:nvSpPr>
        <p:spPr bwMode="auto">
          <a:xfrm>
            <a:off x="2109471" y="2577784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</a:rPr>
              <a:t>Solar Interior</a:t>
            </a:r>
          </a:p>
        </p:txBody>
      </p:sp>
      <p:sp>
        <p:nvSpPr>
          <p:cNvPr id="127" name="Text Box 120"/>
          <p:cNvSpPr txBox="1">
            <a:spLocks noChangeArrowheads="1"/>
          </p:cNvSpPr>
          <p:nvPr/>
        </p:nvSpPr>
        <p:spPr bwMode="auto">
          <a:xfrm>
            <a:off x="433071" y="1815784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~10</a:t>
            </a:r>
            <a:r>
              <a:rPr lang="en-US" baseline="30000"/>
              <a:t>9</a:t>
            </a:r>
            <a:r>
              <a:rPr lang="en-US"/>
              <a:t> K</a:t>
            </a:r>
          </a:p>
        </p:txBody>
      </p:sp>
      <p:sp>
        <p:nvSpPr>
          <p:cNvPr id="128" name="Line 121"/>
          <p:cNvSpPr>
            <a:spLocks noChangeShapeType="1"/>
          </p:cNvSpPr>
          <p:nvPr/>
        </p:nvSpPr>
        <p:spPr bwMode="auto">
          <a:xfrm>
            <a:off x="2261871" y="2044384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" name="Text Box 122"/>
          <p:cNvSpPr txBox="1">
            <a:spLocks noChangeArrowheads="1"/>
          </p:cNvSpPr>
          <p:nvPr/>
        </p:nvSpPr>
        <p:spPr bwMode="auto">
          <a:xfrm>
            <a:off x="3023871" y="1891984"/>
            <a:ext cx="3429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tx2"/>
                </a:solidFill>
              </a:rPr>
              <a:t>Neutron Star Thermonuclear Explosion</a:t>
            </a:r>
          </a:p>
        </p:txBody>
      </p:sp>
      <p:sp>
        <p:nvSpPr>
          <p:cNvPr id="130" name="Text Box 123"/>
          <p:cNvSpPr txBox="1">
            <a:spLocks noChangeArrowheads="1"/>
          </p:cNvSpPr>
          <p:nvPr/>
        </p:nvSpPr>
        <p:spPr bwMode="auto">
          <a:xfrm>
            <a:off x="204471" y="5473384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~10</a:t>
            </a:r>
            <a:r>
              <a:rPr lang="en-US" baseline="30000"/>
              <a:t>-10</a:t>
            </a:r>
            <a:r>
              <a:rPr lang="en-US"/>
              <a:t> K</a:t>
            </a:r>
          </a:p>
        </p:txBody>
      </p:sp>
      <p:sp>
        <p:nvSpPr>
          <p:cNvPr id="131" name="Line 124"/>
          <p:cNvSpPr>
            <a:spLocks noChangeShapeType="1"/>
          </p:cNvSpPr>
          <p:nvPr/>
        </p:nvSpPr>
        <p:spPr bwMode="auto">
          <a:xfrm>
            <a:off x="2261871" y="5701984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" name="Text Box 125"/>
          <p:cNvSpPr txBox="1">
            <a:spLocks noChangeArrowheads="1"/>
          </p:cNvSpPr>
          <p:nvPr/>
        </p:nvSpPr>
        <p:spPr bwMode="auto">
          <a:xfrm>
            <a:off x="3328671" y="5397184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000000"/>
                </a:solidFill>
              </a:rPr>
              <a:t>Rhodium metal spin cooling (2000)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3" name="AutoShape 126"/>
          <p:cNvSpPr>
            <a:spLocks/>
          </p:cNvSpPr>
          <p:nvPr/>
        </p:nvSpPr>
        <p:spPr bwMode="auto">
          <a:xfrm>
            <a:off x="3404871" y="2653984"/>
            <a:ext cx="152400" cy="914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4" name="Picture 127" descr="C:\WINDOWS\Desktop\su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671" y="2577784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28" descr="C:\WINDOWS\Desktop\atomic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071" y="2196784"/>
            <a:ext cx="1295400" cy="10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129" descr="C:\WINDOWS\Desktop\COBE_28_dmrgalsub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271" y="4101784"/>
            <a:ext cx="1447800" cy="9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30" descr="C:\WINDOWS\Desktop\TwoTrapped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071" y="4787584"/>
            <a:ext cx="1447800" cy="123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8" name="Object 1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5575529"/>
              </p:ext>
            </p:extLst>
          </p:nvPr>
        </p:nvGraphicFramePr>
        <p:xfrm>
          <a:off x="6757671" y="3415984"/>
          <a:ext cx="906462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9" name="Clip" r:id="rId7" imgW="7316892" imgH="7389614" progId="MS_ClipArt_Gallery.2">
                  <p:embed/>
                </p:oleObj>
              </mc:Choice>
              <mc:Fallback>
                <p:oleObj name="Clip" r:id="rId7" imgW="7316892" imgH="738961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7671" y="3415984"/>
                        <a:ext cx="906462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" name="Text Box 132"/>
          <p:cNvSpPr txBox="1">
            <a:spLocks noChangeArrowheads="1"/>
          </p:cNvSpPr>
          <p:nvPr/>
        </p:nvSpPr>
        <p:spPr bwMode="auto">
          <a:xfrm>
            <a:off x="3252471" y="6006784"/>
            <a:ext cx="2209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FF0000"/>
                </a:solidFill>
              </a:rPr>
              <a:t>(Low-T World Record!)</a:t>
            </a:r>
            <a:endParaRPr lang="en-US"/>
          </a:p>
        </p:txBody>
      </p:sp>
      <p:sp>
        <p:nvSpPr>
          <p:cNvPr id="140" name="Text Box 133"/>
          <p:cNvSpPr txBox="1">
            <a:spLocks noChangeArrowheads="1"/>
          </p:cNvSpPr>
          <p:nvPr/>
        </p:nvSpPr>
        <p:spPr bwMode="auto">
          <a:xfrm>
            <a:off x="2490471" y="2196784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000000"/>
                </a:solidFill>
              </a:rPr>
              <a:t>(Terrestrial Nuclear explosions)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42" name="Line 135"/>
          <p:cNvSpPr>
            <a:spLocks noChangeShapeType="1"/>
          </p:cNvSpPr>
          <p:nvPr/>
        </p:nvSpPr>
        <p:spPr bwMode="auto">
          <a:xfrm flipV="1">
            <a:off x="1728471" y="2349184"/>
            <a:ext cx="762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" name="Text Box 138"/>
          <p:cNvSpPr txBox="1">
            <a:spLocks noChangeArrowheads="1"/>
          </p:cNvSpPr>
          <p:nvPr/>
        </p:nvSpPr>
        <p:spPr bwMode="auto">
          <a:xfrm>
            <a:off x="2487296" y="1128397"/>
            <a:ext cx="2659702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C0000"/>
                </a:solidFill>
              </a:rPr>
              <a:t>Nucleus-Nucleus </a:t>
            </a:r>
            <a:r>
              <a:rPr lang="en-US" dirty="0" smtClean="0">
                <a:solidFill>
                  <a:srgbClr val="CC0000"/>
                </a:solidFill>
              </a:rPr>
              <a:t>collisions</a:t>
            </a:r>
            <a:endParaRPr lang="en-US" dirty="0"/>
          </a:p>
        </p:txBody>
      </p:sp>
      <p:sp>
        <p:nvSpPr>
          <p:cNvPr id="67" name="Rectangle 66"/>
          <p:cNvSpPr/>
          <p:nvPr/>
        </p:nvSpPr>
        <p:spPr>
          <a:xfrm>
            <a:off x="8277795" y="6630345"/>
            <a:ext cx="866205" cy="2276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10/21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606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000"/>
                            </p:stCondLst>
                            <p:childTnLst>
                              <p:par>
                                <p:cTn id="1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5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500"/>
                            </p:stCondLst>
                            <p:childTnLst>
                              <p:par>
                                <p:cTn id="17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0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112" grpId="0" autoUpdateAnimBg="0"/>
      <p:bldP spid="113" grpId="0" autoUpdateAnimBg="0"/>
      <p:bldP spid="114" grpId="0" autoUpdateAnimBg="0"/>
      <p:bldP spid="115" grpId="0" autoUpdateAnimBg="0"/>
      <p:bldP spid="116" grpId="0" autoUpdateAnimBg="0"/>
      <p:bldP spid="117" grpId="0" autoUpdateAnimBg="0"/>
      <p:bldP spid="118" grpId="0" autoUpdateAnimBg="0"/>
      <p:bldP spid="119" grpId="0" animBg="1"/>
      <p:bldP spid="120" grpId="0" autoUpdateAnimBg="0"/>
      <p:bldP spid="121" grpId="0" animBg="1"/>
      <p:bldP spid="122" grpId="0" autoUpdateAnimBg="0"/>
      <p:bldP spid="123" grpId="0" animBg="1"/>
      <p:bldP spid="124" grpId="0" autoUpdateAnimBg="0"/>
      <p:bldP spid="125" grpId="0" autoUpdateAnimBg="0"/>
      <p:bldP spid="126" grpId="0" autoUpdateAnimBg="0"/>
      <p:bldP spid="127" grpId="0" autoUpdateAnimBg="0"/>
      <p:bldP spid="128" grpId="0" animBg="1"/>
      <p:bldP spid="129" grpId="0" autoUpdateAnimBg="0"/>
      <p:bldP spid="130" grpId="0" autoUpdateAnimBg="0"/>
      <p:bldP spid="131" grpId="0" animBg="1"/>
      <p:bldP spid="132" grpId="0" autoUpdateAnimBg="0"/>
      <p:bldP spid="133" grpId="0" animBg="1"/>
      <p:bldP spid="139" grpId="0" autoUpdateAnimBg="0"/>
      <p:bldP spid="140" grpId="0" autoUpdateAnimBg="0"/>
      <p:bldP spid="142" grpId="0" animBg="1"/>
      <p:bldP spid="144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5"/>
          <p:cNvGrpSpPr>
            <a:grpSpLocks/>
          </p:cNvGrpSpPr>
          <p:nvPr/>
        </p:nvGrpSpPr>
        <p:grpSpPr bwMode="auto">
          <a:xfrm>
            <a:off x="21316" y="5211120"/>
            <a:ext cx="1771650" cy="1419225"/>
            <a:chOff x="2188" y="1155"/>
            <a:chExt cx="1116" cy="894"/>
          </a:xfrm>
        </p:grpSpPr>
        <p:sp>
          <p:nvSpPr>
            <p:cNvPr id="81" name="Line 76"/>
            <p:cNvSpPr>
              <a:spLocks noChangeShapeType="1"/>
            </p:cNvSpPr>
            <p:nvPr/>
          </p:nvSpPr>
          <p:spPr bwMode="auto">
            <a:xfrm>
              <a:off x="2457" y="2049"/>
              <a:ext cx="8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77"/>
            <p:cNvSpPr>
              <a:spLocks noChangeShapeType="1"/>
            </p:cNvSpPr>
            <p:nvPr/>
          </p:nvSpPr>
          <p:spPr bwMode="auto">
            <a:xfrm flipV="1">
              <a:off x="2457" y="1286"/>
              <a:ext cx="0" cy="7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 Box 78"/>
            <p:cNvSpPr txBox="1">
              <a:spLocks noChangeArrowheads="1"/>
            </p:cNvSpPr>
            <p:nvPr/>
          </p:nvSpPr>
          <p:spPr bwMode="auto">
            <a:xfrm>
              <a:off x="2188" y="1155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i="1"/>
                <a:t>y</a:t>
              </a:r>
              <a:endParaRPr lang="en-US" i="1">
                <a:cs typeface="Arial" charset="0"/>
              </a:endParaRPr>
            </a:p>
          </p:txBody>
        </p:sp>
        <p:sp>
          <p:nvSpPr>
            <p:cNvPr id="84" name="Line 79"/>
            <p:cNvSpPr>
              <a:spLocks noChangeShapeType="1"/>
            </p:cNvSpPr>
            <p:nvPr/>
          </p:nvSpPr>
          <p:spPr bwMode="auto">
            <a:xfrm flipV="1">
              <a:off x="2457" y="1520"/>
              <a:ext cx="303" cy="5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80"/>
            <p:cNvSpPr>
              <a:spLocks/>
            </p:cNvSpPr>
            <p:nvPr/>
          </p:nvSpPr>
          <p:spPr bwMode="auto">
            <a:xfrm>
              <a:off x="2638" y="1756"/>
              <a:ext cx="182" cy="293"/>
            </a:xfrm>
            <a:custGeom>
              <a:avLst/>
              <a:gdLst>
                <a:gd name="T0" fmla="*/ 0 w 136"/>
                <a:gd name="T1" fmla="*/ 0 h 226"/>
                <a:gd name="T2" fmla="*/ 91 w 136"/>
                <a:gd name="T3" fmla="*/ 90 h 226"/>
                <a:gd name="T4" fmla="*/ 136 w 136"/>
                <a:gd name="T5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26">
                  <a:moveTo>
                    <a:pt x="0" y="0"/>
                  </a:moveTo>
                  <a:cubicBezTo>
                    <a:pt x="34" y="26"/>
                    <a:pt x="68" y="53"/>
                    <a:pt x="91" y="90"/>
                  </a:cubicBezTo>
                  <a:cubicBezTo>
                    <a:pt x="114" y="127"/>
                    <a:pt x="125" y="176"/>
                    <a:pt x="136" y="22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 Box 81"/>
            <p:cNvSpPr txBox="1">
              <a:spLocks noChangeArrowheads="1"/>
            </p:cNvSpPr>
            <p:nvPr/>
          </p:nvSpPr>
          <p:spPr bwMode="auto">
            <a:xfrm>
              <a:off x="2804" y="1604"/>
              <a:ext cx="2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i="1">
                  <a:latin typeface="Symbol" charset="0"/>
                  <a:sym typeface="Symbol" charset="0"/>
                </a:rPr>
                <a:t></a:t>
              </a:r>
              <a:endParaRPr lang="en-US" i="1">
                <a:solidFill>
                  <a:srgbClr val="FFFF00"/>
                </a:solidFill>
                <a:latin typeface="Symbol" charset="0"/>
                <a:cs typeface="Arial" charset="0"/>
              </a:endParaRP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Collectivity</a:t>
            </a:r>
            <a:endParaRPr lang="en-US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8277795" y="6630345"/>
            <a:ext cx="866205" cy="2276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18/35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9" name="Text Box 27"/>
          <p:cNvSpPr txBox="1">
            <a:spLocks noChangeArrowheads="1"/>
          </p:cNvSpPr>
          <p:nvPr/>
        </p:nvSpPr>
        <p:spPr bwMode="auto">
          <a:xfrm>
            <a:off x="183620" y="1103313"/>
            <a:ext cx="8776762" cy="52322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dirty="0">
                <a:solidFill>
                  <a:srgbClr val="000000"/>
                </a:solidFill>
              </a:rPr>
              <a:t>coordinate-space-anisotropy        </a:t>
            </a:r>
            <a:r>
              <a:rPr lang="en-US" sz="2800" dirty="0">
                <a:solidFill>
                  <a:srgbClr val="000000"/>
                </a:solidFill>
                <a:sym typeface="Zapf Dingbats" charset="0"/>
              </a:rPr>
              <a:t></a:t>
            </a:r>
            <a:r>
              <a:rPr lang="en-US" sz="2400" dirty="0">
                <a:solidFill>
                  <a:srgbClr val="000000"/>
                </a:solidFill>
              </a:rPr>
              <a:t>      momentum-space-anisotropy</a:t>
            </a:r>
          </a:p>
        </p:txBody>
      </p:sp>
      <p:sp>
        <p:nvSpPr>
          <p:cNvPr id="90" name="Oval 3"/>
          <p:cNvSpPr>
            <a:spLocks noChangeArrowheads="1"/>
          </p:cNvSpPr>
          <p:nvPr/>
        </p:nvSpPr>
        <p:spPr bwMode="auto">
          <a:xfrm rot="16203545">
            <a:off x="5719761" y="3220933"/>
            <a:ext cx="674688" cy="1277938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1" name="Line 4"/>
          <p:cNvSpPr>
            <a:spLocks noChangeShapeType="1"/>
          </p:cNvSpPr>
          <p:nvPr/>
        </p:nvSpPr>
        <p:spPr bwMode="auto">
          <a:xfrm rot="16200000">
            <a:off x="5562599" y="3335233"/>
            <a:ext cx="99536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2" name="Line 5"/>
          <p:cNvSpPr>
            <a:spLocks noChangeShapeType="1"/>
          </p:cNvSpPr>
          <p:nvPr/>
        </p:nvSpPr>
        <p:spPr bwMode="auto">
          <a:xfrm>
            <a:off x="6057899" y="3833708"/>
            <a:ext cx="14160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3" name="Oval 6"/>
          <p:cNvSpPr>
            <a:spLocks noChangeArrowheads="1"/>
          </p:cNvSpPr>
          <p:nvPr/>
        </p:nvSpPr>
        <p:spPr bwMode="auto">
          <a:xfrm>
            <a:off x="1539874" y="3192358"/>
            <a:ext cx="1347787" cy="1287463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17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" name="Oval 7"/>
          <p:cNvSpPr>
            <a:spLocks noChangeArrowheads="1"/>
          </p:cNvSpPr>
          <p:nvPr/>
        </p:nvSpPr>
        <p:spPr bwMode="auto">
          <a:xfrm>
            <a:off x="2111374" y="3192358"/>
            <a:ext cx="1347787" cy="1287463"/>
          </a:xfrm>
          <a:prstGeom prst="ellipse">
            <a:avLst/>
          </a:prstGeom>
          <a:gradFill rotWithShape="0">
            <a:gsLst>
              <a:gs pos="0">
                <a:srgbClr val="FF9933"/>
              </a:gs>
              <a:gs pos="100000">
                <a:srgbClr val="FF99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5" name="Text Box 8"/>
          <p:cNvSpPr txBox="1">
            <a:spLocks noChangeArrowheads="1"/>
          </p:cNvSpPr>
          <p:nvPr/>
        </p:nvSpPr>
        <p:spPr bwMode="auto">
          <a:xfrm>
            <a:off x="2344736" y="2474808"/>
            <a:ext cx="30008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>
                <a:solidFill>
                  <a:srgbClr val="000000"/>
                </a:solidFill>
                <a:latin typeface="BellGothic" charset="0"/>
              </a:rPr>
              <a:t>y</a:t>
            </a:r>
          </a:p>
        </p:txBody>
      </p:sp>
      <p:sp>
        <p:nvSpPr>
          <p:cNvPr id="96" name="Text Box 9"/>
          <p:cNvSpPr txBox="1">
            <a:spLocks noChangeArrowheads="1"/>
          </p:cNvSpPr>
          <p:nvPr/>
        </p:nvSpPr>
        <p:spPr bwMode="auto">
          <a:xfrm>
            <a:off x="3629024" y="3508271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>
                <a:solidFill>
                  <a:srgbClr val="000000"/>
                </a:solidFill>
                <a:latin typeface="BellGothic" charset="0"/>
              </a:rPr>
              <a:t>x</a:t>
            </a:r>
            <a:endParaRPr lang="en-US" sz="1600" baseline="-25000">
              <a:solidFill>
                <a:srgbClr val="000000"/>
              </a:solidFill>
              <a:latin typeface="BellGothic" charset="0"/>
            </a:endParaRPr>
          </a:p>
        </p:txBody>
      </p:sp>
      <p:sp>
        <p:nvSpPr>
          <p:cNvPr id="97" name="Oval 10"/>
          <p:cNvSpPr>
            <a:spLocks noChangeArrowheads="1"/>
          </p:cNvSpPr>
          <p:nvPr/>
        </p:nvSpPr>
        <p:spPr bwMode="auto">
          <a:xfrm>
            <a:off x="2109786" y="3203471"/>
            <a:ext cx="736600" cy="1277937"/>
          </a:xfrm>
          <a:prstGeom prst="ellipse">
            <a:avLst/>
          </a:prstGeom>
          <a:gradFill rotWithShape="0">
            <a:gsLst>
              <a:gs pos="0">
                <a:srgbClr val="00CC00"/>
              </a:gs>
              <a:gs pos="50000">
                <a:srgbClr val="006600"/>
              </a:gs>
              <a:gs pos="100000">
                <a:srgbClr val="00CC00"/>
              </a:gs>
            </a:gsLst>
            <a:lin ang="0" scaled="1"/>
          </a:gradFill>
          <a:ln w="9525">
            <a:solidFill>
              <a:srgbClr val="00CC00"/>
            </a:solidFill>
            <a:prstDash val="lg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8" name="Line 11"/>
          <p:cNvSpPr>
            <a:spLocks noChangeShapeType="1"/>
          </p:cNvSpPr>
          <p:nvPr/>
        </p:nvSpPr>
        <p:spPr bwMode="auto">
          <a:xfrm>
            <a:off x="2482849" y="3847996"/>
            <a:ext cx="123507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9" name="Line 12"/>
          <p:cNvSpPr>
            <a:spLocks noChangeShapeType="1"/>
          </p:cNvSpPr>
          <p:nvPr/>
        </p:nvSpPr>
        <p:spPr bwMode="auto">
          <a:xfrm flipV="1">
            <a:off x="2482849" y="2858983"/>
            <a:ext cx="1587" cy="10033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0" name="Text Box 13"/>
          <p:cNvSpPr txBox="1">
            <a:spLocks noChangeArrowheads="1"/>
          </p:cNvSpPr>
          <p:nvPr/>
        </p:nvSpPr>
        <p:spPr bwMode="auto">
          <a:xfrm rot="16278">
            <a:off x="5913436" y="2492271"/>
            <a:ext cx="3667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>
                <a:solidFill>
                  <a:srgbClr val="000000"/>
                </a:solidFill>
                <a:latin typeface="BellGothic" charset="0"/>
              </a:rPr>
              <a:t>p</a:t>
            </a:r>
            <a:r>
              <a:rPr lang="en-US" sz="1600" baseline="-25000">
                <a:solidFill>
                  <a:srgbClr val="000000"/>
                </a:solidFill>
                <a:latin typeface="BellGothic" charset="0"/>
              </a:rPr>
              <a:t>y</a:t>
            </a:r>
            <a:endParaRPr lang="en-US" sz="1600">
              <a:solidFill>
                <a:srgbClr val="000000"/>
              </a:solidFill>
              <a:latin typeface="BellGothic" charset="0"/>
            </a:endParaRPr>
          </a:p>
        </p:txBody>
      </p:sp>
      <p:sp>
        <p:nvSpPr>
          <p:cNvPr id="101" name="Text Box 14"/>
          <p:cNvSpPr txBox="1">
            <a:spLocks noChangeArrowheads="1"/>
          </p:cNvSpPr>
          <p:nvPr/>
        </p:nvSpPr>
        <p:spPr bwMode="auto">
          <a:xfrm rot="32774">
            <a:off x="7392986" y="3501921"/>
            <a:ext cx="549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600">
                <a:solidFill>
                  <a:srgbClr val="000000"/>
                </a:solidFill>
                <a:latin typeface="BellGothic" charset="0"/>
              </a:rPr>
              <a:t>p</a:t>
            </a:r>
            <a:r>
              <a:rPr lang="en-US" sz="1600" baseline="-25000">
                <a:solidFill>
                  <a:srgbClr val="000000"/>
                </a:solidFill>
                <a:latin typeface="BellGothic" charset="0"/>
              </a:rPr>
              <a:t>x</a:t>
            </a:r>
          </a:p>
        </p:txBody>
      </p:sp>
      <p:sp>
        <p:nvSpPr>
          <p:cNvPr id="102" name="AutoShape 15"/>
          <p:cNvSpPr>
            <a:spLocks noChangeArrowheads="1"/>
          </p:cNvSpPr>
          <p:nvPr/>
        </p:nvSpPr>
        <p:spPr bwMode="auto">
          <a:xfrm rot="8235543">
            <a:off x="5229224" y="4138508"/>
            <a:ext cx="252412" cy="889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" name="AutoShape 16"/>
          <p:cNvSpPr>
            <a:spLocks noChangeArrowheads="1"/>
          </p:cNvSpPr>
          <p:nvPr/>
        </p:nvSpPr>
        <p:spPr bwMode="auto">
          <a:xfrm rot="2195161">
            <a:off x="6627811" y="4146446"/>
            <a:ext cx="257175" cy="8731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4" name="AutoShape 17"/>
          <p:cNvSpPr>
            <a:spLocks noChangeArrowheads="1"/>
          </p:cNvSpPr>
          <p:nvPr/>
        </p:nvSpPr>
        <p:spPr bwMode="auto">
          <a:xfrm rot="13404302">
            <a:off x="5305424" y="3455883"/>
            <a:ext cx="250825" cy="904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AutoShape 18"/>
          <p:cNvSpPr>
            <a:spLocks noChangeArrowheads="1"/>
          </p:cNvSpPr>
          <p:nvPr/>
        </p:nvSpPr>
        <p:spPr bwMode="auto">
          <a:xfrm rot="15148618">
            <a:off x="5581648" y="3332059"/>
            <a:ext cx="250825" cy="889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" name="AutoShape 19"/>
          <p:cNvSpPr>
            <a:spLocks noChangeArrowheads="1"/>
          </p:cNvSpPr>
          <p:nvPr/>
        </p:nvSpPr>
        <p:spPr bwMode="auto">
          <a:xfrm rot="18924869">
            <a:off x="6607174" y="3500333"/>
            <a:ext cx="250825" cy="904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7" name="AutoShape 20"/>
          <p:cNvSpPr>
            <a:spLocks noChangeArrowheads="1"/>
          </p:cNvSpPr>
          <p:nvPr/>
        </p:nvSpPr>
        <p:spPr bwMode="auto">
          <a:xfrm rot="5363457">
            <a:off x="5940424" y="4344883"/>
            <a:ext cx="252412" cy="904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" name="AutoShape 21"/>
          <p:cNvSpPr>
            <a:spLocks noChangeArrowheads="1"/>
          </p:cNvSpPr>
          <p:nvPr/>
        </p:nvSpPr>
        <p:spPr bwMode="auto">
          <a:xfrm rot="24786">
            <a:off x="6745286" y="3814658"/>
            <a:ext cx="257175" cy="8731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9" name="AutoShape 22"/>
          <p:cNvSpPr>
            <a:spLocks noChangeArrowheads="1"/>
          </p:cNvSpPr>
          <p:nvPr/>
        </p:nvSpPr>
        <p:spPr bwMode="auto">
          <a:xfrm rot="3817646">
            <a:off x="6319043" y="4320277"/>
            <a:ext cx="252412" cy="889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0" name="AutoShape 23"/>
          <p:cNvSpPr>
            <a:spLocks noChangeArrowheads="1"/>
          </p:cNvSpPr>
          <p:nvPr/>
        </p:nvSpPr>
        <p:spPr bwMode="auto">
          <a:xfrm rot="17343246">
            <a:off x="6264273" y="3346346"/>
            <a:ext cx="250825" cy="889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1" name="AutoShape 24"/>
          <p:cNvSpPr>
            <a:spLocks noChangeArrowheads="1"/>
          </p:cNvSpPr>
          <p:nvPr/>
        </p:nvSpPr>
        <p:spPr bwMode="auto">
          <a:xfrm rot="10868775">
            <a:off x="5111749" y="3792433"/>
            <a:ext cx="257175" cy="8731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2" name="AutoShape 25"/>
          <p:cNvSpPr>
            <a:spLocks noChangeArrowheads="1"/>
          </p:cNvSpPr>
          <p:nvPr/>
        </p:nvSpPr>
        <p:spPr bwMode="auto">
          <a:xfrm rot="16097997">
            <a:off x="5922961" y="3286021"/>
            <a:ext cx="250825" cy="889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3" name="AutoShape 26"/>
          <p:cNvSpPr>
            <a:spLocks noChangeArrowheads="1"/>
          </p:cNvSpPr>
          <p:nvPr/>
        </p:nvSpPr>
        <p:spPr bwMode="auto">
          <a:xfrm rot="6601722">
            <a:off x="5568155" y="4310752"/>
            <a:ext cx="252412" cy="889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114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944871"/>
              </p:ext>
            </p:extLst>
          </p:nvPr>
        </p:nvGraphicFramePr>
        <p:xfrm>
          <a:off x="735691" y="4758682"/>
          <a:ext cx="8215313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Equation" r:id="rId3" imgW="4267200" imgH="469900" progId="Equation.3">
                  <p:embed/>
                </p:oleObj>
              </mc:Choice>
              <mc:Fallback>
                <p:oleObj name="Equation" r:id="rId3" imgW="42672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691" y="4758682"/>
                        <a:ext cx="8215313" cy="904875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75000"/>
                        </a:schemeClr>
                      </a:solidFill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" name="Text Box 9"/>
          <p:cNvSpPr txBox="1">
            <a:spLocks noChangeArrowheads="1"/>
          </p:cNvSpPr>
          <p:nvPr/>
        </p:nvSpPr>
        <p:spPr bwMode="auto">
          <a:xfrm>
            <a:off x="1199241" y="6521450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>
                <a:solidFill>
                  <a:srgbClr val="000000"/>
                </a:solidFill>
                <a:latin typeface="BellGothic" charset="0"/>
              </a:rPr>
              <a:t>x</a:t>
            </a:r>
            <a:endParaRPr lang="en-US" sz="1600" baseline="-25000">
              <a:solidFill>
                <a:srgbClr val="000000"/>
              </a:solidFill>
              <a:latin typeface="Bell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171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228600" y="4970837"/>
            <a:ext cx="8686800" cy="184626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300" dirty="0">
                <a:latin typeface="Times New Roman" charset="0"/>
              </a:rPr>
              <a:t>Low </a:t>
            </a:r>
            <a:r>
              <a:rPr lang="en-US" sz="2300" dirty="0" err="1">
                <a:latin typeface="Times New Roman" charset="0"/>
              </a:rPr>
              <a:t>p</a:t>
            </a:r>
            <a:r>
              <a:rPr lang="en-US" sz="2300" baseline="-25000" dirty="0" err="1">
                <a:latin typeface="Times New Roman" charset="0"/>
              </a:rPr>
              <a:t>T</a:t>
            </a:r>
            <a:r>
              <a:rPr lang="en-US" sz="2300" baseline="-25000" dirty="0">
                <a:latin typeface="Times New Roman" charset="0"/>
              </a:rPr>
              <a:t> </a:t>
            </a:r>
            <a:r>
              <a:rPr lang="en-US" sz="2300" dirty="0">
                <a:latin typeface="Times New Roman" charset="0"/>
              </a:rPr>
              <a:t>    : Heavier hadrons have lower v</a:t>
            </a:r>
            <a:r>
              <a:rPr lang="en-US" sz="2300" baseline="-25000" dirty="0">
                <a:latin typeface="Times New Roman" charset="0"/>
              </a:rPr>
              <a:t>2</a:t>
            </a:r>
            <a:r>
              <a:rPr lang="en-US" sz="2300" dirty="0">
                <a:latin typeface="Times New Roman" charset="0"/>
              </a:rPr>
              <a:t>   ( ~ hydrodynamic pattern)</a:t>
            </a:r>
          </a:p>
          <a:p>
            <a:pPr eaLnBrk="1" hangingPunct="1"/>
            <a:r>
              <a:rPr lang="en-US" sz="2300" dirty="0">
                <a:latin typeface="Times New Roman" charset="0"/>
              </a:rPr>
              <a:t>High </a:t>
            </a:r>
            <a:r>
              <a:rPr lang="en-US" sz="2300" dirty="0" err="1">
                <a:latin typeface="Times New Roman" charset="0"/>
              </a:rPr>
              <a:t>p</a:t>
            </a:r>
            <a:r>
              <a:rPr lang="en-US" sz="2300" baseline="-25000" dirty="0" err="1">
                <a:latin typeface="Times New Roman" charset="0"/>
              </a:rPr>
              <a:t>T</a:t>
            </a:r>
            <a:r>
              <a:rPr lang="en-US" sz="2300" dirty="0">
                <a:latin typeface="Times New Roman" charset="0"/>
              </a:rPr>
              <a:t>    : Collectivity grouped along baryon-meson lines</a:t>
            </a:r>
          </a:p>
          <a:p>
            <a:pPr eaLnBrk="1" hangingPunct="1"/>
            <a:r>
              <a:rPr lang="en-US" sz="2300" dirty="0">
                <a:latin typeface="Times New Roman" charset="0"/>
              </a:rPr>
              <a:t>                   ( ~ </a:t>
            </a:r>
            <a:r>
              <a:rPr lang="en-US" sz="2300" dirty="0" err="1">
                <a:latin typeface="Times New Roman" charset="0"/>
              </a:rPr>
              <a:t>Hadronization</a:t>
            </a:r>
            <a:r>
              <a:rPr lang="en-US" sz="2300" dirty="0">
                <a:latin typeface="Times New Roman" charset="0"/>
              </a:rPr>
              <a:t> by </a:t>
            </a:r>
            <a:r>
              <a:rPr lang="en-US" sz="2300" dirty="0" err="1">
                <a:latin typeface="Times New Roman" charset="0"/>
              </a:rPr>
              <a:t>partonic</a:t>
            </a:r>
            <a:r>
              <a:rPr lang="en-US" sz="2300" dirty="0">
                <a:latin typeface="Times New Roman" charset="0"/>
              </a:rPr>
              <a:t> recombination)</a:t>
            </a:r>
          </a:p>
          <a:p>
            <a:pPr eaLnBrk="1" hangingPunct="1"/>
            <a:r>
              <a:rPr lang="en-US" sz="2300" dirty="0">
                <a:latin typeface="Times New Roman" charset="0"/>
              </a:rPr>
              <a:t>All </a:t>
            </a:r>
            <a:r>
              <a:rPr lang="en-US" sz="2300" dirty="0" err="1">
                <a:latin typeface="Times New Roman" charset="0"/>
              </a:rPr>
              <a:t>p</a:t>
            </a:r>
            <a:r>
              <a:rPr lang="en-US" sz="2300" baseline="-25000" dirty="0" err="1">
                <a:latin typeface="Times New Roman" charset="0"/>
              </a:rPr>
              <a:t>T</a:t>
            </a:r>
            <a:r>
              <a:rPr lang="en-US" sz="2300" dirty="0">
                <a:latin typeface="Times New Roman" charset="0"/>
              </a:rPr>
              <a:t>        : Collectivity similar for hadrons with strange and light quark </a:t>
            </a:r>
          </a:p>
          <a:p>
            <a:pPr eaLnBrk="1" hangingPunct="1"/>
            <a:r>
              <a:rPr lang="en-US" sz="2300" dirty="0">
                <a:latin typeface="Times New Roman" charset="0"/>
              </a:rPr>
              <a:t>                    (~ developed at </a:t>
            </a:r>
            <a:r>
              <a:rPr lang="en-US" sz="2300" dirty="0" err="1">
                <a:latin typeface="Times New Roman" charset="0"/>
              </a:rPr>
              <a:t>partonic</a:t>
            </a:r>
            <a:r>
              <a:rPr lang="en-US" sz="2300" dirty="0">
                <a:latin typeface="Times New Roman" charset="0"/>
              </a:rPr>
              <a:t> stage)    </a:t>
            </a:r>
          </a:p>
        </p:txBody>
      </p:sp>
      <p:sp>
        <p:nvSpPr>
          <p:cNvPr id="418834" name="Rectangle 18"/>
          <p:cNvSpPr>
            <a:spLocks noChangeArrowheads="1"/>
          </p:cNvSpPr>
          <p:nvPr/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 u="sng">
                <a:solidFill>
                  <a:schemeClr val="bg1"/>
                </a:solidFill>
              </a:rPr>
              <a:t>Probes of the Medium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Strong Collectivity</a:t>
            </a:r>
            <a:endParaRPr lang="en-US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77795" y="6630345"/>
            <a:ext cx="866205" cy="2276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11/21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" name="Picture 11" descr="C:\Users\sss\Desktop\DNP\partoni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8977"/>
            <a:ext cx="8153400" cy="383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53964" y="729734"/>
            <a:ext cx="1690036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STAR PRL : 2016</a:t>
            </a:r>
            <a:endParaRPr lang="en-US" dirty="0"/>
          </a:p>
        </p:txBody>
      </p:sp>
      <p:graphicFrame>
        <p:nvGraphicFramePr>
          <p:cNvPr id="8" name="Object 8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7648085"/>
              </p:ext>
            </p:extLst>
          </p:nvPr>
        </p:nvGraphicFramePr>
        <p:xfrm>
          <a:off x="0" y="774059"/>
          <a:ext cx="1644811" cy="424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2" name="Equation" r:id="rId4" imgW="800100" imgH="241300" progId="Equation.3">
                  <p:embed/>
                </p:oleObj>
              </mc:Choice>
              <mc:Fallback>
                <p:oleObj name="Equation" r:id="rId4" imgW="8001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74059"/>
                        <a:ext cx="1644811" cy="42496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75"/>
          <p:cNvGrpSpPr>
            <a:grpSpLocks/>
          </p:cNvGrpSpPr>
          <p:nvPr/>
        </p:nvGrpSpPr>
        <p:grpSpPr bwMode="auto">
          <a:xfrm>
            <a:off x="8040687" y="1455168"/>
            <a:ext cx="885825" cy="975218"/>
            <a:chOff x="2188" y="1155"/>
            <a:chExt cx="1116" cy="894"/>
          </a:xfrm>
        </p:grpSpPr>
        <p:sp>
          <p:nvSpPr>
            <p:cNvPr id="10" name="Line 76"/>
            <p:cNvSpPr>
              <a:spLocks noChangeShapeType="1"/>
            </p:cNvSpPr>
            <p:nvPr/>
          </p:nvSpPr>
          <p:spPr bwMode="auto">
            <a:xfrm>
              <a:off x="2457" y="2049"/>
              <a:ext cx="8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77"/>
            <p:cNvSpPr>
              <a:spLocks noChangeShapeType="1"/>
            </p:cNvSpPr>
            <p:nvPr/>
          </p:nvSpPr>
          <p:spPr bwMode="auto">
            <a:xfrm flipV="1">
              <a:off x="2457" y="1286"/>
              <a:ext cx="0" cy="7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Box 78"/>
            <p:cNvSpPr txBox="1">
              <a:spLocks noChangeArrowheads="1"/>
            </p:cNvSpPr>
            <p:nvPr/>
          </p:nvSpPr>
          <p:spPr bwMode="auto">
            <a:xfrm>
              <a:off x="2188" y="1155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i="1"/>
                <a:t>y</a:t>
              </a:r>
              <a:endParaRPr lang="en-US" i="1">
                <a:cs typeface="Arial" charset="0"/>
              </a:endParaRPr>
            </a:p>
          </p:txBody>
        </p:sp>
        <p:sp>
          <p:nvSpPr>
            <p:cNvPr id="13" name="Line 79"/>
            <p:cNvSpPr>
              <a:spLocks noChangeShapeType="1"/>
            </p:cNvSpPr>
            <p:nvPr/>
          </p:nvSpPr>
          <p:spPr bwMode="auto">
            <a:xfrm flipV="1">
              <a:off x="2457" y="1520"/>
              <a:ext cx="303" cy="5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80"/>
            <p:cNvSpPr>
              <a:spLocks/>
            </p:cNvSpPr>
            <p:nvPr/>
          </p:nvSpPr>
          <p:spPr bwMode="auto">
            <a:xfrm>
              <a:off x="2638" y="1756"/>
              <a:ext cx="182" cy="293"/>
            </a:xfrm>
            <a:custGeom>
              <a:avLst/>
              <a:gdLst>
                <a:gd name="T0" fmla="*/ 0 w 136"/>
                <a:gd name="T1" fmla="*/ 0 h 226"/>
                <a:gd name="T2" fmla="*/ 91 w 136"/>
                <a:gd name="T3" fmla="*/ 90 h 226"/>
                <a:gd name="T4" fmla="*/ 136 w 136"/>
                <a:gd name="T5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26">
                  <a:moveTo>
                    <a:pt x="0" y="0"/>
                  </a:moveTo>
                  <a:cubicBezTo>
                    <a:pt x="34" y="26"/>
                    <a:pt x="68" y="53"/>
                    <a:pt x="91" y="90"/>
                  </a:cubicBezTo>
                  <a:cubicBezTo>
                    <a:pt x="114" y="127"/>
                    <a:pt x="125" y="176"/>
                    <a:pt x="136" y="22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 Box 81"/>
            <p:cNvSpPr txBox="1">
              <a:spLocks noChangeArrowheads="1"/>
            </p:cNvSpPr>
            <p:nvPr/>
          </p:nvSpPr>
          <p:spPr bwMode="auto">
            <a:xfrm>
              <a:off x="2804" y="1604"/>
              <a:ext cx="2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i="1">
                  <a:latin typeface="Symbol" charset="0"/>
                  <a:sym typeface="Symbol" charset="0"/>
                </a:rPr>
                <a:t></a:t>
              </a:r>
              <a:endParaRPr lang="en-US" i="1">
                <a:solidFill>
                  <a:srgbClr val="FFFF00"/>
                </a:solidFill>
                <a:latin typeface="Symbol" charset="0"/>
                <a:cs typeface="Arial" charset="0"/>
              </a:endParaRPr>
            </a:p>
          </p:txBody>
        </p:sp>
      </p:grp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640762" y="2430386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dirty="0">
                <a:solidFill>
                  <a:srgbClr val="000000"/>
                </a:solidFill>
                <a:latin typeface="BellGothic" charset="0"/>
              </a:rPr>
              <a:t>x</a:t>
            </a:r>
            <a:endParaRPr lang="en-US" sz="1600" baseline="-25000" dirty="0">
              <a:solidFill>
                <a:srgbClr val="000000"/>
              </a:solidFill>
              <a:latin typeface="Bell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788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Partonic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Collectivity</a:t>
            </a:r>
            <a:endParaRPr lang="en-US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8277795" y="6630345"/>
            <a:ext cx="866205" cy="2276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12/21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68" name="Group 4"/>
          <p:cNvGrpSpPr>
            <a:grpSpLocks/>
          </p:cNvGrpSpPr>
          <p:nvPr/>
        </p:nvGrpSpPr>
        <p:grpSpPr bwMode="auto">
          <a:xfrm>
            <a:off x="0" y="1010444"/>
            <a:ext cx="8951913" cy="4205288"/>
            <a:chOff x="0" y="589"/>
            <a:chExt cx="5639" cy="2649"/>
          </a:xfrm>
        </p:grpSpPr>
        <p:pic>
          <p:nvPicPr>
            <p:cNvPr id="69" name="Picture 5" descr="three_panel_plo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37" r="2100"/>
            <a:stretch>
              <a:fillRect/>
            </a:stretch>
          </p:blipFill>
          <p:spPr bwMode="auto">
            <a:xfrm>
              <a:off x="0" y="589"/>
              <a:ext cx="5639" cy="2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</p:pic>
        <p:sp>
          <p:nvSpPr>
            <p:cNvPr id="70" name="Rectangle 6"/>
            <p:cNvSpPr>
              <a:spLocks noChangeArrowheads="1"/>
            </p:cNvSpPr>
            <p:nvPr/>
          </p:nvSpPr>
          <p:spPr bwMode="auto">
            <a:xfrm>
              <a:off x="4176" y="1680"/>
              <a:ext cx="5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>
                  <a:latin typeface="Helvetica" charset="0"/>
                </a:rPr>
                <a:t>quarks</a:t>
              </a:r>
            </a:p>
          </p:txBody>
        </p:sp>
        <p:sp>
          <p:nvSpPr>
            <p:cNvPr id="71" name="Rectangle 7"/>
            <p:cNvSpPr>
              <a:spLocks noChangeArrowheads="1"/>
            </p:cNvSpPr>
            <p:nvPr/>
          </p:nvSpPr>
          <p:spPr bwMode="auto">
            <a:xfrm>
              <a:off x="2544" y="1920"/>
              <a:ext cx="6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>
                  <a:latin typeface="Helvetica" charset="0"/>
                </a:rPr>
                <a:t>mesons</a:t>
              </a:r>
            </a:p>
          </p:txBody>
        </p:sp>
        <p:sp>
          <p:nvSpPr>
            <p:cNvPr id="72" name="Rectangle 8"/>
            <p:cNvSpPr>
              <a:spLocks noChangeArrowheads="1"/>
            </p:cNvSpPr>
            <p:nvPr/>
          </p:nvSpPr>
          <p:spPr bwMode="auto">
            <a:xfrm>
              <a:off x="1968" y="1296"/>
              <a:ext cx="6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>
                  <a:latin typeface="Helvetica" charset="0"/>
                </a:rPr>
                <a:t>baryons</a:t>
              </a:r>
            </a:p>
          </p:txBody>
        </p:sp>
      </p:grpSp>
      <p:grpSp>
        <p:nvGrpSpPr>
          <p:cNvPr id="73" name="Group 9"/>
          <p:cNvGrpSpPr>
            <a:grpSpLocks/>
          </p:cNvGrpSpPr>
          <p:nvPr/>
        </p:nvGrpSpPr>
        <p:grpSpPr bwMode="auto">
          <a:xfrm>
            <a:off x="3046505" y="5000434"/>
            <a:ext cx="2514600" cy="1009650"/>
            <a:chOff x="2016" y="3120"/>
            <a:chExt cx="1584" cy="636"/>
          </a:xfrm>
        </p:grpSpPr>
        <p:sp>
          <p:nvSpPr>
            <p:cNvPr id="74" name="Rectangle 10"/>
            <p:cNvSpPr>
              <a:spLocks noChangeArrowheads="1"/>
            </p:cNvSpPr>
            <p:nvPr/>
          </p:nvSpPr>
          <p:spPr bwMode="auto">
            <a:xfrm>
              <a:off x="2016" y="3302"/>
              <a:ext cx="1584" cy="454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chemeClr val="tx1"/>
                  </a:solidFill>
                  <a:latin typeface="Helvetica" charset="0"/>
                </a:rPr>
                <a:t>plotted vs.</a:t>
              </a:r>
            </a:p>
            <a:p>
              <a:pPr>
                <a:defRPr/>
              </a:pPr>
              <a:r>
                <a:rPr lang="en-US" sz="2000" dirty="0">
                  <a:solidFill>
                    <a:schemeClr val="tx1"/>
                  </a:solidFill>
                  <a:latin typeface="Helvetica" charset="0"/>
                </a:rPr>
                <a:t>trans. kinetic energy</a:t>
              </a:r>
            </a:p>
          </p:txBody>
        </p:sp>
        <p:sp>
          <p:nvSpPr>
            <p:cNvPr id="75" name="Line 11"/>
            <p:cNvSpPr>
              <a:spLocks noChangeShapeType="1"/>
            </p:cNvSpPr>
            <p:nvPr/>
          </p:nvSpPr>
          <p:spPr bwMode="auto">
            <a:xfrm flipV="1">
              <a:off x="2400" y="3120"/>
              <a:ext cx="19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6" name="Group 13"/>
          <p:cNvGrpSpPr>
            <a:grpSpLocks/>
          </p:cNvGrpSpPr>
          <p:nvPr/>
        </p:nvGrpSpPr>
        <p:grpSpPr bwMode="auto">
          <a:xfrm>
            <a:off x="5789705" y="2901201"/>
            <a:ext cx="3360738" cy="3727450"/>
            <a:chOff x="3643" y="1872"/>
            <a:chExt cx="2117" cy="2348"/>
          </a:xfrm>
        </p:grpSpPr>
        <p:sp>
          <p:nvSpPr>
            <p:cNvPr id="77" name="Rectangle 14"/>
            <p:cNvSpPr>
              <a:spLocks noChangeArrowheads="1"/>
            </p:cNvSpPr>
            <p:nvPr/>
          </p:nvSpPr>
          <p:spPr bwMode="auto">
            <a:xfrm>
              <a:off x="3643" y="3302"/>
              <a:ext cx="2117" cy="442"/>
            </a:xfrm>
            <a:prstGeom prst="rect">
              <a:avLst/>
            </a:prstGeom>
            <a:ln/>
            <a:ex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latin typeface="Helvetica" charset="0"/>
                </a:rPr>
                <a:t>both axes scaled by number</a:t>
              </a:r>
            </a:p>
            <a:p>
              <a:pPr>
                <a:defRPr/>
              </a:pPr>
              <a:r>
                <a:rPr lang="en-US" sz="2000" dirty="0">
                  <a:latin typeface="Helvetica" charset="0"/>
                </a:rPr>
                <a:t>of constituent quarks</a:t>
              </a:r>
            </a:p>
          </p:txBody>
        </p:sp>
        <p:sp>
          <p:nvSpPr>
            <p:cNvPr id="78" name="Line 15"/>
            <p:cNvSpPr>
              <a:spLocks noChangeShapeType="1"/>
            </p:cNvSpPr>
            <p:nvPr/>
          </p:nvSpPr>
          <p:spPr bwMode="auto">
            <a:xfrm flipH="1" flipV="1">
              <a:off x="4464" y="3168"/>
              <a:ext cx="24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Line 16"/>
            <p:cNvSpPr>
              <a:spLocks noChangeShapeType="1"/>
            </p:cNvSpPr>
            <p:nvPr/>
          </p:nvSpPr>
          <p:spPr bwMode="auto">
            <a:xfrm flipH="1" flipV="1">
              <a:off x="5472" y="1872"/>
              <a:ext cx="0" cy="14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Rectangle 17"/>
            <p:cNvSpPr>
              <a:spLocks noChangeArrowheads="1"/>
            </p:cNvSpPr>
            <p:nvPr/>
          </p:nvSpPr>
          <p:spPr bwMode="auto">
            <a:xfrm>
              <a:off x="3680" y="3774"/>
              <a:ext cx="1393" cy="446"/>
            </a:xfrm>
            <a:prstGeom prst="rect">
              <a:avLst/>
            </a:prstGeom>
            <a:ln/>
            <a:ex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 err="1">
                  <a:solidFill>
                    <a:srgbClr val="000000"/>
                  </a:solidFill>
                  <a:latin typeface="Helvetica" charset="0"/>
                </a:rPr>
                <a:t>n</a:t>
              </a:r>
              <a:r>
                <a:rPr lang="en-US" sz="2000" baseline="-25000" dirty="0" err="1">
                  <a:solidFill>
                    <a:srgbClr val="000000"/>
                  </a:solidFill>
                  <a:latin typeface="Helvetica" charset="0"/>
                </a:rPr>
                <a:t>q</a:t>
              </a:r>
              <a:r>
                <a:rPr lang="en-US" sz="2000" dirty="0">
                  <a:solidFill>
                    <a:srgbClr val="000000"/>
                  </a:solidFill>
                  <a:latin typeface="Helvetica" charset="0"/>
                </a:rPr>
                <a:t> = 2 for mesons</a:t>
              </a:r>
            </a:p>
            <a:p>
              <a:pPr>
                <a:defRPr/>
              </a:pPr>
              <a:r>
                <a:rPr lang="en-US" sz="2000" dirty="0" err="1">
                  <a:solidFill>
                    <a:srgbClr val="000000"/>
                  </a:solidFill>
                  <a:latin typeface="Helvetica" charset="0"/>
                </a:rPr>
                <a:t>n</a:t>
              </a:r>
              <a:r>
                <a:rPr lang="en-US" sz="2000" baseline="-25000" dirty="0" err="1">
                  <a:solidFill>
                    <a:srgbClr val="000000"/>
                  </a:solidFill>
                  <a:latin typeface="Helvetica" charset="0"/>
                </a:rPr>
                <a:t>q</a:t>
              </a:r>
              <a:r>
                <a:rPr lang="en-US" sz="2000" dirty="0">
                  <a:solidFill>
                    <a:srgbClr val="000000"/>
                  </a:solidFill>
                  <a:latin typeface="Helvetica" charset="0"/>
                </a:rPr>
                <a:t> = 3 for baryons</a:t>
              </a:r>
            </a:p>
          </p:txBody>
        </p:sp>
      </p:grpSp>
      <p:sp>
        <p:nvSpPr>
          <p:cNvPr id="81" name="Rectangle 18"/>
          <p:cNvSpPr>
            <a:spLocks noChangeArrowheads="1"/>
          </p:cNvSpPr>
          <p:nvPr/>
        </p:nvSpPr>
        <p:spPr bwMode="auto">
          <a:xfrm>
            <a:off x="379505" y="6095621"/>
            <a:ext cx="4252913" cy="711200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FF"/>
                </a:solidFill>
                <a:latin typeface="Helvetica" charset="0"/>
              </a:rPr>
              <a:t>recombination of quarks</a:t>
            </a:r>
          </a:p>
          <a:p>
            <a:pPr>
              <a:defRPr/>
            </a:pPr>
            <a:r>
              <a:rPr lang="en-US" sz="2000" dirty="0">
                <a:solidFill>
                  <a:srgbClr val="0000FF"/>
                </a:solidFill>
                <a:latin typeface="Helvetica" charset="0"/>
              </a:rPr>
              <a:t>quarks have v</a:t>
            </a:r>
            <a:r>
              <a:rPr lang="en-US" sz="2000" baseline="-25000" dirty="0">
                <a:solidFill>
                  <a:srgbClr val="0000FF"/>
                </a:solidFill>
                <a:latin typeface="Helvetica" charset="0"/>
              </a:rPr>
              <a:t>2</a:t>
            </a:r>
            <a:r>
              <a:rPr lang="en-US" sz="2000" dirty="0">
                <a:solidFill>
                  <a:srgbClr val="0000FF"/>
                </a:solidFill>
                <a:latin typeface="Helvetica" charset="0"/>
              </a:rPr>
              <a:t> before </a:t>
            </a:r>
            <a:r>
              <a:rPr lang="en-US" sz="2000" dirty="0" err="1">
                <a:solidFill>
                  <a:srgbClr val="0000FF"/>
                </a:solidFill>
                <a:latin typeface="Helvetica" charset="0"/>
              </a:rPr>
              <a:t>hadronization</a:t>
            </a:r>
            <a:endParaRPr lang="en-US" sz="2000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82" name="Rectangle 20"/>
          <p:cNvSpPr>
            <a:spLocks noChangeArrowheads="1"/>
          </p:cNvSpPr>
          <p:nvPr/>
        </p:nvSpPr>
        <p:spPr bwMode="auto">
          <a:xfrm>
            <a:off x="608105" y="5152834"/>
            <a:ext cx="1690688" cy="711200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Helvetica" charset="0"/>
              </a:rPr>
              <a:t>particle mass</a:t>
            </a:r>
          </a:p>
          <a:p>
            <a:pPr>
              <a:defRPr/>
            </a:pPr>
            <a:r>
              <a:rPr lang="en-US" sz="2000" dirty="0">
                <a:latin typeface="Helvetica" charset="0"/>
              </a:rPr>
              <a:t>dependence</a:t>
            </a:r>
          </a:p>
        </p:txBody>
      </p:sp>
      <p:sp>
        <p:nvSpPr>
          <p:cNvPr id="83" name="Line 21"/>
          <p:cNvSpPr>
            <a:spLocks noChangeShapeType="1"/>
          </p:cNvSpPr>
          <p:nvPr/>
        </p:nvSpPr>
        <p:spPr bwMode="auto">
          <a:xfrm flipV="1">
            <a:off x="1141505" y="4619434"/>
            <a:ext cx="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2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200"/>
            <a:ext cx="9144000" cy="691341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Properties of QGP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82220" y="5367293"/>
            <a:ext cx="2678454" cy="83099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Apple Chancery"/>
                <a:cs typeface="Apple Chancery"/>
              </a:rPr>
              <a:t>Viscosity: Resistance to Flow</a:t>
            </a:r>
            <a:endParaRPr lang="en-US" sz="2400" dirty="0">
              <a:solidFill>
                <a:srgbClr val="0000FF"/>
              </a:solidFill>
              <a:latin typeface="Apple Chancery"/>
              <a:cs typeface="Apple Chancery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36" y="1096963"/>
            <a:ext cx="253841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3972311"/>
            <a:ext cx="487785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Pitch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/>
              <a:t>has viscosity approximately </a:t>
            </a:r>
          </a:p>
          <a:p>
            <a:r>
              <a:rPr lang="en-US" sz="2400" dirty="0"/>
              <a:t>230 billion times that of water.</a:t>
            </a:r>
          </a:p>
          <a:p>
            <a:endParaRPr lang="en-US" sz="2400" dirty="0"/>
          </a:p>
          <a:p>
            <a:r>
              <a:rPr lang="en-US" sz="2400" dirty="0"/>
              <a:t>Longest running experiment (1927-present</a:t>
            </a:r>
            <a:r>
              <a:rPr lang="en-US" sz="2400" dirty="0" smtClean="0"/>
              <a:t>) 8 </a:t>
            </a:r>
            <a:r>
              <a:rPr lang="en-US" sz="2400" dirty="0"/>
              <a:t>drops so far, none ever seen fall!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0" y="6369050"/>
            <a:ext cx="4699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linkClick r:id="rId4"/>
              </a:rPr>
              <a:t>http://en.wikipedia.org/wiki/Pitch_drop_experiment</a:t>
            </a:r>
            <a:endParaRPr lang="en-US" sz="1600" dirty="0">
              <a:solidFill>
                <a:schemeClr val="bg1"/>
              </a:solidFill>
            </a:endParaRPr>
          </a:p>
        </p:txBody>
      </p:sp>
      <p:graphicFrame>
        <p:nvGraphicFramePr>
          <p:cNvPr id="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2225746"/>
              </p:ext>
            </p:extLst>
          </p:nvPr>
        </p:nvGraphicFramePr>
        <p:xfrm>
          <a:off x="6599238" y="1096963"/>
          <a:ext cx="1887537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2" name="Equation" r:id="rId5" imgW="762000" imgH="431800" progId="Equation.3">
                  <p:embed/>
                </p:oleObj>
              </mc:Choice>
              <mc:Fallback>
                <p:oleObj name="Equation" r:id="rId5" imgW="7620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9238" y="1096963"/>
                        <a:ext cx="1887537" cy="1068387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21" descr="figure265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836" y="2552699"/>
            <a:ext cx="2979164" cy="20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4" descr="movie_smoot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27" y="835818"/>
            <a:ext cx="6248400" cy="586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277795" y="6630345"/>
            <a:ext cx="866205" cy="2276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13/21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13" name="Object 8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300639"/>
              </p:ext>
            </p:extLst>
          </p:nvPr>
        </p:nvGraphicFramePr>
        <p:xfrm>
          <a:off x="7019578" y="4785658"/>
          <a:ext cx="1644811" cy="424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3" name="Equation" r:id="rId10" imgW="800100" imgH="241300" progId="Equation.3">
                  <p:embed/>
                </p:oleObj>
              </mc:Choice>
              <mc:Fallback>
                <p:oleObj name="Equation" r:id="rId10" imgW="8001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578" y="4785658"/>
                        <a:ext cx="1644811" cy="42496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3014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905" y="4818536"/>
            <a:ext cx="218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Victor Roy, et al.</a:t>
            </a:r>
            <a:endParaRPr lang="en-US" dirty="0"/>
          </a:p>
        </p:txBody>
      </p:sp>
      <p:pic>
        <p:nvPicPr>
          <p:cNvPr id="5" name="Picture 4" descr="hyd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511944"/>
            <a:ext cx="4805362" cy="42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6"/>
          <p:cNvSpPr>
            <a:spLocks/>
          </p:cNvSpPr>
          <p:nvPr/>
        </p:nvSpPr>
        <p:spPr bwMode="auto">
          <a:xfrm>
            <a:off x="598488" y="958768"/>
            <a:ext cx="3733800" cy="3276600"/>
          </a:xfrm>
          <a:custGeom>
            <a:avLst/>
            <a:gdLst>
              <a:gd name="T0" fmla="*/ 0 w 2352"/>
              <a:gd name="T1" fmla="*/ 2064 h 2064"/>
              <a:gd name="T2" fmla="*/ 96 w 2352"/>
              <a:gd name="T3" fmla="*/ 1872 h 2064"/>
              <a:gd name="T4" fmla="*/ 192 w 2352"/>
              <a:gd name="T5" fmla="*/ 1728 h 2064"/>
              <a:gd name="T6" fmla="*/ 384 w 2352"/>
              <a:gd name="T7" fmla="*/ 1488 h 2064"/>
              <a:gd name="T8" fmla="*/ 672 w 2352"/>
              <a:gd name="T9" fmla="*/ 1152 h 2064"/>
              <a:gd name="T10" fmla="*/ 864 w 2352"/>
              <a:gd name="T11" fmla="*/ 960 h 2064"/>
              <a:gd name="T12" fmla="*/ 1200 w 2352"/>
              <a:gd name="T13" fmla="*/ 672 h 2064"/>
              <a:gd name="T14" fmla="*/ 1488 w 2352"/>
              <a:gd name="T15" fmla="*/ 480 h 2064"/>
              <a:gd name="T16" fmla="*/ 1872 w 2352"/>
              <a:gd name="T17" fmla="*/ 240 h 2064"/>
              <a:gd name="T18" fmla="*/ 2352 w 2352"/>
              <a:gd name="T19" fmla="*/ 0 h 2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52" h="2064">
                <a:moveTo>
                  <a:pt x="0" y="2064"/>
                </a:moveTo>
                <a:lnTo>
                  <a:pt x="96" y="1872"/>
                </a:lnTo>
                <a:lnTo>
                  <a:pt x="192" y="1728"/>
                </a:lnTo>
                <a:lnTo>
                  <a:pt x="384" y="1488"/>
                </a:lnTo>
                <a:lnTo>
                  <a:pt x="672" y="1152"/>
                </a:lnTo>
                <a:lnTo>
                  <a:pt x="864" y="960"/>
                </a:lnTo>
                <a:lnTo>
                  <a:pt x="1200" y="672"/>
                </a:lnTo>
                <a:lnTo>
                  <a:pt x="1488" y="480"/>
                </a:lnTo>
                <a:lnTo>
                  <a:pt x="1872" y="240"/>
                </a:lnTo>
                <a:lnTo>
                  <a:pt x="2352" y="0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421188" y="523875"/>
            <a:ext cx="11303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  <a:latin typeface="Symbol" charset="0"/>
              </a:rPr>
              <a:t>h</a:t>
            </a:r>
            <a:r>
              <a:rPr lang="en-US" sz="2400">
                <a:solidFill>
                  <a:schemeClr val="tx1"/>
                </a:solidFill>
              </a:rPr>
              <a:t>/s ~ 0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421188" y="1666875"/>
            <a:ext cx="1550987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Symbol" charset="0"/>
              </a:rPr>
              <a:t>h</a:t>
            </a:r>
            <a:r>
              <a:rPr lang="en-US" sz="2400">
                <a:solidFill>
                  <a:srgbClr val="FF0000"/>
                </a:solidFill>
              </a:rPr>
              <a:t>/s = 1/4</a:t>
            </a:r>
            <a:r>
              <a:rPr lang="en-US" sz="2400">
                <a:solidFill>
                  <a:srgbClr val="FF0000"/>
                </a:solidFill>
                <a:latin typeface="Symbol" charset="0"/>
              </a:rPr>
              <a:t>p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408488" y="2895600"/>
            <a:ext cx="2041525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8000"/>
                </a:solidFill>
                <a:latin typeface="Symbol" charset="0"/>
              </a:rPr>
              <a:t>h</a:t>
            </a:r>
            <a:r>
              <a:rPr lang="en-US" sz="2400">
                <a:solidFill>
                  <a:srgbClr val="008000"/>
                </a:solidFill>
              </a:rPr>
              <a:t>/s = 2 x 1/4</a:t>
            </a:r>
            <a:r>
              <a:rPr lang="en-US" sz="2400">
                <a:solidFill>
                  <a:srgbClr val="008000"/>
                </a:solidFill>
                <a:latin typeface="Symbol" charset="0"/>
              </a:rPr>
              <a:t>p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408488" y="3724275"/>
            <a:ext cx="2041525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800080"/>
                </a:solidFill>
                <a:latin typeface="Symbol" charset="0"/>
              </a:rPr>
              <a:t>h</a:t>
            </a:r>
            <a:r>
              <a:rPr lang="en-US" sz="2400">
                <a:solidFill>
                  <a:srgbClr val="800080"/>
                </a:solidFill>
              </a:rPr>
              <a:t>/s = 3 x 1/4</a:t>
            </a:r>
            <a:r>
              <a:rPr lang="en-US" sz="2400">
                <a:solidFill>
                  <a:srgbClr val="800080"/>
                </a:solidFill>
                <a:latin typeface="Symbol" charset="0"/>
              </a:rPr>
              <a:t>p</a:t>
            </a:r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598488" y="2101768"/>
            <a:ext cx="3733800" cy="2133600"/>
          </a:xfrm>
          <a:custGeom>
            <a:avLst/>
            <a:gdLst>
              <a:gd name="T0" fmla="*/ 0 w 2352"/>
              <a:gd name="T1" fmla="*/ 1344 h 1344"/>
              <a:gd name="T2" fmla="*/ 96 w 2352"/>
              <a:gd name="T3" fmla="*/ 1200 h 1344"/>
              <a:gd name="T4" fmla="*/ 336 w 2352"/>
              <a:gd name="T5" fmla="*/ 912 h 1344"/>
              <a:gd name="T6" fmla="*/ 576 w 2352"/>
              <a:gd name="T7" fmla="*/ 720 h 1344"/>
              <a:gd name="T8" fmla="*/ 768 w 2352"/>
              <a:gd name="T9" fmla="*/ 576 h 1344"/>
              <a:gd name="T10" fmla="*/ 1056 w 2352"/>
              <a:gd name="T11" fmla="*/ 384 h 1344"/>
              <a:gd name="T12" fmla="*/ 1392 w 2352"/>
              <a:gd name="T13" fmla="*/ 240 h 1344"/>
              <a:gd name="T14" fmla="*/ 1680 w 2352"/>
              <a:gd name="T15" fmla="*/ 144 h 1344"/>
              <a:gd name="T16" fmla="*/ 2016 w 2352"/>
              <a:gd name="T17" fmla="*/ 48 h 1344"/>
              <a:gd name="T18" fmla="*/ 2352 w 2352"/>
              <a:gd name="T19" fmla="*/ 0 h 1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52" h="1344">
                <a:moveTo>
                  <a:pt x="0" y="1344"/>
                </a:moveTo>
                <a:lnTo>
                  <a:pt x="96" y="1200"/>
                </a:lnTo>
                <a:lnTo>
                  <a:pt x="336" y="912"/>
                </a:lnTo>
                <a:lnTo>
                  <a:pt x="576" y="720"/>
                </a:lnTo>
                <a:lnTo>
                  <a:pt x="768" y="576"/>
                </a:lnTo>
                <a:lnTo>
                  <a:pt x="1056" y="384"/>
                </a:lnTo>
                <a:lnTo>
                  <a:pt x="1392" y="240"/>
                </a:lnTo>
                <a:lnTo>
                  <a:pt x="1680" y="144"/>
                </a:lnTo>
                <a:lnTo>
                  <a:pt x="2016" y="48"/>
                </a:lnTo>
                <a:lnTo>
                  <a:pt x="2352" y="0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" name="Freeform 12"/>
          <p:cNvSpPr>
            <a:spLocks/>
          </p:cNvSpPr>
          <p:nvPr/>
        </p:nvSpPr>
        <p:spPr bwMode="auto">
          <a:xfrm>
            <a:off x="598488" y="2957856"/>
            <a:ext cx="3733800" cy="1295400"/>
          </a:xfrm>
          <a:custGeom>
            <a:avLst/>
            <a:gdLst>
              <a:gd name="T0" fmla="*/ 0 w 2352"/>
              <a:gd name="T1" fmla="*/ 816 h 816"/>
              <a:gd name="T2" fmla="*/ 144 w 2352"/>
              <a:gd name="T3" fmla="*/ 624 h 816"/>
              <a:gd name="T4" fmla="*/ 336 w 2352"/>
              <a:gd name="T5" fmla="*/ 480 h 816"/>
              <a:gd name="T6" fmla="*/ 624 w 2352"/>
              <a:gd name="T7" fmla="*/ 288 h 816"/>
              <a:gd name="T8" fmla="*/ 912 w 2352"/>
              <a:gd name="T9" fmla="*/ 144 h 816"/>
              <a:gd name="T10" fmla="*/ 1200 w 2352"/>
              <a:gd name="T11" fmla="*/ 48 h 816"/>
              <a:gd name="T12" fmla="*/ 1536 w 2352"/>
              <a:gd name="T13" fmla="*/ 0 h 816"/>
              <a:gd name="T14" fmla="*/ 1680 w 2352"/>
              <a:gd name="T15" fmla="*/ 0 h 816"/>
              <a:gd name="T16" fmla="*/ 2064 w 2352"/>
              <a:gd name="T17" fmla="*/ 96 h 816"/>
              <a:gd name="T18" fmla="*/ 2160 w 2352"/>
              <a:gd name="T19" fmla="*/ 144 h 816"/>
              <a:gd name="T20" fmla="*/ 2208 w 2352"/>
              <a:gd name="T21" fmla="*/ 192 h 816"/>
              <a:gd name="T22" fmla="*/ 2352 w 2352"/>
              <a:gd name="T23" fmla="*/ 288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352" h="816">
                <a:moveTo>
                  <a:pt x="0" y="816"/>
                </a:moveTo>
                <a:lnTo>
                  <a:pt x="144" y="624"/>
                </a:lnTo>
                <a:lnTo>
                  <a:pt x="336" y="480"/>
                </a:lnTo>
                <a:lnTo>
                  <a:pt x="624" y="288"/>
                </a:lnTo>
                <a:lnTo>
                  <a:pt x="912" y="144"/>
                </a:lnTo>
                <a:lnTo>
                  <a:pt x="1200" y="48"/>
                </a:lnTo>
                <a:lnTo>
                  <a:pt x="1536" y="0"/>
                </a:lnTo>
                <a:lnTo>
                  <a:pt x="1680" y="0"/>
                </a:lnTo>
                <a:lnTo>
                  <a:pt x="2064" y="96"/>
                </a:lnTo>
                <a:lnTo>
                  <a:pt x="2160" y="144"/>
                </a:lnTo>
                <a:lnTo>
                  <a:pt x="2208" y="192"/>
                </a:lnTo>
                <a:lnTo>
                  <a:pt x="2352" y="288"/>
                </a:ln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598488" y="3356744"/>
            <a:ext cx="3733800" cy="914400"/>
          </a:xfrm>
          <a:custGeom>
            <a:avLst/>
            <a:gdLst>
              <a:gd name="T0" fmla="*/ 0 w 2352"/>
              <a:gd name="T1" fmla="*/ 576 h 576"/>
              <a:gd name="T2" fmla="*/ 144 w 2352"/>
              <a:gd name="T3" fmla="*/ 432 h 576"/>
              <a:gd name="T4" fmla="*/ 432 w 2352"/>
              <a:gd name="T5" fmla="*/ 240 h 576"/>
              <a:gd name="T6" fmla="*/ 816 w 2352"/>
              <a:gd name="T7" fmla="*/ 96 h 576"/>
              <a:gd name="T8" fmla="*/ 1056 w 2352"/>
              <a:gd name="T9" fmla="*/ 48 h 576"/>
              <a:gd name="T10" fmla="*/ 1296 w 2352"/>
              <a:gd name="T11" fmla="*/ 0 h 576"/>
              <a:gd name="T12" fmla="*/ 1488 w 2352"/>
              <a:gd name="T13" fmla="*/ 0 h 576"/>
              <a:gd name="T14" fmla="*/ 1680 w 2352"/>
              <a:gd name="T15" fmla="*/ 48 h 576"/>
              <a:gd name="T16" fmla="*/ 1920 w 2352"/>
              <a:gd name="T17" fmla="*/ 144 h 576"/>
              <a:gd name="T18" fmla="*/ 2064 w 2352"/>
              <a:gd name="T19" fmla="*/ 240 h 576"/>
              <a:gd name="T20" fmla="*/ 2208 w 2352"/>
              <a:gd name="T21" fmla="*/ 384 h 576"/>
              <a:gd name="T22" fmla="*/ 2352 w 2352"/>
              <a:gd name="T23" fmla="*/ 528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352" h="576">
                <a:moveTo>
                  <a:pt x="0" y="576"/>
                </a:moveTo>
                <a:lnTo>
                  <a:pt x="144" y="432"/>
                </a:lnTo>
                <a:lnTo>
                  <a:pt x="432" y="240"/>
                </a:lnTo>
                <a:lnTo>
                  <a:pt x="816" y="96"/>
                </a:lnTo>
                <a:lnTo>
                  <a:pt x="1056" y="48"/>
                </a:lnTo>
                <a:lnTo>
                  <a:pt x="1296" y="0"/>
                </a:lnTo>
                <a:lnTo>
                  <a:pt x="1488" y="0"/>
                </a:lnTo>
                <a:lnTo>
                  <a:pt x="1680" y="48"/>
                </a:lnTo>
                <a:lnTo>
                  <a:pt x="1920" y="144"/>
                </a:lnTo>
                <a:lnTo>
                  <a:pt x="2064" y="240"/>
                </a:lnTo>
                <a:lnTo>
                  <a:pt x="2208" y="384"/>
                </a:lnTo>
                <a:lnTo>
                  <a:pt x="2352" y="528"/>
                </a:lnTo>
              </a:path>
            </a:pathLst>
          </a:custGeom>
          <a:noFill/>
          <a:ln w="381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14" name="Picture 13" descr="timeline-v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0"/>
            <a:ext cx="4735512" cy="625735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5039881" y="6110810"/>
            <a:ext cx="3160535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Apple Chancery"/>
                <a:cs typeface="Apple Chancery"/>
              </a:rPr>
              <a:t>Perfect Fluid</a:t>
            </a:r>
            <a:endParaRPr lang="en-US" sz="4000" dirty="0">
              <a:solidFill>
                <a:srgbClr val="0000FF"/>
              </a:solidFill>
              <a:latin typeface="Apple Chancery"/>
              <a:cs typeface="Apple Chancery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8" y="4715103"/>
            <a:ext cx="4267200" cy="21336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22508"/>
            <a:ext cx="4332288" cy="70788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Viscosity</a:t>
            </a:r>
            <a:endParaRPr lang="en-US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aphicFrame>
        <p:nvGraphicFramePr>
          <p:cNvPr id="1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9317661"/>
              </p:ext>
            </p:extLst>
          </p:nvPr>
        </p:nvGraphicFramePr>
        <p:xfrm>
          <a:off x="763495" y="1408906"/>
          <a:ext cx="1546225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3" name="Equation" r:id="rId6" imgW="609600" imgH="203200" progId="Equation.3">
                  <p:embed/>
                </p:oleObj>
              </mc:Choice>
              <mc:Fallback>
                <p:oleObj name="Equation" r:id="rId6" imgW="609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495" y="1408906"/>
                        <a:ext cx="1546225" cy="51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4047653"/>
              </p:ext>
            </p:extLst>
          </p:nvPr>
        </p:nvGraphicFramePr>
        <p:xfrm>
          <a:off x="598488" y="2006091"/>
          <a:ext cx="1711232" cy="127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4" name="Equation" r:id="rId8" imgW="2933700" imgH="241300" progId="Equation.3">
                  <p:embed/>
                </p:oleObj>
              </mc:Choice>
              <mc:Fallback>
                <p:oleObj name="Equation" r:id="rId8" imgW="29337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488" y="2006091"/>
                        <a:ext cx="1711232" cy="1275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366612"/>
              </p:ext>
            </p:extLst>
          </p:nvPr>
        </p:nvGraphicFramePr>
        <p:xfrm>
          <a:off x="1454343" y="3724275"/>
          <a:ext cx="2375461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5" name="Equation" r:id="rId10" imgW="2387600" imgH="469900" progId="Equation.3">
                  <p:embed/>
                </p:oleObj>
              </mc:Choice>
              <mc:Fallback>
                <p:oleObj name="Equation" r:id="rId10" imgW="23876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4343" y="3724275"/>
                        <a:ext cx="2375461" cy="466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8277795" y="6630345"/>
            <a:ext cx="866205" cy="2276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14/21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717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68E9C-70A0-3F4E-8497-8D6048E9E6D3}" type="slidenum">
              <a:rPr lang="en-US"/>
              <a:pPr/>
              <a:t>16</a:t>
            </a:fld>
            <a:endParaRPr lang="en-US"/>
          </a:p>
        </p:txBody>
      </p:sp>
      <p:pic>
        <p:nvPicPr>
          <p:cNvPr id="418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057400"/>
            <a:ext cx="32004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8821" name="Rectangle 5"/>
          <p:cNvSpPr>
            <a:spLocks noChangeArrowheads="1"/>
          </p:cNvSpPr>
          <p:nvPr/>
        </p:nvSpPr>
        <p:spPr bwMode="auto">
          <a:xfrm>
            <a:off x="679450" y="3276600"/>
            <a:ext cx="762000" cy="304800"/>
          </a:xfrm>
          <a:prstGeom prst="rect">
            <a:avLst/>
          </a:prstGeom>
          <a:solidFill>
            <a:schemeClr val="tx1"/>
          </a:solidFill>
          <a:ln w="38100" cmpd="dbl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8822" name="Line 6"/>
          <p:cNvSpPr>
            <a:spLocks noChangeShapeType="1"/>
          </p:cNvSpPr>
          <p:nvPr/>
        </p:nvSpPr>
        <p:spPr bwMode="auto">
          <a:xfrm>
            <a:off x="1441450" y="3429000"/>
            <a:ext cx="5715000" cy="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8823" name="AutoShape 7"/>
          <p:cNvSpPr>
            <a:spLocks noChangeArrowheads="1"/>
          </p:cNvSpPr>
          <p:nvPr/>
        </p:nvSpPr>
        <p:spPr bwMode="auto">
          <a:xfrm>
            <a:off x="7232650" y="2895600"/>
            <a:ext cx="228600" cy="10668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8824" name="Text Box 8"/>
          <p:cNvSpPr txBox="1">
            <a:spLocks noChangeArrowheads="1"/>
          </p:cNvSpPr>
          <p:nvPr/>
        </p:nvSpPr>
        <p:spPr bwMode="auto">
          <a:xfrm>
            <a:off x="303496" y="2267377"/>
            <a:ext cx="1605985" cy="83099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hangingPunct="0"/>
            <a:r>
              <a:rPr lang="en-US" sz="2400" dirty="0">
                <a:solidFill>
                  <a:srgbClr val="000000"/>
                </a:solidFill>
                <a:latin typeface="Apple Chancery"/>
                <a:cs typeface="Apple Chancery"/>
              </a:rPr>
              <a:t>Calibrated </a:t>
            </a:r>
          </a:p>
          <a:p>
            <a:pPr algn="ctr" eaLnBrk="0" hangingPunct="0"/>
            <a:r>
              <a:rPr lang="en-US" sz="2400" dirty="0">
                <a:solidFill>
                  <a:srgbClr val="000000"/>
                </a:solidFill>
                <a:latin typeface="Apple Chancery"/>
                <a:cs typeface="Apple Chancery"/>
              </a:rPr>
              <a:t>LASER</a:t>
            </a:r>
          </a:p>
        </p:txBody>
      </p:sp>
      <p:sp>
        <p:nvSpPr>
          <p:cNvPr id="418825" name="Text Box 9"/>
          <p:cNvSpPr txBox="1">
            <a:spLocks noChangeArrowheads="1"/>
          </p:cNvSpPr>
          <p:nvPr/>
        </p:nvSpPr>
        <p:spPr bwMode="auto">
          <a:xfrm>
            <a:off x="2700334" y="1262212"/>
            <a:ext cx="3444882" cy="461665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eaLnBrk="0" hangingPunct="0"/>
            <a:r>
              <a:rPr lang="en-US" sz="2400" dirty="0">
                <a:solidFill>
                  <a:srgbClr val="000000"/>
                </a:solidFill>
                <a:latin typeface="Apple Chancery"/>
                <a:cs typeface="Apple Chancery"/>
              </a:rPr>
              <a:t>Matter we want to study</a:t>
            </a:r>
          </a:p>
        </p:txBody>
      </p:sp>
      <p:sp>
        <p:nvSpPr>
          <p:cNvPr id="418826" name="Text Box 10"/>
          <p:cNvSpPr txBox="1">
            <a:spLocks noChangeArrowheads="1"/>
          </p:cNvSpPr>
          <p:nvPr/>
        </p:nvSpPr>
        <p:spPr bwMode="auto">
          <a:xfrm>
            <a:off x="6479319" y="1930826"/>
            <a:ext cx="1809875" cy="83099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hangingPunct="0"/>
            <a:r>
              <a:rPr lang="en-US" sz="2400" dirty="0">
                <a:solidFill>
                  <a:srgbClr val="000000"/>
                </a:solidFill>
                <a:latin typeface="Apple Chancery"/>
                <a:cs typeface="Apple Chancery"/>
              </a:rPr>
              <a:t>Calibrated</a:t>
            </a:r>
          </a:p>
          <a:p>
            <a:pPr algn="ctr" eaLnBrk="0" hangingPunct="0"/>
            <a:r>
              <a:rPr lang="en-US" sz="2400" dirty="0">
                <a:solidFill>
                  <a:srgbClr val="000000"/>
                </a:solidFill>
                <a:latin typeface="Apple Chancery"/>
                <a:cs typeface="Apple Chancery"/>
              </a:rPr>
              <a:t>Light Meter</a:t>
            </a:r>
          </a:p>
        </p:txBody>
      </p:sp>
      <p:sp>
        <p:nvSpPr>
          <p:cNvPr id="418827" name="Text Box 11"/>
          <p:cNvSpPr txBox="1">
            <a:spLocks noChangeArrowheads="1"/>
          </p:cNvSpPr>
          <p:nvPr/>
        </p:nvSpPr>
        <p:spPr bwMode="auto">
          <a:xfrm>
            <a:off x="5478677" y="4978827"/>
            <a:ext cx="1814083" cy="830997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eaLnBrk="0" hangingPunct="0"/>
            <a:r>
              <a:rPr lang="en-US" sz="2400" dirty="0">
                <a:solidFill>
                  <a:srgbClr val="000000"/>
                </a:solidFill>
                <a:latin typeface="Apple Chancery"/>
                <a:cs typeface="Apple Chancery"/>
              </a:rPr>
              <a:t>Calibrated</a:t>
            </a:r>
          </a:p>
          <a:p>
            <a:pPr algn="ctr" eaLnBrk="0" hangingPunct="0"/>
            <a:r>
              <a:rPr lang="en-US" sz="2400" dirty="0">
                <a:solidFill>
                  <a:srgbClr val="000000"/>
                </a:solidFill>
                <a:latin typeface="Apple Chancery"/>
                <a:cs typeface="Apple Chancery"/>
              </a:rPr>
              <a:t>Heat Source</a:t>
            </a:r>
          </a:p>
        </p:txBody>
      </p:sp>
      <p:pic>
        <p:nvPicPr>
          <p:cNvPr id="41882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0"/>
            <a:ext cx="10287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418829" name="Group 13"/>
          <p:cNvGrpSpPr>
            <a:grpSpLocks/>
          </p:cNvGrpSpPr>
          <p:nvPr/>
        </p:nvGrpSpPr>
        <p:grpSpPr bwMode="auto">
          <a:xfrm>
            <a:off x="2819400" y="1905000"/>
            <a:ext cx="3276600" cy="2743200"/>
            <a:chOff x="3744" y="1344"/>
            <a:chExt cx="1872" cy="1728"/>
          </a:xfrm>
        </p:grpSpPr>
        <p:pic>
          <p:nvPicPr>
            <p:cNvPr id="418830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79" t="23749" r="20000" b="20811"/>
            <a:stretch>
              <a:fillRect/>
            </a:stretch>
          </p:blipFill>
          <p:spPr bwMode="auto">
            <a:xfrm>
              <a:off x="3744" y="1344"/>
              <a:ext cx="1872" cy="17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18831" name="Oval 15"/>
            <p:cNvSpPr>
              <a:spLocks noChangeArrowheads="1"/>
            </p:cNvSpPr>
            <p:nvPr/>
          </p:nvSpPr>
          <p:spPr bwMode="auto">
            <a:xfrm>
              <a:off x="3744" y="1392"/>
              <a:ext cx="1536" cy="1632"/>
            </a:xfrm>
            <a:prstGeom prst="ellipse">
              <a:avLst/>
            </a:prstGeom>
            <a:noFill/>
            <a:ln w="9525">
              <a:solidFill>
                <a:srgbClr val="04051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8832" name="Oval 16"/>
            <p:cNvSpPr>
              <a:spLocks noChangeArrowheads="1"/>
            </p:cNvSpPr>
            <p:nvPr/>
          </p:nvSpPr>
          <p:spPr bwMode="auto">
            <a:xfrm>
              <a:off x="4080" y="1392"/>
              <a:ext cx="1536" cy="1632"/>
            </a:xfrm>
            <a:prstGeom prst="ellipse">
              <a:avLst/>
            </a:prstGeom>
            <a:noFill/>
            <a:ln w="9525">
              <a:solidFill>
                <a:srgbClr val="04051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18834" name="Rectangle 18"/>
          <p:cNvSpPr>
            <a:spLocks noChangeArrowheads="1"/>
          </p:cNvSpPr>
          <p:nvPr/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 u="sng">
                <a:solidFill>
                  <a:schemeClr val="bg1"/>
                </a:solidFill>
              </a:rPr>
              <a:t>Probes of the Medium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Opacity</a:t>
            </a:r>
            <a:endParaRPr lang="en-US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 rot="19053020">
            <a:off x="421257" y="4507472"/>
            <a:ext cx="1704414" cy="11079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600" dirty="0" smtClean="0">
                <a:latin typeface="Apple Chancery"/>
                <a:cs typeface="Apple Chancery"/>
              </a:rPr>
              <a:t>Jets</a:t>
            </a:r>
            <a:endParaRPr lang="en-US" sz="6600" dirty="0"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2747716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8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8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8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257800" y="1600200"/>
            <a:ext cx="2590800" cy="2336800"/>
          </a:xfrm>
          <a:prstGeom prst="rect">
            <a:avLst/>
          </a:prstGeom>
          <a:gradFill rotWithShape="1">
            <a:gsLst>
              <a:gs pos="0">
                <a:srgbClr val="CC0000"/>
              </a:gs>
              <a:gs pos="50000">
                <a:srgbClr val="FFFF00"/>
              </a:gs>
              <a:gs pos="100000">
                <a:srgbClr val="CC0000"/>
              </a:gs>
            </a:gsLst>
            <a:lin ang="0" scaled="1"/>
          </a:gradFill>
          <a:ln w="28575">
            <a:solidFill>
              <a:schemeClr val="tx1"/>
            </a:solidFill>
            <a:miter lim="800000"/>
            <a:headEnd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624539" y="3964517"/>
            <a:ext cx="3216379" cy="40011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B2"/>
                </a:solidFill>
              </a:rPr>
              <a:t>back-to-back jets disappear</a:t>
            </a:r>
            <a:r>
              <a:rPr lang="en-US" sz="2000" b="1" dirty="0">
                <a:solidFill>
                  <a:srgbClr val="0000B2"/>
                </a:solidFill>
                <a:latin typeface="Tahoma" charset="0"/>
              </a:rPr>
              <a:t> </a:t>
            </a:r>
            <a:endParaRPr lang="en-US" sz="2000" b="1" dirty="0">
              <a:solidFill>
                <a:srgbClr val="0000B2"/>
              </a:solidFill>
              <a:latin typeface="Times New Roman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6553200" y="3494617"/>
            <a:ext cx="76200" cy="372533"/>
          </a:xfrm>
          <a:custGeom>
            <a:avLst/>
            <a:gdLst>
              <a:gd name="T0" fmla="*/ 0 w 68"/>
              <a:gd name="T1" fmla="*/ 0 h 174"/>
              <a:gd name="T2" fmla="*/ 27 w 68"/>
              <a:gd name="T3" fmla="*/ 15 h 174"/>
              <a:gd name="T4" fmla="*/ 42 w 68"/>
              <a:gd name="T5" fmla="*/ 54 h 174"/>
              <a:gd name="T6" fmla="*/ 24 w 68"/>
              <a:gd name="T7" fmla="*/ 81 h 174"/>
              <a:gd name="T8" fmla="*/ 51 w 68"/>
              <a:gd name="T9" fmla="*/ 93 h 174"/>
              <a:gd name="T10" fmla="*/ 57 w 68"/>
              <a:gd name="T11" fmla="*/ 120 h 174"/>
              <a:gd name="T12" fmla="*/ 51 w 68"/>
              <a:gd name="T13" fmla="*/ 147 h 174"/>
              <a:gd name="T14" fmla="*/ 57 w 68"/>
              <a:gd name="T15" fmla="*/ 174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 rot="2179175" flipH="1">
            <a:off x="6380163" y="3322651"/>
            <a:ext cx="80962" cy="369332"/>
          </a:xfrm>
          <a:custGeom>
            <a:avLst/>
            <a:gdLst>
              <a:gd name="T0" fmla="*/ 11 w 46"/>
              <a:gd name="T1" fmla="*/ 0 h 198"/>
              <a:gd name="T2" fmla="*/ 5 w 46"/>
              <a:gd name="T3" fmla="*/ 39 h 198"/>
              <a:gd name="T4" fmla="*/ 20 w 46"/>
              <a:gd name="T5" fmla="*/ 78 h 198"/>
              <a:gd name="T6" fmla="*/ 2 w 46"/>
              <a:gd name="T7" fmla="*/ 105 h 198"/>
              <a:gd name="T8" fmla="*/ 29 w 46"/>
              <a:gd name="T9" fmla="*/ 117 h 198"/>
              <a:gd name="T10" fmla="*/ 35 w 46"/>
              <a:gd name="T11" fmla="*/ 144 h 198"/>
              <a:gd name="T12" fmla="*/ 29 w 46"/>
              <a:gd name="T13" fmla="*/ 171 h 198"/>
              <a:gd name="T14" fmla="*/ 35 w 46"/>
              <a:gd name="T15" fmla="*/ 198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6" h="198">
                <a:moveTo>
                  <a:pt x="11" y="0"/>
                </a:moveTo>
                <a:cubicBezTo>
                  <a:pt x="24" y="4"/>
                  <a:pt x="0" y="25"/>
                  <a:pt x="5" y="39"/>
                </a:cubicBezTo>
                <a:cubicBezTo>
                  <a:pt x="0" y="69"/>
                  <a:pt x="11" y="52"/>
                  <a:pt x="20" y="78"/>
                </a:cubicBezTo>
                <a:cubicBezTo>
                  <a:pt x="16" y="89"/>
                  <a:pt x="9" y="95"/>
                  <a:pt x="2" y="105"/>
                </a:cubicBezTo>
                <a:cubicBezTo>
                  <a:pt x="12" y="108"/>
                  <a:pt x="19" y="114"/>
                  <a:pt x="29" y="117"/>
                </a:cubicBezTo>
                <a:cubicBezTo>
                  <a:pt x="25" y="134"/>
                  <a:pt x="18" y="135"/>
                  <a:pt x="35" y="144"/>
                </a:cubicBezTo>
                <a:cubicBezTo>
                  <a:pt x="39" y="156"/>
                  <a:pt x="36" y="160"/>
                  <a:pt x="29" y="171"/>
                </a:cubicBezTo>
                <a:cubicBezTo>
                  <a:pt x="46" y="177"/>
                  <a:pt x="35" y="181"/>
                  <a:pt x="35" y="198"/>
                </a:cubicBezTo>
              </a:path>
            </a:pathLst>
          </a:cu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 rot="10121092">
            <a:off x="6705601" y="3088218"/>
            <a:ext cx="100013" cy="372533"/>
          </a:xfrm>
          <a:custGeom>
            <a:avLst/>
            <a:gdLst>
              <a:gd name="T0" fmla="*/ 0 w 68"/>
              <a:gd name="T1" fmla="*/ 0 h 174"/>
              <a:gd name="T2" fmla="*/ 27 w 68"/>
              <a:gd name="T3" fmla="*/ 15 h 174"/>
              <a:gd name="T4" fmla="*/ 42 w 68"/>
              <a:gd name="T5" fmla="*/ 54 h 174"/>
              <a:gd name="T6" fmla="*/ 24 w 68"/>
              <a:gd name="T7" fmla="*/ 81 h 174"/>
              <a:gd name="T8" fmla="*/ 51 w 68"/>
              <a:gd name="T9" fmla="*/ 93 h 174"/>
              <a:gd name="T10" fmla="*/ 57 w 68"/>
              <a:gd name="T11" fmla="*/ 120 h 174"/>
              <a:gd name="T12" fmla="*/ 51 w 68"/>
              <a:gd name="T13" fmla="*/ 147 h 174"/>
              <a:gd name="T14" fmla="*/ 57 w 68"/>
              <a:gd name="T15" fmla="*/ 174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 rot="10121092">
            <a:off x="6400801" y="1970618"/>
            <a:ext cx="100013" cy="372533"/>
          </a:xfrm>
          <a:custGeom>
            <a:avLst/>
            <a:gdLst>
              <a:gd name="T0" fmla="*/ 0 w 68"/>
              <a:gd name="T1" fmla="*/ 0 h 174"/>
              <a:gd name="T2" fmla="*/ 27 w 68"/>
              <a:gd name="T3" fmla="*/ 15 h 174"/>
              <a:gd name="T4" fmla="*/ 42 w 68"/>
              <a:gd name="T5" fmla="*/ 54 h 174"/>
              <a:gd name="T6" fmla="*/ 24 w 68"/>
              <a:gd name="T7" fmla="*/ 81 h 174"/>
              <a:gd name="T8" fmla="*/ 51 w 68"/>
              <a:gd name="T9" fmla="*/ 93 h 174"/>
              <a:gd name="T10" fmla="*/ 57 w 68"/>
              <a:gd name="T11" fmla="*/ 120 h 174"/>
              <a:gd name="T12" fmla="*/ 51 w 68"/>
              <a:gd name="T13" fmla="*/ 147 h 174"/>
              <a:gd name="T14" fmla="*/ 57 w 68"/>
              <a:gd name="T15" fmla="*/ 174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 rot="14203381" flipV="1">
            <a:off x="6709041" y="1937293"/>
            <a:ext cx="99483" cy="369332"/>
          </a:xfrm>
          <a:custGeom>
            <a:avLst/>
            <a:gdLst>
              <a:gd name="T0" fmla="*/ 0 w 68"/>
              <a:gd name="T1" fmla="*/ 0 h 174"/>
              <a:gd name="T2" fmla="*/ 27 w 68"/>
              <a:gd name="T3" fmla="*/ 15 h 174"/>
              <a:gd name="T4" fmla="*/ 42 w 68"/>
              <a:gd name="T5" fmla="*/ 54 h 174"/>
              <a:gd name="T6" fmla="*/ 24 w 68"/>
              <a:gd name="T7" fmla="*/ 81 h 174"/>
              <a:gd name="T8" fmla="*/ 51 w 68"/>
              <a:gd name="T9" fmla="*/ 93 h 174"/>
              <a:gd name="T10" fmla="*/ 57 w 68"/>
              <a:gd name="T11" fmla="*/ 120 h 174"/>
              <a:gd name="T12" fmla="*/ 51 w 68"/>
              <a:gd name="T13" fmla="*/ 147 h 174"/>
              <a:gd name="T14" fmla="*/ 57 w 68"/>
              <a:gd name="T15" fmla="*/ 174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13" name="Group 11"/>
          <p:cNvGrpSpPr>
            <a:grpSpLocks/>
          </p:cNvGrpSpPr>
          <p:nvPr/>
        </p:nvGrpSpPr>
        <p:grpSpPr bwMode="auto">
          <a:xfrm rot="14001149" flipV="1">
            <a:off x="6358996" y="1899709"/>
            <a:ext cx="429684" cy="228600"/>
            <a:chOff x="326" y="3552"/>
            <a:chExt cx="394" cy="307"/>
          </a:xfrm>
        </p:grpSpPr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V="1">
              <a:off x="672" y="3552"/>
              <a:ext cx="48" cy="48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326" y="3600"/>
              <a:ext cx="361" cy="259"/>
            </a:xfrm>
            <a:custGeom>
              <a:avLst/>
              <a:gdLst>
                <a:gd name="T0" fmla="*/ 0 w 361"/>
                <a:gd name="T1" fmla="*/ 240 h 259"/>
                <a:gd name="T2" fmla="*/ 49 w 361"/>
                <a:gd name="T3" fmla="*/ 225 h 259"/>
                <a:gd name="T4" fmla="*/ 53 w 361"/>
                <a:gd name="T5" fmla="*/ 230 h 259"/>
                <a:gd name="T6" fmla="*/ 82 w 361"/>
                <a:gd name="T7" fmla="*/ 259 h 259"/>
                <a:gd name="T8" fmla="*/ 111 w 361"/>
                <a:gd name="T9" fmla="*/ 249 h 259"/>
                <a:gd name="T10" fmla="*/ 121 w 361"/>
                <a:gd name="T11" fmla="*/ 220 h 259"/>
                <a:gd name="T12" fmla="*/ 116 w 361"/>
                <a:gd name="T13" fmla="*/ 172 h 259"/>
                <a:gd name="T14" fmla="*/ 73 w 361"/>
                <a:gd name="T15" fmla="*/ 148 h 259"/>
                <a:gd name="T16" fmla="*/ 92 w 361"/>
                <a:gd name="T17" fmla="*/ 201 h 259"/>
                <a:gd name="T18" fmla="*/ 121 w 361"/>
                <a:gd name="T19" fmla="*/ 211 h 259"/>
                <a:gd name="T20" fmla="*/ 188 w 361"/>
                <a:gd name="T21" fmla="*/ 163 h 259"/>
                <a:gd name="T22" fmla="*/ 145 w 361"/>
                <a:gd name="T23" fmla="*/ 100 h 259"/>
                <a:gd name="T24" fmla="*/ 193 w 361"/>
                <a:gd name="T25" fmla="*/ 172 h 259"/>
                <a:gd name="T26" fmla="*/ 246 w 361"/>
                <a:gd name="T27" fmla="*/ 105 h 259"/>
                <a:gd name="T28" fmla="*/ 212 w 361"/>
                <a:gd name="T29" fmla="*/ 52 h 259"/>
                <a:gd name="T30" fmla="*/ 270 w 361"/>
                <a:gd name="T31" fmla="*/ 129 h 259"/>
                <a:gd name="T32" fmla="*/ 308 w 361"/>
                <a:gd name="T33" fmla="*/ 100 h 259"/>
                <a:gd name="T34" fmla="*/ 274 w 361"/>
                <a:gd name="T35" fmla="*/ 14 h 259"/>
                <a:gd name="T36" fmla="*/ 284 w 361"/>
                <a:gd name="T37" fmla="*/ 81 h 259"/>
                <a:gd name="T38" fmla="*/ 313 w 361"/>
                <a:gd name="T39" fmla="*/ 91 h 259"/>
                <a:gd name="T40" fmla="*/ 361 w 361"/>
                <a:gd name="T41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00FF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" name="Group 14"/>
          <p:cNvGrpSpPr>
            <a:grpSpLocks/>
          </p:cNvGrpSpPr>
          <p:nvPr/>
        </p:nvGrpSpPr>
        <p:grpSpPr bwMode="auto">
          <a:xfrm rot="16361166" flipH="1">
            <a:off x="6384926" y="3029480"/>
            <a:ext cx="203200" cy="320675"/>
            <a:chOff x="326" y="3552"/>
            <a:chExt cx="394" cy="307"/>
          </a:xfrm>
        </p:grpSpPr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V="1">
              <a:off x="672" y="3552"/>
              <a:ext cx="48" cy="48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326" y="3600"/>
              <a:ext cx="361" cy="259"/>
            </a:xfrm>
            <a:custGeom>
              <a:avLst/>
              <a:gdLst>
                <a:gd name="T0" fmla="*/ 0 w 361"/>
                <a:gd name="T1" fmla="*/ 240 h 259"/>
                <a:gd name="T2" fmla="*/ 49 w 361"/>
                <a:gd name="T3" fmla="*/ 225 h 259"/>
                <a:gd name="T4" fmla="*/ 53 w 361"/>
                <a:gd name="T5" fmla="*/ 230 h 259"/>
                <a:gd name="T6" fmla="*/ 82 w 361"/>
                <a:gd name="T7" fmla="*/ 259 h 259"/>
                <a:gd name="T8" fmla="*/ 111 w 361"/>
                <a:gd name="T9" fmla="*/ 249 h 259"/>
                <a:gd name="T10" fmla="*/ 121 w 361"/>
                <a:gd name="T11" fmla="*/ 220 h 259"/>
                <a:gd name="T12" fmla="*/ 116 w 361"/>
                <a:gd name="T13" fmla="*/ 172 h 259"/>
                <a:gd name="T14" fmla="*/ 73 w 361"/>
                <a:gd name="T15" fmla="*/ 148 h 259"/>
                <a:gd name="T16" fmla="*/ 92 w 361"/>
                <a:gd name="T17" fmla="*/ 201 h 259"/>
                <a:gd name="T18" fmla="*/ 121 w 361"/>
                <a:gd name="T19" fmla="*/ 211 h 259"/>
                <a:gd name="T20" fmla="*/ 188 w 361"/>
                <a:gd name="T21" fmla="*/ 163 h 259"/>
                <a:gd name="T22" fmla="*/ 145 w 361"/>
                <a:gd name="T23" fmla="*/ 100 h 259"/>
                <a:gd name="T24" fmla="*/ 193 w 361"/>
                <a:gd name="T25" fmla="*/ 172 h 259"/>
                <a:gd name="T26" fmla="*/ 246 w 361"/>
                <a:gd name="T27" fmla="*/ 105 h 259"/>
                <a:gd name="T28" fmla="*/ 212 w 361"/>
                <a:gd name="T29" fmla="*/ 52 h 259"/>
                <a:gd name="T30" fmla="*/ 270 w 361"/>
                <a:gd name="T31" fmla="*/ 129 h 259"/>
                <a:gd name="T32" fmla="*/ 308 w 361"/>
                <a:gd name="T33" fmla="*/ 100 h 259"/>
                <a:gd name="T34" fmla="*/ 274 w 361"/>
                <a:gd name="T35" fmla="*/ 14 h 259"/>
                <a:gd name="T36" fmla="*/ 284 w 361"/>
                <a:gd name="T37" fmla="*/ 81 h 259"/>
                <a:gd name="T38" fmla="*/ 313 w 361"/>
                <a:gd name="T39" fmla="*/ 91 h 259"/>
                <a:gd name="T40" fmla="*/ 361 w 361"/>
                <a:gd name="T41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3366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 rot="251010" flipV="1">
            <a:off x="6551613" y="3388784"/>
            <a:ext cx="228600" cy="508000"/>
            <a:chOff x="326" y="3552"/>
            <a:chExt cx="394" cy="307"/>
          </a:xfrm>
        </p:grpSpPr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672" y="3552"/>
              <a:ext cx="48" cy="4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326" y="3600"/>
              <a:ext cx="361" cy="259"/>
            </a:xfrm>
            <a:custGeom>
              <a:avLst/>
              <a:gdLst>
                <a:gd name="T0" fmla="*/ 0 w 361"/>
                <a:gd name="T1" fmla="*/ 240 h 259"/>
                <a:gd name="T2" fmla="*/ 49 w 361"/>
                <a:gd name="T3" fmla="*/ 225 h 259"/>
                <a:gd name="T4" fmla="*/ 53 w 361"/>
                <a:gd name="T5" fmla="*/ 230 h 259"/>
                <a:gd name="T6" fmla="*/ 82 w 361"/>
                <a:gd name="T7" fmla="*/ 259 h 259"/>
                <a:gd name="T8" fmla="*/ 111 w 361"/>
                <a:gd name="T9" fmla="*/ 249 h 259"/>
                <a:gd name="T10" fmla="*/ 121 w 361"/>
                <a:gd name="T11" fmla="*/ 220 h 259"/>
                <a:gd name="T12" fmla="*/ 116 w 361"/>
                <a:gd name="T13" fmla="*/ 172 h 259"/>
                <a:gd name="T14" fmla="*/ 73 w 361"/>
                <a:gd name="T15" fmla="*/ 148 h 259"/>
                <a:gd name="T16" fmla="*/ 92 w 361"/>
                <a:gd name="T17" fmla="*/ 201 h 259"/>
                <a:gd name="T18" fmla="*/ 121 w 361"/>
                <a:gd name="T19" fmla="*/ 211 h 259"/>
                <a:gd name="T20" fmla="*/ 188 w 361"/>
                <a:gd name="T21" fmla="*/ 163 h 259"/>
                <a:gd name="T22" fmla="*/ 145 w 361"/>
                <a:gd name="T23" fmla="*/ 100 h 259"/>
                <a:gd name="T24" fmla="*/ 193 w 361"/>
                <a:gd name="T25" fmla="*/ 172 h 259"/>
                <a:gd name="T26" fmla="*/ 246 w 361"/>
                <a:gd name="T27" fmla="*/ 105 h 259"/>
                <a:gd name="T28" fmla="*/ 212 w 361"/>
                <a:gd name="T29" fmla="*/ 52 h 259"/>
                <a:gd name="T30" fmla="*/ 270 w 361"/>
                <a:gd name="T31" fmla="*/ 129 h 259"/>
                <a:gd name="T32" fmla="*/ 308 w 361"/>
                <a:gd name="T33" fmla="*/ 100 h 259"/>
                <a:gd name="T34" fmla="*/ 274 w 361"/>
                <a:gd name="T35" fmla="*/ 14 h 259"/>
                <a:gd name="T36" fmla="*/ 284 w 361"/>
                <a:gd name="T37" fmla="*/ 81 h 259"/>
                <a:gd name="T38" fmla="*/ 313 w 361"/>
                <a:gd name="T39" fmla="*/ 91 h 259"/>
                <a:gd name="T40" fmla="*/ 361 w 361"/>
                <a:gd name="T41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FF99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5334000" y="2681817"/>
            <a:ext cx="1066800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non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 flipV="1">
            <a:off x="6400800" y="1767417"/>
            <a:ext cx="381000" cy="91440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non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6705600" y="2986617"/>
            <a:ext cx="10668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non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H="1">
            <a:off x="6477000" y="2986617"/>
            <a:ext cx="228600" cy="7112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non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24"/>
          <p:cNvSpPr>
            <a:spLocks/>
          </p:cNvSpPr>
          <p:nvPr/>
        </p:nvSpPr>
        <p:spPr bwMode="auto">
          <a:xfrm>
            <a:off x="6400800" y="2681817"/>
            <a:ext cx="381000" cy="304800"/>
          </a:xfrm>
          <a:custGeom>
            <a:avLst/>
            <a:gdLst>
              <a:gd name="T0" fmla="*/ 0 w 109"/>
              <a:gd name="T1" fmla="*/ 11 h 140"/>
              <a:gd name="T2" fmla="*/ 80 w 109"/>
              <a:gd name="T3" fmla="*/ 11 h 140"/>
              <a:gd name="T4" fmla="*/ 16 w 109"/>
              <a:gd name="T5" fmla="*/ 75 h 140"/>
              <a:gd name="T6" fmla="*/ 104 w 109"/>
              <a:gd name="T7" fmla="*/ 75 h 140"/>
              <a:gd name="T8" fmla="*/ 48 w 109"/>
              <a:gd name="T9" fmla="*/ 131 h 140"/>
              <a:gd name="T10" fmla="*/ 96 w 109"/>
              <a:gd name="T11" fmla="*/ 131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9" h="140">
                <a:moveTo>
                  <a:pt x="0" y="11"/>
                </a:moveTo>
                <a:cubicBezTo>
                  <a:pt x="38" y="5"/>
                  <a:pt x="77" y="0"/>
                  <a:pt x="80" y="11"/>
                </a:cubicBezTo>
                <a:cubicBezTo>
                  <a:pt x="83" y="22"/>
                  <a:pt x="12" y="64"/>
                  <a:pt x="16" y="75"/>
                </a:cubicBezTo>
                <a:cubicBezTo>
                  <a:pt x="20" y="86"/>
                  <a:pt x="99" y="66"/>
                  <a:pt x="104" y="75"/>
                </a:cubicBezTo>
                <a:cubicBezTo>
                  <a:pt x="109" y="84"/>
                  <a:pt x="49" y="122"/>
                  <a:pt x="48" y="131"/>
                </a:cubicBezTo>
                <a:cubicBezTo>
                  <a:pt x="47" y="140"/>
                  <a:pt x="88" y="132"/>
                  <a:pt x="96" y="131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 flipV="1">
            <a:off x="6889750" y="889001"/>
            <a:ext cx="273050" cy="67521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 flipV="1">
            <a:off x="6889751" y="1193801"/>
            <a:ext cx="225425" cy="37041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9" name="Line 27"/>
          <p:cNvSpPr>
            <a:spLocks noChangeShapeType="1"/>
          </p:cNvSpPr>
          <p:nvPr/>
        </p:nvSpPr>
        <p:spPr bwMode="auto">
          <a:xfrm flipV="1">
            <a:off x="6889750" y="1397001"/>
            <a:ext cx="273050" cy="16721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" name="Line 28"/>
          <p:cNvSpPr>
            <a:spLocks noChangeShapeType="1"/>
          </p:cNvSpPr>
          <p:nvPr/>
        </p:nvSpPr>
        <p:spPr bwMode="auto">
          <a:xfrm flipV="1">
            <a:off x="6889750" y="990601"/>
            <a:ext cx="120650" cy="57361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3496781" y="1092201"/>
            <a:ext cx="3208819" cy="40011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0000B2"/>
                </a:solidFill>
              </a:rPr>
              <a:t>leading particle suppressed</a:t>
            </a:r>
          </a:p>
        </p:txBody>
      </p:sp>
      <p:sp>
        <p:nvSpPr>
          <p:cNvPr id="32" name="Oval 30"/>
          <p:cNvSpPr>
            <a:spLocks noChangeArrowheads="1"/>
          </p:cNvSpPr>
          <p:nvPr/>
        </p:nvSpPr>
        <p:spPr bwMode="auto">
          <a:xfrm>
            <a:off x="7620000" y="1600200"/>
            <a:ext cx="457200" cy="23368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round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Oval 31"/>
          <p:cNvSpPr>
            <a:spLocks noChangeArrowheads="1"/>
          </p:cNvSpPr>
          <p:nvPr/>
        </p:nvSpPr>
        <p:spPr bwMode="auto">
          <a:xfrm>
            <a:off x="5029200" y="1600200"/>
            <a:ext cx="457200" cy="2336800"/>
          </a:xfrm>
          <a:prstGeom prst="ellipse">
            <a:avLst/>
          </a:prstGeom>
          <a:gradFill rotWithShape="1">
            <a:gsLst>
              <a:gs pos="0">
                <a:schemeClr val="tx2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round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32"/>
          <p:cNvSpPr>
            <a:spLocks noChangeShapeType="1"/>
          </p:cNvSpPr>
          <p:nvPr/>
        </p:nvSpPr>
        <p:spPr bwMode="auto">
          <a:xfrm flipH="1">
            <a:off x="7162800" y="2779184"/>
            <a:ext cx="609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5" name="Line 33"/>
          <p:cNvSpPr>
            <a:spLocks noChangeShapeType="1"/>
          </p:cNvSpPr>
          <p:nvPr/>
        </p:nvSpPr>
        <p:spPr bwMode="auto">
          <a:xfrm rot="10800967" flipH="1">
            <a:off x="5334000" y="2980267"/>
            <a:ext cx="685800" cy="2117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6" name="Rectangle 34" descr="Small confetti"/>
          <p:cNvSpPr>
            <a:spLocks noChangeArrowheads="1"/>
          </p:cNvSpPr>
          <p:nvPr/>
        </p:nvSpPr>
        <p:spPr bwMode="auto">
          <a:xfrm>
            <a:off x="1600200" y="2595034"/>
            <a:ext cx="1066800" cy="772583"/>
          </a:xfrm>
          <a:prstGeom prst="rect">
            <a:avLst/>
          </a:prstGeom>
          <a:pattFill prst="smConfetti">
            <a:fgClr>
              <a:schemeClr val="accent1"/>
            </a:fgClr>
            <a:bgClr>
              <a:schemeClr val="hlink"/>
            </a:bgClr>
          </a:pattFill>
          <a:ln w="28575">
            <a:solidFill>
              <a:schemeClr val="tx1"/>
            </a:solidFill>
            <a:miter lim="800000"/>
            <a:headEnd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Freeform 35"/>
          <p:cNvSpPr>
            <a:spLocks/>
          </p:cNvSpPr>
          <p:nvPr/>
        </p:nvSpPr>
        <p:spPr bwMode="auto">
          <a:xfrm rot="10121092">
            <a:off x="2209801" y="3230034"/>
            <a:ext cx="100013" cy="372533"/>
          </a:xfrm>
          <a:custGeom>
            <a:avLst/>
            <a:gdLst>
              <a:gd name="T0" fmla="*/ 0 w 68"/>
              <a:gd name="T1" fmla="*/ 0 h 174"/>
              <a:gd name="T2" fmla="*/ 27 w 68"/>
              <a:gd name="T3" fmla="*/ 15 h 174"/>
              <a:gd name="T4" fmla="*/ 42 w 68"/>
              <a:gd name="T5" fmla="*/ 54 h 174"/>
              <a:gd name="T6" fmla="*/ 24 w 68"/>
              <a:gd name="T7" fmla="*/ 81 h 174"/>
              <a:gd name="T8" fmla="*/ 51 w 68"/>
              <a:gd name="T9" fmla="*/ 93 h 174"/>
              <a:gd name="T10" fmla="*/ 57 w 68"/>
              <a:gd name="T11" fmla="*/ 120 h 174"/>
              <a:gd name="T12" fmla="*/ 51 w 68"/>
              <a:gd name="T13" fmla="*/ 147 h 174"/>
              <a:gd name="T14" fmla="*/ 57 w 68"/>
              <a:gd name="T15" fmla="*/ 174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" name="Freeform 36"/>
          <p:cNvSpPr>
            <a:spLocks/>
          </p:cNvSpPr>
          <p:nvPr/>
        </p:nvSpPr>
        <p:spPr bwMode="auto">
          <a:xfrm rot="14203381" flipV="1">
            <a:off x="2213241" y="2079109"/>
            <a:ext cx="99483" cy="369332"/>
          </a:xfrm>
          <a:custGeom>
            <a:avLst/>
            <a:gdLst>
              <a:gd name="T0" fmla="*/ 0 w 68"/>
              <a:gd name="T1" fmla="*/ 0 h 174"/>
              <a:gd name="T2" fmla="*/ 27 w 68"/>
              <a:gd name="T3" fmla="*/ 15 h 174"/>
              <a:gd name="T4" fmla="*/ 42 w 68"/>
              <a:gd name="T5" fmla="*/ 54 h 174"/>
              <a:gd name="T6" fmla="*/ 24 w 68"/>
              <a:gd name="T7" fmla="*/ 81 h 174"/>
              <a:gd name="T8" fmla="*/ 51 w 68"/>
              <a:gd name="T9" fmla="*/ 93 h 174"/>
              <a:gd name="T10" fmla="*/ 57 w 68"/>
              <a:gd name="T11" fmla="*/ 120 h 174"/>
              <a:gd name="T12" fmla="*/ 51 w 68"/>
              <a:gd name="T13" fmla="*/ 147 h 174"/>
              <a:gd name="T14" fmla="*/ 57 w 68"/>
              <a:gd name="T15" fmla="*/ 174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39" name="Group 37"/>
          <p:cNvGrpSpPr>
            <a:grpSpLocks/>
          </p:cNvGrpSpPr>
          <p:nvPr/>
        </p:nvGrpSpPr>
        <p:grpSpPr bwMode="auto">
          <a:xfrm rot="14001149" flipV="1">
            <a:off x="1863196" y="2041525"/>
            <a:ext cx="429684" cy="228600"/>
            <a:chOff x="326" y="3552"/>
            <a:chExt cx="394" cy="307"/>
          </a:xfrm>
        </p:grpSpPr>
        <p:sp>
          <p:nvSpPr>
            <p:cNvPr id="40" name="Line 38"/>
            <p:cNvSpPr>
              <a:spLocks noChangeShapeType="1"/>
            </p:cNvSpPr>
            <p:nvPr/>
          </p:nvSpPr>
          <p:spPr bwMode="auto">
            <a:xfrm flipV="1">
              <a:off x="672" y="3552"/>
              <a:ext cx="48" cy="48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>
              <a:off x="326" y="3600"/>
              <a:ext cx="361" cy="259"/>
            </a:xfrm>
            <a:custGeom>
              <a:avLst/>
              <a:gdLst>
                <a:gd name="T0" fmla="*/ 0 w 361"/>
                <a:gd name="T1" fmla="*/ 240 h 259"/>
                <a:gd name="T2" fmla="*/ 49 w 361"/>
                <a:gd name="T3" fmla="*/ 225 h 259"/>
                <a:gd name="T4" fmla="*/ 53 w 361"/>
                <a:gd name="T5" fmla="*/ 230 h 259"/>
                <a:gd name="T6" fmla="*/ 82 w 361"/>
                <a:gd name="T7" fmla="*/ 259 h 259"/>
                <a:gd name="T8" fmla="*/ 111 w 361"/>
                <a:gd name="T9" fmla="*/ 249 h 259"/>
                <a:gd name="T10" fmla="*/ 121 w 361"/>
                <a:gd name="T11" fmla="*/ 220 h 259"/>
                <a:gd name="T12" fmla="*/ 116 w 361"/>
                <a:gd name="T13" fmla="*/ 172 h 259"/>
                <a:gd name="T14" fmla="*/ 73 w 361"/>
                <a:gd name="T15" fmla="*/ 148 h 259"/>
                <a:gd name="T16" fmla="*/ 92 w 361"/>
                <a:gd name="T17" fmla="*/ 201 h 259"/>
                <a:gd name="T18" fmla="*/ 121 w 361"/>
                <a:gd name="T19" fmla="*/ 211 h 259"/>
                <a:gd name="T20" fmla="*/ 188 w 361"/>
                <a:gd name="T21" fmla="*/ 163 h 259"/>
                <a:gd name="T22" fmla="*/ 145 w 361"/>
                <a:gd name="T23" fmla="*/ 100 h 259"/>
                <a:gd name="T24" fmla="*/ 193 w 361"/>
                <a:gd name="T25" fmla="*/ 172 h 259"/>
                <a:gd name="T26" fmla="*/ 246 w 361"/>
                <a:gd name="T27" fmla="*/ 105 h 259"/>
                <a:gd name="T28" fmla="*/ 212 w 361"/>
                <a:gd name="T29" fmla="*/ 52 h 259"/>
                <a:gd name="T30" fmla="*/ 270 w 361"/>
                <a:gd name="T31" fmla="*/ 129 h 259"/>
                <a:gd name="T32" fmla="*/ 308 w 361"/>
                <a:gd name="T33" fmla="*/ 100 h 259"/>
                <a:gd name="T34" fmla="*/ 274 w 361"/>
                <a:gd name="T35" fmla="*/ 14 h 259"/>
                <a:gd name="T36" fmla="*/ 284 w 361"/>
                <a:gd name="T37" fmla="*/ 81 h 259"/>
                <a:gd name="T38" fmla="*/ 313 w 361"/>
                <a:gd name="T39" fmla="*/ 91 h 259"/>
                <a:gd name="T40" fmla="*/ 361 w 361"/>
                <a:gd name="T41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00FF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2" name="Group 40"/>
          <p:cNvGrpSpPr>
            <a:grpSpLocks/>
          </p:cNvGrpSpPr>
          <p:nvPr/>
        </p:nvGrpSpPr>
        <p:grpSpPr bwMode="auto">
          <a:xfrm rot="16361166" flipH="1">
            <a:off x="1889126" y="3171296"/>
            <a:ext cx="203200" cy="320675"/>
            <a:chOff x="326" y="3552"/>
            <a:chExt cx="394" cy="307"/>
          </a:xfrm>
        </p:grpSpPr>
        <p:sp>
          <p:nvSpPr>
            <p:cNvPr id="43" name="Line 41"/>
            <p:cNvSpPr>
              <a:spLocks noChangeShapeType="1"/>
            </p:cNvSpPr>
            <p:nvPr/>
          </p:nvSpPr>
          <p:spPr bwMode="auto">
            <a:xfrm flipV="1">
              <a:off x="672" y="3552"/>
              <a:ext cx="48" cy="48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Freeform 42"/>
            <p:cNvSpPr>
              <a:spLocks/>
            </p:cNvSpPr>
            <p:nvPr/>
          </p:nvSpPr>
          <p:spPr bwMode="auto">
            <a:xfrm>
              <a:off x="326" y="3600"/>
              <a:ext cx="361" cy="259"/>
            </a:xfrm>
            <a:custGeom>
              <a:avLst/>
              <a:gdLst>
                <a:gd name="T0" fmla="*/ 0 w 361"/>
                <a:gd name="T1" fmla="*/ 240 h 259"/>
                <a:gd name="T2" fmla="*/ 49 w 361"/>
                <a:gd name="T3" fmla="*/ 225 h 259"/>
                <a:gd name="T4" fmla="*/ 53 w 361"/>
                <a:gd name="T5" fmla="*/ 230 h 259"/>
                <a:gd name="T6" fmla="*/ 82 w 361"/>
                <a:gd name="T7" fmla="*/ 259 h 259"/>
                <a:gd name="T8" fmla="*/ 111 w 361"/>
                <a:gd name="T9" fmla="*/ 249 h 259"/>
                <a:gd name="T10" fmla="*/ 121 w 361"/>
                <a:gd name="T11" fmla="*/ 220 h 259"/>
                <a:gd name="T12" fmla="*/ 116 w 361"/>
                <a:gd name="T13" fmla="*/ 172 h 259"/>
                <a:gd name="T14" fmla="*/ 73 w 361"/>
                <a:gd name="T15" fmla="*/ 148 h 259"/>
                <a:gd name="T16" fmla="*/ 92 w 361"/>
                <a:gd name="T17" fmla="*/ 201 h 259"/>
                <a:gd name="T18" fmla="*/ 121 w 361"/>
                <a:gd name="T19" fmla="*/ 211 h 259"/>
                <a:gd name="T20" fmla="*/ 188 w 361"/>
                <a:gd name="T21" fmla="*/ 163 h 259"/>
                <a:gd name="T22" fmla="*/ 145 w 361"/>
                <a:gd name="T23" fmla="*/ 100 h 259"/>
                <a:gd name="T24" fmla="*/ 193 w 361"/>
                <a:gd name="T25" fmla="*/ 172 h 259"/>
                <a:gd name="T26" fmla="*/ 246 w 361"/>
                <a:gd name="T27" fmla="*/ 105 h 259"/>
                <a:gd name="T28" fmla="*/ 212 w 361"/>
                <a:gd name="T29" fmla="*/ 52 h 259"/>
                <a:gd name="T30" fmla="*/ 270 w 361"/>
                <a:gd name="T31" fmla="*/ 129 h 259"/>
                <a:gd name="T32" fmla="*/ 308 w 361"/>
                <a:gd name="T33" fmla="*/ 100 h 259"/>
                <a:gd name="T34" fmla="*/ 274 w 361"/>
                <a:gd name="T35" fmla="*/ 14 h 259"/>
                <a:gd name="T36" fmla="*/ 284 w 361"/>
                <a:gd name="T37" fmla="*/ 81 h 259"/>
                <a:gd name="T38" fmla="*/ 313 w 361"/>
                <a:gd name="T39" fmla="*/ 91 h 259"/>
                <a:gd name="T40" fmla="*/ 361 w 361"/>
                <a:gd name="T41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3366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" name="Line 43"/>
          <p:cNvSpPr>
            <a:spLocks noChangeShapeType="1"/>
          </p:cNvSpPr>
          <p:nvPr/>
        </p:nvSpPr>
        <p:spPr bwMode="auto">
          <a:xfrm>
            <a:off x="838200" y="2823633"/>
            <a:ext cx="1066800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non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44"/>
          <p:cNvSpPr>
            <a:spLocks noChangeShapeType="1"/>
          </p:cNvSpPr>
          <p:nvPr/>
        </p:nvSpPr>
        <p:spPr bwMode="auto">
          <a:xfrm flipV="1">
            <a:off x="1905000" y="1909233"/>
            <a:ext cx="381000" cy="91440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non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45"/>
          <p:cNvSpPr>
            <a:spLocks noChangeShapeType="1"/>
          </p:cNvSpPr>
          <p:nvPr/>
        </p:nvSpPr>
        <p:spPr bwMode="auto">
          <a:xfrm>
            <a:off x="2209800" y="3128433"/>
            <a:ext cx="10668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non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46"/>
          <p:cNvSpPr>
            <a:spLocks noChangeShapeType="1"/>
          </p:cNvSpPr>
          <p:nvPr/>
        </p:nvSpPr>
        <p:spPr bwMode="auto">
          <a:xfrm flipH="1">
            <a:off x="1981200" y="3128433"/>
            <a:ext cx="228600" cy="7112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non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Freeform 47"/>
          <p:cNvSpPr>
            <a:spLocks/>
          </p:cNvSpPr>
          <p:nvPr/>
        </p:nvSpPr>
        <p:spPr bwMode="auto">
          <a:xfrm>
            <a:off x="1905000" y="2823633"/>
            <a:ext cx="381000" cy="304800"/>
          </a:xfrm>
          <a:custGeom>
            <a:avLst/>
            <a:gdLst>
              <a:gd name="T0" fmla="*/ 0 w 109"/>
              <a:gd name="T1" fmla="*/ 11 h 140"/>
              <a:gd name="T2" fmla="*/ 80 w 109"/>
              <a:gd name="T3" fmla="*/ 11 h 140"/>
              <a:gd name="T4" fmla="*/ 16 w 109"/>
              <a:gd name="T5" fmla="*/ 75 h 140"/>
              <a:gd name="T6" fmla="*/ 104 w 109"/>
              <a:gd name="T7" fmla="*/ 75 h 140"/>
              <a:gd name="T8" fmla="*/ 48 w 109"/>
              <a:gd name="T9" fmla="*/ 131 h 140"/>
              <a:gd name="T10" fmla="*/ 96 w 109"/>
              <a:gd name="T11" fmla="*/ 131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9" h="140">
                <a:moveTo>
                  <a:pt x="0" y="11"/>
                </a:moveTo>
                <a:cubicBezTo>
                  <a:pt x="38" y="5"/>
                  <a:pt x="77" y="0"/>
                  <a:pt x="80" y="11"/>
                </a:cubicBezTo>
                <a:cubicBezTo>
                  <a:pt x="83" y="22"/>
                  <a:pt x="12" y="64"/>
                  <a:pt x="16" y="75"/>
                </a:cubicBezTo>
                <a:cubicBezTo>
                  <a:pt x="20" y="86"/>
                  <a:pt x="99" y="66"/>
                  <a:pt x="104" y="75"/>
                </a:cubicBezTo>
                <a:cubicBezTo>
                  <a:pt x="109" y="84"/>
                  <a:pt x="49" y="122"/>
                  <a:pt x="48" y="131"/>
                </a:cubicBezTo>
                <a:cubicBezTo>
                  <a:pt x="47" y="140"/>
                  <a:pt x="88" y="132"/>
                  <a:pt x="96" y="131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Line 48"/>
          <p:cNvSpPr>
            <a:spLocks noChangeShapeType="1"/>
          </p:cNvSpPr>
          <p:nvPr/>
        </p:nvSpPr>
        <p:spPr bwMode="auto">
          <a:xfrm flipH="1">
            <a:off x="2667000" y="2921000"/>
            <a:ext cx="609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1" name="Line 49"/>
          <p:cNvSpPr>
            <a:spLocks noChangeShapeType="1"/>
          </p:cNvSpPr>
          <p:nvPr/>
        </p:nvSpPr>
        <p:spPr bwMode="auto">
          <a:xfrm flipV="1">
            <a:off x="2286001" y="889001"/>
            <a:ext cx="377825" cy="98001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2" name="Line 50"/>
          <p:cNvSpPr>
            <a:spLocks noChangeShapeType="1"/>
          </p:cNvSpPr>
          <p:nvPr/>
        </p:nvSpPr>
        <p:spPr bwMode="auto">
          <a:xfrm flipV="1">
            <a:off x="2286001" y="1538817"/>
            <a:ext cx="225425" cy="37041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" name="Line 51"/>
          <p:cNvSpPr>
            <a:spLocks noChangeShapeType="1"/>
          </p:cNvSpPr>
          <p:nvPr/>
        </p:nvSpPr>
        <p:spPr bwMode="auto">
          <a:xfrm flipV="1">
            <a:off x="2286000" y="1295401"/>
            <a:ext cx="304800" cy="61383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4" name="Line 52"/>
          <p:cNvSpPr>
            <a:spLocks noChangeShapeType="1"/>
          </p:cNvSpPr>
          <p:nvPr/>
        </p:nvSpPr>
        <p:spPr bwMode="auto">
          <a:xfrm flipV="1">
            <a:off x="2286000" y="1193801"/>
            <a:ext cx="228600" cy="71543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5" name="Line 53"/>
          <p:cNvSpPr>
            <a:spLocks noChangeShapeType="1"/>
          </p:cNvSpPr>
          <p:nvPr/>
        </p:nvSpPr>
        <p:spPr bwMode="auto">
          <a:xfrm flipH="1">
            <a:off x="1828800" y="3835400"/>
            <a:ext cx="152400" cy="304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6" name="Line 54"/>
          <p:cNvSpPr>
            <a:spLocks noChangeShapeType="1"/>
          </p:cNvSpPr>
          <p:nvPr/>
        </p:nvSpPr>
        <p:spPr bwMode="auto">
          <a:xfrm flipH="1">
            <a:off x="1905000" y="3835400"/>
            <a:ext cx="7620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7" name="Line 55"/>
          <p:cNvSpPr>
            <a:spLocks noChangeShapeType="1"/>
          </p:cNvSpPr>
          <p:nvPr/>
        </p:nvSpPr>
        <p:spPr bwMode="auto">
          <a:xfrm flipH="1">
            <a:off x="1828800" y="3835400"/>
            <a:ext cx="152400" cy="40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8" name="Line 56"/>
          <p:cNvSpPr>
            <a:spLocks noChangeShapeType="1"/>
          </p:cNvSpPr>
          <p:nvPr/>
        </p:nvSpPr>
        <p:spPr bwMode="auto">
          <a:xfrm rot="10800967" flipH="1">
            <a:off x="838200" y="3124201"/>
            <a:ext cx="685800" cy="2116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60" name="Group 58"/>
          <p:cNvGrpSpPr>
            <a:grpSpLocks/>
          </p:cNvGrpSpPr>
          <p:nvPr/>
        </p:nvGrpSpPr>
        <p:grpSpPr bwMode="auto">
          <a:xfrm>
            <a:off x="5475173" y="4579220"/>
            <a:ext cx="2514600" cy="2133600"/>
            <a:chOff x="2880" y="768"/>
            <a:chExt cx="2304" cy="1632"/>
          </a:xfrm>
        </p:grpSpPr>
        <p:sp>
          <p:nvSpPr>
            <p:cNvPr id="61" name="Rectangle 59"/>
            <p:cNvSpPr>
              <a:spLocks noChangeArrowheads="1"/>
            </p:cNvSpPr>
            <p:nvPr/>
          </p:nvSpPr>
          <p:spPr bwMode="auto">
            <a:xfrm>
              <a:off x="2880" y="768"/>
              <a:ext cx="2304" cy="1632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miter lim="800000"/>
              <a:headEnd/>
              <a:tailEnd type="none" w="sm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2" name="Picture 60" descr="RAA-Examp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816"/>
              <a:ext cx="2208" cy="1534"/>
            </a:xfrm>
            <a:prstGeom prst="rect">
              <a:avLst/>
            </a:prstGeom>
            <a:noFill/>
            <a:ln w="38100">
              <a:solidFill>
                <a:srgbClr val="CC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pattFill prst="ltDnDiag">
                    <a:fgClr>
                      <a:schemeClr val="hlink"/>
                    </a:fgClr>
                    <a:bgClr>
                      <a:schemeClr val="bg1"/>
                    </a:bgClr>
                  </a:pattFill>
                </a14:hiddenFill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</p:pic>
      </p:grpSp>
      <p:graphicFrame>
        <p:nvGraphicFramePr>
          <p:cNvPr id="63" name="Object 61" descr="Light downward diagonal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170811"/>
              </p:ext>
            </p:extLst>
          </p:nvPr>
        </p:nvGraphicFramePr>
        <p:xfrm>
          <a:off x="114298" y="5008836"/>
          <a:ext cx="5150515" cy="1605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9" name="Equation" r:id="rId5" imgW="1956196" imgH="457597" progId="Equation.3">
                  <p:embed/>
                </p:oleObj>
              </mc:Choice>
              <mc:Fallback>
                <p:oleObj name="Equation" r:id="rId5" imgW="1956196" imgH="45759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298" y="5008836"/>
                        <a:ext cx="5150515" cy="1605995"/>
                      </a:xfrm>
                      <a:prstGeom prst="rect">
                        <a:avLst/>
                      </a:prstGeom>
                      <a:pattFill prst="ltDnDiag">
                        <a:fgClr>
                          <a:schemeClr val="hlink"/>
                        </a:fgClr>
                        <a:bgClr>
                          <a:srgbClr val="FFFFFF"/>
                        </a:bgClr>
                      </a:patt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Text Box 62"/>
          <p:cNvSpPr txBox="1">
            <a:spLocks noChangeArrowheads="1"/>
          </p:cNvSpPr>
          <p:nvPr/>
        </p:nvSpPr>
        <p:spPr bwMode="auto">
          <a:xfrm>
            <a:off x="40626" y="4364627"/>
            <a:ext cx="4267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/>
              <a:t>Nuclear Modification Factor: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1" y="1498600"/>
            <a:ext cx="899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p+p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66" name="TextBox 65"/>
          <p:cNvSpPr txBox="1"/>
          <p:nvPr/>
        </p:nvSpPr>
        <p:spPr>
          <a:xfrm>
            <a:off x="4114801" y="1905000"/>
            <a:ext cx="779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A+A</a:t>
            </a:r>
            <a:endParaRPr lang="en-US" sz="2800" dirty="0"/>
          </a:p>
        </p:txBody>
      </p:sp>
      <p:sp>
        <p:nvSpPr>
          <p:cNvPr id="65" name="TextBox 64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Quenching of Jets</a:t>
            </a:r>
            <a:endParaRPr lang="en-US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8277795" y="6630345"/>
            <a:ext cx="866205" cy="2276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20/33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5969" r="6686"/>
          <a:stretch/>
        </p:blipFill>
        <p:spPr>
          <a:xfrm>
            <a:off x="1" y="707887"/>
            <a:ext cx="5943600" cy="5277450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943601" y="947240"/>
            <a:ext cx="3048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2400" dirty="0"/>
              <a:t>High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 hadron </a:t>
            </a:r>
            <a:r>
              <a:rPr lang="en-US" sz="2400" dirty="0" smtClean="0"/>
              <a:t>production </a:t>
            </a:r>
            <a:r>
              <a:rPr lang="en-US" sz="2400" dirty="0"/>
              <a:t>suppressed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943600" y="2264540"/>
            <a:ext cx="3124200" cy="19389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2400" dirty="0"/>
              <a:t>Production of photons </a:t>
            </a:r>
            <a:r>
              <a:rPr lang="en-US" sz="2400" dirty="0" smtClean="0"/>
              <a:t>which </a:t>
            </a:r>
            <a:r>
              <a:rPr lang="en-US" sz="2400" dirty="0"/>
              <a:t>do </a:t>
            </a:r>
            <a:r>
              <a:rPr lang="en-US" sz="2400" dirty="0" smtClean="0"/>
              <a:t>not participate </a:t>
            </a:r>
            <a:r>
              <a:rPr lang="en-US" sz="2400" dirty="0"/>
              <a:t>in strong</a:t>
            </a:r>
          </a:p>
          <a:p>
            <a:r>
              <a:rPr lang="en-US" sz="2400" dirty="0"/>
              <a:t>interactions is not </a:t>
            </a:r>
            <a:r>
              <a:rPr lang="en-US" sz="2400" dirty="0" smtClean="0"/>
              <a:t>suppressed</a:t>
            </a:r>
            <a:endParaRPr lang="en-US" sz="2400" dirty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001193" y="4442939"/>
            <a:ext cx="3142807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2400" dirty="0"/>
              <a:t>No suppression in </a:t>
            </a:r>
            <a:r>
              <a:rPr lang="en-US" sz="2400" dirty="0" err="1"/>
              <a:t>d+Au</a:t>
            </a:r>
            <a:endParaRPr lang="en-US" sz="2400" dirty="0"/>
          </a:p>
          <a:p>
            <a:r>
              <a:rPr lang="en-US" sz="2400" dirty="0"/>
              <a:t>collisions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9483" y="6113180"/>
            <a:ext cx="898593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  <a:buFont typeface="Wingdings" charset="0"/>
              <a:buNone/>
            </a:pPr>
            <a:r>
              <a:rPr lang="en-US" sz="2800" dirty="0">
                <a:solidFill>
                  <a:srgbClr val="0000FF"/>
                </a:solidFill>
                <a:latin typeface="Apple Chancery"/>
                <a:cs typeface="Apple Chancery"/>
              </a:rPr>
              <a:t>Interpretation :</a:t>
            </a:r>
            <a:r>
              <a:rPr lang="en-US" sz="2800" dirty="0">
                <a:latin typeface="Apple Chancery"/>
                <a:cs typeface="Apple Chancery"/>
              </a:rPr>
              <a:t> Energy loss of  </a:t>
            </a:r>
            <a:r>
              <a:rPr lang="en-US" sz="2800" dirty="0" err="1">
                <a:latin typeface="Apple Chancery"/>
                <a:cs typeface="Apple Chancery"/>
              </a:rPr>
              <a:t>partons</a:t>
            </a:r>
            <a:r>
              <a:rPr lang="en-US" sz="2800" dirty="0">
                <a:latin typeface="Apple Chancery"/>
                <a:cs typeface="Apple Chancery"/>
              </a:rPr>
              <a:t> in a dense </a:t>
            </a:r>
            <a:r>
              <a:rPr lang="en-US" sz="2800" dirty="0" smtClean="0">
                <a:latin typeface="Apple Chancery"/>
                <a:cs typeface="Apple Chancery"/>
              </a:rPr>
              <a:t>medium</a:t>
            </a:r>
            <a:endParaRPr lang="en-US" sz="2800" dirty="0">
              <a:latin typeface="Apple Chancery"/>
              <a:cs typeface="Apple Chancery"/>
            </a:endParaRPr>
          </a:p>
        </p:txBody>
      </p:sp>
      <p:sp>
        <p:nvSpPr>
          <p:cNvPr id="10" name="Rectangle 29"/>
          <p:cNvSpPr>
            <a:spLocks noChangeArrowheads="1"/>
          </p:cNvSpPr>
          <p:nvPr/>
        </p:nvSpPr>
        <p:spPr bwMode="auto">
          <a:xfrm>
            <a:off x="5897555" y="5477569"/>
            <a:ext cx="3110540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eaLnBrk="1" hangingPunct="1"/>
            <a:r>
              <a:rPr lang="en-US" sz="2800" dirty="0">
                <a:solidFill>
                  <a:srgbClr val="0000B2"/>
                </a:solidFill>
                <a:latin typeface="Symbol" charset="0"/>
                <a:sym typeface="Symbol" charset="0"/>
              </a:rPr>
              <a:t></a:t>
            </a:r>
            <a:r>
              <a:rPr lang="en-US" sz="2800" baseline="-25000" dirty="0">
                <a:solidFill>
                  <a:srgbClr val="0000B2"/>
                </a:solidFill>
                <a:latin typeface="Times New Roman" charset="0"/>
              </a:rPr>
              <a:t>initial</a:t>
            </a:r>
            <a:r>
              <a:rPr lang="en-US" sz="2800" dirty="0">
                <a:solidFill>
                  <a:srgbClr val="0000B2"/>
                </a:solidFill>
                <a:latin typeface="Times New Roman" charset="0"/>
              </a:rPr>
              <a:t> &gt; </a:t>
            </a:r>
            <a:r>
              <a:rPr lang="en-US" sz="2800" dirty="0">
                <a:solidFill>
                  <a:srgbClr val="0000B2"/>
                </a:solidFill>
                <a:latin typeface="Symbol" charset="0"/>
                <a:sym typeface="Symbol" charset="0"/>
              </a:rPr>
              <a:t></a:t>
            </a:r>
            <a:r>
              <a:rPr lang="en-US" sz="2800" baseline="-25000" dirty="0">
                <a:solidFill>
                  <a:srgbClr val="0000B2"/>
                </a:solidFill>
                <a:latin typeface="Times New Roman" charset="0"/>
              </a:rPr>
              <a:t>C</a:t>
            </a:r>
            <a:r>
              <a:rPr lang="en-US" sz="2800" dirty="0">
                <a:solidFill>
                  <a:srgbClr val="0000B2"/>
                </a:solidFill>
                <a:latin typeface="Times New Roman" charset="0"/>
              </a:rPr>
              <a:t> (Lattice)</a:t>
            </a:r>
            <a:endParaRPr lang="en-US" sz="2800" dirty="0">
              <a:solidFill>
                <a:schemeClr val="hlink"/>
              </a:solidFill>
              <a:latin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Experimental Evidence: Quenching of Jets</a:t>
            </a:r>
            <a:endParaRPr lang="en-US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77795" y="6630345"/>
            <a:ext cx="866205" cy="2276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21/33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184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1874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Opacity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Picture 3" descr="timeline_jet_v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1874"/>
            <a:ext cx="5973782" cy="599863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5973782" y="3758884"/>
            <a:ext cx="3170218" cy="304698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pple Chancery"/>
                <a:cs typeface="Apple Chancery"/>
              </a:rPr>
              <a:t>The shear viscosity to entropy density ratio is found to lie between (1-2)/4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>
                <a:solidFill>
                  <a:srgbClr val="0000FF"/>
                </a:solidFill>
                <a:latin typeface="Apple Chancery"/>
                <a:cs typeface="Apple Chancery"/>
              </a:rPr>
              <a:t> and that reflecting the stopping power was observed to be between 2-10 GeV</a:t>
            </a:r>
            <a:r>
              <a:rPr lang="en-US" sz="2400" baseline="30000" dirty="0">
                <a:solidFill>
                  <a:srgbClr val="0000FF"/>
                </a:solidFill>
                <a:latin typeface="Apple Chancery"/>
                <a:cs typeface="Apple Chancery"/>
              </a:rPr>
              <a:t>2</a:t>
            </a:r>
            <a:r>
              <a:rPr lang="en-US" sz="2400" dirty="0">
                <a:solidFill>
                  <a:srgbClr val="0000FF"/>
                </a:solidFill>
                <a:latin typeface="Apple Chancery"/>
                <a:cs typeface="Apple Chancery"/>
              </a:rPr>
              <a:t>/fm.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981" y="1088334"/>
            <a:ext cx="1796764" cy="13728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34485" y="2869248"/>
            <a:ext cx="236652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Apple Chancery"/>
                <a:cs typeface="Apple Chancery"/>
              </a:rPr>
              <a:t>Jets Quenched</a:t>
            </a:r>
            <a:endParaRPr lang="en-US" sz="2800" dirty="0">
              <a:solidFill>
                <a:schemeClr val="tx1"/>
              </a:solidFill>
              <a:latin typeface="Apple Chancery"/>
              <a:cs typeface="Apple Chancery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3645257"/>
              </p:ext>
            </p:extLst>
          </p:nvPr>
        </p:nvGraphicFramePr>
        <p:xfrm>
          <a:off x="30434" y="6389948"/>
          <a:ext cx="2014043" cy="468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" name="Equation" r:id="rId5" imgW="1803400" imgH="419100" progId="Equation.3">
                  <p:embed/>
                </p:oleObj>
              </mc:Choice>
              <mc:Fallback>
                <p:oleObj name="Equation" r:id="rId5" imgW="18034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34" y="6389948"/>
                        <a:ext cx="2014043" cy="46805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36"/>
          <a:stretch/>
        </p:blipFill>
        <p:spPr bwMode="auto">
          <a:xfrm>
            <a:off x="7617745" y="661874"/>
            <a:ext cx="1526255" cy="179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089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5978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</a:t>
            </a:r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hase diagram 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684" y="1095342"/>
            <a:ext cx="4366316" cy="4283411"/>
          </a:xfrm>
          <a:prstGeom prst="rect">
            <a:avLst/>
          </a:prstGeom>
        </p:spPr>
      </p:pic>
      <p:pic>
        <p:nvPicPr>
          <p:cNvPr id="5" name="Picture 4" descr="Phase_diagram_of_water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1274227"/>
            <a:ext cx="4096945" cy="3457822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14424" y="4938875"/>
            <a:ext cx="3800352" cy="1200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i="1" dirty="0" smtClean="0"/>
              <a:t>Phase diagram of Water  </a:t>
            </a:r>
            <a:endParaRPr lang="en-US" sz="2400" i="1" dirty="0" smtClean="0">
              <a:sym typeface="Wingdings"/>
            </a:endParaRPr>
          </a:p>
          <a:p>
            <a:r>
              <a:rPr lang="en-US" sz="2400" i="1" dirty="0" smtClean="0">
                <a:sym typeface="Wingdings"/>
              </a:rPr>
              <a:t>Electromagnetic interaction</a:t>
            </a:r>
          </a:p>
          <a:p>
            <a:r>
              <a:rPr lang="en-US" sz="2400" i="1" dirty="0" smtClean="0">
                <a:sym typeface="Wingdings"/>
              </a:rPr>
              <a:t>Precisely known</a:t>
            </a:r>
            <a:endParaRPr lang="en-US" sz="2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436780" y="5394433"/>
            <a:ext cx="4749288" cy="83099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Phase diagram of strong interactions</a:t>
            </a:r>
          </a:p>
          <a:p>
            <a:r>
              <a:rPr lang="en-US" sz="2400" i="1" dirty="0" smtClean="0">
                <a:solidFill>
                  <a:srgbClr val="0000FF"/>
                </a:solidFill>
              </a:rPr>
              <a:t>Largely still a conjecture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0270" y="6374543"/>
            <a:ext cx="1121529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Apple Chancery"/>
                <a:cs typeface="Apple Chancery"/>
              </a:rPr>
              <a:t>Many </a:t>
            </a:r>
            <a:endParaRPr lang="en-US" sz="2400" dirty="0">
              <a:solidFill>
                <a:srgbClr val="0000FF"/>
              </a:solidFill>
              <a:latin typeface="Apple Chancery"/>
              <a:cs typeface="Apple Chancery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85150" y="6374967"/>
            <a:ext cx="1228587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pple Chancery"/>
                <a:cs typeface="Apple Chancery"/>
              </a:rPr>
              <a:t>Unique</a:t>
            </a:r>
            <a:endParaRPr lang="en-US" sz="2400" dirty="0">
              <a:solidFill>
                <a:srgbClr val="000000"/>
              </a:solidFill>
              <a:latin typeface="Apple Chancery"/>
              <a:cs typeface="Apple Chancery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4189" y="1115682"/>
            <a:ext cx="4760118" cy="3806652"/>
            <a:chOff x="-2664949" y="925397"/>
            <a:chExt cx="4760118" cy="380665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664949" y="925397"/>
              <a:ext cx="2464014" cy="198147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00935" y="965978"/>
              <a:ext cx="2296104" cy="19814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664949" y="2906875"/>
              <a:ext cx="2281468" cy="182517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83481" y="2906875"/>
              <a:ext cx="2388377" cy="1825174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8277795" y="6630345"/>
            <a:ext cx="866205" cy="2276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02/21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65656" y="6195180"/>
            <a:ext cx="13856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NSAC Long range plan</a:t>
            </a:r>
            <a:endParaRPr lang="en-US" sz="1050" dirty="0"/>
          </a:p>
        </p:txBody>
      </p:sp>
      <p:sp>
        <p:nvSpPr>
          <p:cNvPr id="16" name="Rectangle 15"/>
          <p:cNvSpPr/>
          <p:nvPr/>
        </p:nvSpPr>
        <p:spPr>
          <a:xfrm>
            <a:off x="93656" y="609454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http://www1.lsbu.ac.uk/water/</a:t>
            </a:r>
            <a:r>
              <a:rPr lang="en-US" sz="1000" dirty="0" err="1"/>
              <a:t>water_phase_diagram.html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73593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267"/>
            <a:ext cx="9144000" cy="674384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Experimental Result: 1</a:t>
            </a:r>
            <a:r>
              <a:rPr lang="en-US" b="1" baseline="30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st</a:t>
            </a:r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Order PT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Picture 3" descr="new_fig4.eps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81" y="759911"/>
            <a:ext cx="3920280" cy="5624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6488668"/>
            <a:ext cx="3546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STAR: Physical Review Letters 2014</a:t>
            </a:r>
            <a:endParaRPr lang="en-US" b="1" dirty="0"/>
          </a:p>
        </p:txBody>
      </p:sp>
      <p:sp>
        <p:nvSpPr>
          <p:cNvPr id="8" name="5-Point Star 7"/>
          <p:cNvSpPr/>
          <p:nvPr/>
        </p:nvSpPr>
        <p:spPr>
          <a:xfrm>
            <a:off x="1328543" y="5662973"/>
            <a:ext cx="268283" cy="30410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277795" y="6630345"/>
            <a:ext cx="866205" cy="2276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15/21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plot1_transenergy_april2014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21" y="647565"/>
            <a:ext cx="3946357" cy="57524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10629" y="5796874"/>
            <a:ext cx="4833577" cy="83099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Apple Chancery"/>
                <a:cs typeface="Apple Chancery"/>
              </a:rPr>
              <a:t>Observations consistent with 1</a:t>
            </a:r>
            <a:r>
              <a:rPr lang="en-US" sz="2400" baseline="30000" dirty="0" smtClean="0">
                <a:solidFill>
                  <a:srgbClr val="0000FF"/>
                </a:solidFill>
                <a:latin typeface="Apple Chancery"/>
                <a:cs typeface="Apple Chancery"/>
              </a:rPr>
              <a:t>st</a:t>
            </a:r>
            <a:r>
              <a:rPr lang="en-US" sz="2400" dirty="0" smtClean="0">
                <a:solidFill>
                  <a:srgbClr val="0000FF"/>
                </a:solidFill>
                <a:latin typeface="Apple Chancery"/>
                <a:cs typeface="Apple Chancery"/>
              </a:rPr>
              <a:t> order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Apple Chancery"/>
                <a:cs typeface="Apple Chancery"/>
              </a:rPr>
              <a:t>Phase transition expectations</a:t>
            </a:r>
            <a:endParaRPr lang="en-US" sz="2400" dirty="0">
              <a:solidFill>
                <a:srgbClr val="0000FF"/>
              </a:solidFill>
              <a:latin typeface="Apple Chancery"/>
              <a:cs typeface="Apple Chancery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50000" b="52446"/>
          <a:stretch/>
        </p:blipFill>
        <p:spPr>
          <a:xfrm>
            <a:off x="7782427" y="2640688"/>
            <a:ext cx="1393727" cy="126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75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fig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t="9494" r="14400" b="1582"/>
          <a:stretch>
            <a:fillRect/>
          </a:stretch>
        </p:blipFill>
        <p:spPr bwMode="auto">
          <a:xfrm>
            <a:off x="-7471" y="1032125"/>
            <a:ext cx="4455187" cy="387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4447716" y="2664659"/>
            <a:ext cx="4621189" cy="1799940"/>
            <a:chOff x="1561" y="894"/>
            <a:chExt cx="2409" cy="764"/>
          </a:xfrm>
        </p:grpSpPr>
        <p:sp>
          <p:nvSpPr>
            <p:cNvPr id="9" name="Text Box 20"/>
            <p:cNvSpPr txBox="1">
              <a:spLocks noChangeArrowheads="1"/>
            </p:cNvSpPr>
            <p:nvPr/>
          </p:nvSpPr>
          <p:spPr bwMode="auto">
            <a:xfrm>
              <a:off x="1785" y="1229"/>
              <a:ext cx="870" cy="170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2000" dirty="0">
                  <a:solidFill>
                    <a:srgbClr val="000000"/>
                  </a:solidFill>
                  <a:latin typeface="Times New Roman" charset="0"/>
                </a:rPr>
                <a:t>&lt; (</a:t>
              </a:r>
              <a:r>
                <a:rPr lang="en-US" sz="2000" dirty="0">
                  <a:solidFill>
                    <a:srgbClr val="000000"/>
                  </a:solidFill>
                  <a:latin typeface="Symbol" charset="0"/>
                  <a:sym typeface="Symbol" charset="0"/>
                </a:rPr>
                <a:t></a:t>
              </a:r>
              <a:r>
                <a:rPr lang="en-US" sz="2000" dirty="0">
                  <a:solidFill>
                    <a:srgbClr val="000000"/>
                  </a:solidFill>
                  <a:latin typeface="Times New Roman" charset="0"/>
                </a:rPr>
                <a:t>N)</a:t>
              </a:r>
              <a:r>
                <a:rPr lang="en-US" sz="2000" baseline="30000" dirty="0">
                  <a:solidFill>
                    <a:srgbClr val="000000"/>
                  </a:solidFill>
                  <a:latin typeface="Times New Roman" charset="0"/>
                </a:rPr>
                <a:t>2</a:t>
              </a:r>
              <a:r>
                <a:rPr lang="en-US" sz="2000" dirty="0">
                  <a:solidFill>
                    <a:srgbClr val="000000"/>
                  </a:solidFill>
                  <a:latin typeface="Times New Roman" charset="0"/>
                </a:rPr>
                <a:t>&gt; ~ </a:t>
              </a:r>
              <a:r>
                <a:rPr lang="en-US" sz="2000" dirty="0" smtClean="0">
                  <a:solidFill>
                    <a:srgbClr val="000000"/>
                  </a:solidFill>
                  <a:latin typeface="Symbol" charset="0"/>
                  <a:sym typeface="Symbol" charset="0"/>
                </a:rPr>
                <a:t>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Symbol" charset="0"/>
                  <a:sym typeface="Symbol" charset="0"/>
                </a:rPr>
                <a:t>2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en-US" dirty="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1" name="Text Box 22"/>
            <p:cNvSpPr txBox="1">
              <a:spLocks noChangeArrowheads="1"/>
            </p:cNvSpPr>
            <p:nvPr/>
          </p:nvSpPr>
          <p:spPr bwMode="auto">
            <a:xfrm>
              <a:off x="2899" y="1229"/>
              <a:ext cx="929" cy="170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2000" dirty="0">
                  <a:solidFill>
                    <a:srgbClr val="000000"/>
                  </a:solidFill>
                  <a:latin typeface="Times New Roman" charset="0"/>
                </a:rPr>
                <a:t>&lt; (</a:t>
              </a:r>
              <a:r>
                <a:rPr lang="en-US" sz="2000" dirty="0">
                  <a:solidFill>
                    <a:srgbClr val="000000"/>
                  </a:solidFill>
                  <a:latin typeface="Symbol" charset="0"/>
                  <a:sym typeface="Symbol" charset="0"/>
                </a:rPr>
                <a:t></a:t>
              </a:r>
              <a:r>
                <a:rPr lang="en-US" sz="2000" dirty="0">
                  <a:solidFill>
                    <a:srgbClr val="000000"/>
                  </a:solidFill>
                  <a:latin typeface="Times New Roman" charset="0"/>
                </a:rPr>
                <a:t>N)</a:t>
              </a:r>
              <a:r>
                <a:rPr lang="en-US" sz="2000" baseline="30000" dirty="0">
                  <a:solidFill>
                    <a:srgbClr val="000000"/>
                  </a:solidFill>
                  <a:latin typeface="Times New Roman" charset="0"/>
                </a:rPr>
                <a:t>3</a:t>
              </a:r>
              <a:r>
                <a:rPr lang="en-US" sz="2000" dirty="0">
                  <a:solidFill>
                    <a:srgbClr val="000000"/>
                  </a:solidFill>
                  <a:latin typeface="Times New Roman" charset="0"/>
                </a:rPr>
                <a:t>&gt; ~ </a:t>
              </a:r>
              <a:r>
                <a:rPr lang="en-US" sz="2000" dirty="0">
                  <a:solidFill>
                    <a:srgbClr val="000000"/>
                  </a:solidFill>
                  <a:latin typeface="Symbol" charset="0"/>
                  <a:sym typeface="Symbol" charset="0"/>
                </a:rPr>
                <a:t></a:t>
              </a:r>
              <a:r>
                <a:rPr lang="en-US" sz="2000" baseline="30000" dirty="0">
                  <a:solidFill>
                    <a:srgbClr val="000000"/>
                  </a:solidFill>
                  <a:latin typeface="Times New Roman" charset="0"/>
                </a:rPr>
                <a:t>4.5</a:t>
              </a:r>
              <a:endParaRPr lang="en-US" dirty="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2" name="Text Box 23"/>
            <p:cNvSpPr txBox="1">
              <a:spLocks noChangeArrowheads="1"/>
            </p:cNvSpPr>
            <p:nvPr/>
          </p:nvSpPr>
          <p:spPr bwMode="auto">
            <a:xfrm>
              <a:off x="1914" y="1488"/>
              <a:ext cx="1597" cy="170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 eaLnBrk="1" hangingPunct="1"/>
              <a:r>
                <a:rPr lang="en-US" sz="2000" dirty="0">
                  <a:solidFill>
                    <a:srgbClr val="000000"/>
                  </a:solidFill>
                  <a:latin typeface="Times New Roman" charset="0"/>
                </a:rPr>
                <a:t>&lt; (</a:t>
              </a:r>
              <a:r>
                <a:rPr lang="en-US" sz="2000" dirty="0">
                  <a:solidFill>
                    <a:srgbClr val="000000"/>
                  </a:solidFill>
                  <a:latin typeface="Symbol" charset="0"/>
                  <a:sym typeface="Symbol" charset="0"/>
                </a:rPr>
                <a:t></a:t>
              </a:r>
              <a:r>
                <a:rPr lang="en-US" sz="2000" dirty="0">
                  <a:solidFill>
                    <a:srgbClr val="000000"/>
                  </a:solidFill>
                  <a:latin typeface="Times New Roman" charset="0"/>
                </a:rPr>
                <a:t>N)</a:t>
              </a:r>
              <a:r>
                <a:rPr lang="en-US" sz="2000" baseline="30000" dirty="0">
                  <a:solidFill>
                    <a:srgbClr val="000000"/>
                  </a:solidFill>
                  <a:latin typeface="Times New Roman" charset="0"/>
                </a:rPr>
                <a:t>4</a:t>
              </a:r>
              <a:r>
                <a:rPr lang="en-US" sz="2000" dirty="0">
                  <a:solidFill>
                    <a:srgbClr val="000000"/>
                  </a:solidFill>
                  <a:latin typeface="Times New Roman" charset="0"/>
                </a:rPr>
                <a:t>&gt; -  3 &lt; (</a:t>
              </a:r>
              <a:r>
                <a:rPr lang="en-US" sz="2000" dirty="0">
                  <a:solidFill>
                    <a:srgbClr val="000000"/>
                  </a:solidFill>
                  <a:latin typeface="Symbol" charset="0"/>
                  <a:sym typeface="Symbol" charset="0"/>
                </a:rPr>
                <a:t></a:t>
              </a:r>
              <a:r>
                <a:rPr lang="en-US" sz="2000" dirty="0">
                  <a:solidFill>
                    <a:srgbClr val="000000"/>
                  </a:solidFill>
                  <a:latin typeface="Times New Roman" charset="0"/>
                </a:rPr>
                <a:t>N)</a:t>
              </a:r>
              <a:r>
                <a:rPr lang="en-US" sz="2000" baseline="30000" dirty="0">
                  <a:solidFill>
                    <a:srgbClr val="000000"/>
                  </a:solidFill>
                  <a:latin typeface="Times New Roman" charset="0"/>
                </a:rPr>
                <a:t>2</a:t>
              </a:r>
              <a:r>
                <a:rPr lang="en-US" sz="2000" dirty="0">
                  <a:solidFill>
                    <a:srgbClr val="000000"/>
                  </a:solidFill>
                  <a:latin typeface="Times New Roman" charset="0"/>
                </a:rPr>
                <a:t>&gt;</a:t>
              </a:r>
              <a:r>
                <a:rPr lang="en-US" sz="2000" baseline="30000" dirty="0">
                  <a:solidFill>
                    <a:srgbClr val="000000"/>
                  </a:solidFill>
                  <a:latin typeface="Times New Roman" charset="0"/>
                </a:rPr>
                <a:t>2</a:t>
              </a:r>
              <a:r>
                <a:rPr lang="en-US" sz="2000" dirty="0">
                  <a:solidFill>
                    <a:srgbClr val="000000"/>
                  </a:solidFill>
                  <a:latin typeface="Times New Roman" charset="0"/>
                </a:rPr>
                <a:t> ~ </a:t>
              </a:r>
              <a:r>
                <a:rPr lang="en-US" sz="2000" dirty="0">
                  <a:solidFill>
                    <a:srgbClr val="000000"/>
                  </a:solidFill>
                  <a:latin typeface="Symbol" charset="0"/>
                  <a:sym typeface="Symbol" charset="0"/>
                </a:rPr>
                <a:t></a:t>
              </a:r>
              <a:r>
                <a:rPr lang="en-US" sz="2000" baseline="30000" dirty="0">
                  <a:solidFill>
                    <a:srgbClr val="000000"/>
                  </a:solidFill>
                  <a:latin typeface="Times New Roman" charset="0"/>
                </a:rPr>
                <a:t>7</a:t>
              </a:r>
              <a:endParaRPr lang="en-US" baseline="30000" dirty="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3" name="Text Box 24"/>
            <p:cNvSpPr txBox="1">
              <a:spLocks noChangeArrowheads="1"/>
            </p:cNvSpPr>
            <p:nvPr/>
          </p:nvSpPr>
          <p:spPr bwMode="auto">
            <a:xfrm>
              <a:off x="1561" y="894"/>
              <a:ext cx="2409" cy="320"/>
            </a:xfrm>
            <a:prstGeom prst="rect">
              <a:avLst/>
            </a:prstGeom>
            <a:ln/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 eaLnBrk="1" hangingPunct="1"/>
              <a:r>
                <a:rPr lang="en-US" sz="2000" dirty="0">
                  <a:solidFill>
                    <a:srgbClr val="000000"/>
                  </a:solidFill>
                </a:rPr>
                <a:t>Moments </a:t>
              </a:r>
              <a:r>
                <a:rPr lang="en-US" sz="2000" dirty="0" smtClean="0">
                  <a:solidFill>
                    <a:srgbClr val="000000"/>
                  </a:solidFill>
                </a:rPr>
                <a:t>relates to </a:t>
              </a:r>
              <a:r>
                <a:rPr lang="en-US" sz="2000" dirty="0">
                  <a:solidFill>
                    <a:srgbClr val="000000"/>
                  </a:solidFill>
                </a:rPr>
                <a:t>Correlation length </a:t>
              </a:r>
              <a:r>
                <a:rPr lang="en-US" sz="2000" dirty="0">
                  <a:solidFill>
                    <a:srgbClr val="000000"/>
                  </a:solidFill>
                  <a:latin typeface="Times New Roman" charset="0"/>
                </a:rPr>
                <a:t>(</a:t>
              </a:r>
              <a:r>
                <a:rPr lang="en-US" sz="2000" dirty="0">
                  <a:solidFill>
                    <a:srgbClr val="000000"/>
                  </a:solidFill>
                  <a:latin typeface="Symbol" charset="0"/>
                  <a:sym typeface="Symbol" charset="0"/>
                </a:rPr>
                <a:t></a:t>
              </a:r>
              <a:r>
                <a:rPr lang="en-US" sz="2000" dirty="0" smtClean="0">
                  <a:solidFill>
                    <a:srgbClr val="000000"/>
                  </a:solidFill>
                  <a:latin typeface="Times New Roman" charset="0"/>
                </a:rPr>
                <a:t>): </a:t>
              </a:r>
            </a:p>
            <a:p>
              <a:pPr algn="ctr" eaLnBrk="1" hangingPunct="1"/>
              <a:r>
                <a:rPr lang="en-US" sz="2000" dirty="0" smtClean="0">
                  <a:solidFill>
                    <a:srgbClr val="000000"/>
                  </a:solidFill>
                </a:rPr>
                <a:t>Study phase transition and Critical Poin</a:t>
              </a:r>
              <a:r>
                <a:rPr lang="en-US" sz="2300" dirty="0" smtClean="0">
                  <a:solidFill>
                    <a:srgbClr val="000000"/>
                  </a:solidFill>
                </a:rPr>
                <a:t>t </a:t>
              </a:r>
              <a:endParaRPr lang="en-US" sz="23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124877" y="1173435"/>
            <a:ext cx="2949122" cy="120032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Shape of distribution </a:t>
            </a:r>
          </a:p>
          <a:p>
            <a:r>
              <a:rPr lang="en-US" sz="2400" dirty="0" smtClean="0">
                <a:solidFill>
                  <a:srgbClr val="000090"/>
                </a:solidFill>
                <a:sym typeface="Wingdings"/>
              </a:rPr>
              <a:t>               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         Correlations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991" y="5291662"/>
            <a:ext cx="3768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STAR: Physical Review Letters 2010&amp; 2014</a:t>
            </a:r>
          </a:p>
          <a:p>
            <a:r>
              <a:rPr lang="en-US" sz="1400" dirty="0" smtClean="0"/>
              <a:t>M. </a:t>
            </a:r>
            <a:r>
              <a:rPr lang="en-US" sz="1400" dirty="0" err="1" smtClean="0"/>
              <a:t>Stephanov</a:t>
            </a:r>
            <a:r>
              <a:rPr lang="en-US" sz="1400" dirty="0" smtClean="0"/>
              <a:t>: Physical Review Letters 2009;2011</a:t>
            </a:r>
          </a:p>
          <a:p>
            <a:r>
              <a:rPr lang="en-US" sz="1400" dirty="0" smtClean="0"/>
              <a:t>S. Gupta and R. </a:t>
            </a:r>
            <a:r>
              <a:rPr lang="en-US" sz="1400" dirty="0" err="1" smtClean="0"/>
              <a:t>Gavai</a:t>
            </a:r>
            <a:r>
              <a:rPr lang="en-US" sz="1400" dirty="0" smtClean="0"/>
              <a:t> : Physics Letters B 2011</a:t>
            </a:r>
          </a:p>
          <a:p>
            <a:r>
              <a:rPr lang="en-US" sz="1400" dirty="0" smtClean="0"/>
              <a:t>M. Cheng .. F. </a:t>
            </a:r>
            <a:r>
              <a:rPr lang="en-US" sz="1400" dirty="0" err="1" smtClean="0"/>
              <a:t>Karsch</a:t>
            </a:r>
            <a:r>
              <a:rPr lang="en-US" sz="1400" dirty="0" smtClean="0"/>
              <a:t> ..: Physical Review D 2009</a:t>
            </a:r>
            <a:endParaRPr lang="en-US" sz="1400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-7471" y="0"/>
            <a:ext cx="9144000" cy="1032125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Experiment and Theory Direct Link</a:t>
            </a:r>
            <a:endParaRPr lang="en-U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70023" y="4896198"/>
            <a:ext cx="5360413" cy="15696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Moments relates to Susceptibility 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(</a:t>
            </a:r>
            <a:r>
              <a:rPr lang="en-US" sz="2400" dirty="0">
                <a:solidFill>
                  <a:srgbClr val="000000"/>
                </a:solidFill>
                <a:latin typeface="Symbol"/>
              </a:rPr>
              <a:t>c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) :  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</a:rPr>
              <a:t>Study Bulk properties of QCD matter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</a:rPr>
              <a:t>Kurtosis x Variance 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~ </a:t>
            </a:r>
            <a:r>
              <a:rPr lang="en-US" sz="2400" dirty="0">
                <a:solidFill>
                  <a:srgbClr val="000000"/>
                </a:solidFill>
                <a:latin typeface="Symbol" charset="0"/>
                <a:sym typeface="Symbol" charset="0"/>
              </a:rPr>
              <a:t></a:t>
            </a:r>
            <a:r>
              <a:rPr lang="en-US" sz="2400" baseline="30000" dirty="0">
                <a:solidFill>
                  <a:srgbClr val="000000"/>
                </a:solidFill>
                <a:latin typeface="Symbol" charset="0"/>
                <a:sym typeface="Symbol" charset="0"/>
              </a:rPr>
              <a:t></a:t>
            </a:r>
            <a:r>
              <a:rPr lang="en-US" sz="2400" baseline="30000" dirty="0">
                <a:solidFill>
                  <a:srgbClr val="000000"/>
                </a:solidFill>
                <a:latin typeface="Times New Roman" charset="0"/>
              </a:rPr>
              <a:t>4)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/ [</a:t>
            </a:r>
            <a:r>
              <a:rPr lang="en-US" sz="2400" dirty="0">
                <a:solidFill>
                  <a:srgbClr val="000000"/>
                </a:solidFill>
                <a:latin typeface="Symbol" charset="0"/>
                <a:sym typeface="Symbol" charset="0"/>
              </a:rPr>
              <a:t>c</a:t>
            </a:r>
            <a:r>
              <a:rPr lang="en-US" sz="2400" baseline="30000" dirty="0">
                <a:solidFill>
                  <a:srgbClr val="000000"/>
                </a:solidFill>
                <a:latin typeface="Symbol" charset="0"/>
                <a:sym typeface="Symbol" charset="0"/>
              </a:rPr>
              <a:t>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 T</a:t>
            </a:r>
            <a:r>
              <a:rPr lang="en-US" sz="2400" baseline="30000" dirty="0">
                <a:solidFill>
                  <a:srgbClr val="000000"/>
                </a:solidFill>
                <a:latin typeface="Times New Roman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]</a:t>
            </a:r>
          </a:p>
          <a:p>
            <a:pPr algn="ctr"/>
            <a:r>
              <a:rPr lang="en-US" sz="2400" dirty="0" err="1">
                <a:solidFill>
                  <a:srgbClr val="000000"/>
                </a:solidFill>
              </a:rPr>
              <a:t>Skewness</a:t>
            </a:r>
            <a:r>
              <a:rPr lang="en-US" sz="2400" dirty="0">
                <a:solidFill>
                  <a:srgbClr val="000000"/>
                </a:solidFill>
              </a:rPr>
              <a:t> x Sigma 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~ [</a:t>
            </a:r>
            <a:r>
              <a:rPr lang="en-US" sz="2400" dirty="0">
                <a:solidFill>
                  <a:srgbClr val="000000"/>
                </a:solidFill>
                <a:latin typeface="Symbol" charset="0"/>
                <a:sym typeface="Symbol" charset="0"/>
              </a:rPr>
              <a:t></a:t>
            </a:r>
            <a:r>
              <a:rPr lang="en-US" sz="2400" baseline="30000" dirty="0">
                <a:solidFill>
                  <a:srgbClr val="000000"/>
                </a:solidFill>
                <a:latin typeface="Symbol" charset="0"/>
                <a:sym typeface="Symbol" charset="0"/>
              </a:rPr>
              <a:t></a:t>
            </a:r>
            <a:r>
              <a:rPr lang="en-US" sz="2400" baseline="30000" dirty="0">
                <a:solidFill>
                  <a:srgbClr val="000000"/>
                </a:solidFill>
                <a:latin typeface="Times New Roman" charset="0"/>
              </a:rPr>
              <a:t>3) 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T]/ [</a:t>
            </a:r>
            <a:r>
              <a:rPr lang="en-US" sz="2400" dirty="0">
                <a:solidFill>
                  <a:srgbClr val="000000"/>
                </a:solidFill>
                <a:latin typeface="Symbol" charset="0"/>
                <a:sym typeface="Symbol" charset="0"/>
              </a:rPr>
              <a:t>c</a:t>
            </a:r>
            <a:r>
              <a:rPr lang="en-US" sz="2400" baseline="30000" dirty="0">
                <a:solidFill>
                  <a:srgbClr val="000000"/>
                </a:solidFill>
                <a:latin typeface="Symbol" charset="0"/>
                <a:sym typeface="Symbol" charset="0"/>
              </a:rPr>
              <a:t>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 T</a:t>
            </a:r>
            <a:r>
              <a:rPr lang="en-US" sz="2400" baseline="30000" dirty="0">
                <a:solidFill>
                  <a:srgbClr val="000000"/>
                </a:solidFill>
                <a:latin typeface="Times New Roman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]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77795" y="6630345"/>
            <a:ext cx="866205" cy="2276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16/21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942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24798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Data and QCD (Non-Zero T)  1</a:t>
            </a:r>
            <a:r>
              <a:rPr lang="en-US" sz="3600" b="1" baseline="30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st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Comparison</a:t>
            </a:r>
            <a:endParaRPr lang="en-U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4" name="Picture 13" descr="Figu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" r="9599" b="3810"/>
          <a:stretch>
            <a:fillRect/>
          </a:stretch>
        </p:blipFill>
        <p:spPr bwMode="auto">
          <a:xfrm>
            <a:off x="111125" y="1023432"/>
            <a:ext cx="5445125" cy="5547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633690" y="976962"/>
            <a:ext cx="3429000" cy="1061829"/>
          </a:xfrm>
          <a:prstGeom prst="rect">
            <a:avLst/>
          </a:prstGeom>
          <a:solidFill>
            <a:srgbClr val="C3D69B"/>
          </a:solidFill>
          <a:ln w="38100">
            <a:solidFill>
              <a:srgbClr val="9A3837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2100" dirty="0" smtClean="0">
                <a:solidFill>
                  <a:srgbClr val="0000FF"/>
                </a:solidFill>
                <a:latin typeface="Apple Chancery"/>
                <a:cs typeface="Apple Chancery"/>
              </a:rPr>
              <a:t>1</a:t>
            </a:r>
            <a:r>
              <a:rPr lang="en-US" sz="2100" baseline="30000" dirty="0" smtClean="0">
                <a:solidFill>
                  <a:srgbClr val="0000FF"/>
                </a:solidFill>
                <a:latin typeface="Apple Chancery"/>
                <a:cs typeface="Apple Chancery"/>
              </a:rPr>
              <a:t>st</a:t>
            </a:r>
            <a:r>
              <a:rPr lang="en-US" sz="2100" dirty="0" smtClean="0">
                <a:solidFill>
                  <a:srgbClr val="0000FF"/>
                </a:solidFill>
                <a:latin typeface="Apple Chancery"/>
                <a:cs typeface="Apple Chancery"/>
              </a:rPr>
              <a:t> comparison of high energy nuclear collision data to 1</a:t>
            </a:r>
            <a:r>
              <a:rPr lang="en-US" sz="2100" baseline="30000" dirty="0" smtClean="0">
                <a:solidFill>
                  <a:srgbClr val="0000FF"/>
                </a:solidFill>
                <a:latin typeface="Apple Chancery"/>
                <a:cs typeface="Apple Chancery"/>
              </a:rPr>
              <a:t>st</a:t>
            </a:r>
            <a:r>
              <a:rPr lang="en-US" sz="2100" dirty="0" smtClean="0">
                <a:solidFill>
                  <a:srgbClr val="0000FF"/>
                </a:solidFill>
                <a:latin typeface="Apple Chancery"/>
                <a:cs typeface="Apple Chancery"/>
              </a:rPr>
              <a:t> principle QCD calculations</a:t>
            </a:r>
            <a:r>
              <a:rPr lang="en-US" sz="2100" kern="1200" dirty="0" smtClean="0">
                <a:solidFill>
                  <a:srgbClr val="0000FF"/>
                </a:solidFill>
                <a:latin typeface="Apple Chancery"/>
                <a:cs typeface="Apple Chancery"/>
              </a:rPr>
              <a:t> </a:t>
            </a:r>
            <a:endParaRPr lang="en-US" sz="2100" kern="1200" dirty="0">
              <a:solidFill>
                <a:srgbClr val="0000FF"/>
              </a:solidFill>
              <a:latin typeface="Apple Chancery"/>
              <a:cs typeface="Apple Chancery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633690" y="2598120"/>
            <a:ext cx="3429000" cy="4154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9A3837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2100" kern="1200" dirty="0" smtClean="0">
                <a:solidFill>
                  <a:srgbClr val="0000FF"/>
                </a:solidFill>
                <a:latin typeface="Apple Chancery"/>
                <a:cs typeface="Apple Chancery"/>
              </a:rPr>
              <a:t>Confirms formation of QGP</a:t>
            </a:r>
            <a:endParaRPr lang="en-US" sz="2100" kern="1200" dirty="0">
              <a:solidFill>
                <a:srgbClr val="0000FF"/>
              </a:solidFill>
              <a:latin typeface="Apple Chancery"/>
              <a:cs typeface="Apple Chancery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5633690" y="3608948"/>
            <a:ext cx="3429000" cy="738664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9A3837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2100" dirty="0" smtClean="0">
                <a:solidFill>
                  <a:srgbClr val="0000FF"/>
                </a:solidFill>
                <a:latin typeface="Apple Chancery"/>
                <a:cs typeface="Apple Chancery"/>
              </a:rPr>
              <a:t>Quark-Hadron transition is a cross over</a:t>
            </a:r>
            <a:endParaRPr lang="en-US" sz="2100" kern="1200" dirty="0">
              <a:solidFill>
                <a:srgbClr val="0000FF"/>
              </a:solidFill>
              <a:latin typeface="Apple Chancery"/>
              <a:cs typeface="Apple Chancery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710014" y="4749835"/>
            <a:ext cx="3237763" cy="1807885"/>
          </a:xfrm>
          <a:prstGeom prst="roundRect">
            <a:avLst>
              <a:gd name="adj" fmla="val 5319"/>
            </a:avLst>
          </a:prstGeom>
          <a:solidFill>
            <a:schemeClr val="tx1"/>
          </a:solidFill>
          <a:ln w="571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141619" y="63008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807055" y="5465412"/>
            <a:ext cx="3140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“Scale for the Phase Diagram of Quantum </a:t>
            </a:r>
            <a:r>
              <a:rPr lang="en-US" i="1" dirty="0" err="1" smtClean="0">
                <a:solidFill>
                  <a:schemeClr val="bg1"/>
                </a:solidFill>
              </a:rPr>
              <a:t>Chromodynamics</a:t>
            </a:r>
            <a:r>
              <a:rPr lang="en-US" i="1" dirty="0" smtClean="0">
                <a:solidFill>
                  <a:schemeClr val="bg1"/>
                </a:solidFill>
              </a:rPr>
              <a:t>”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151" y="4792642"/>
            <a:ext cx="1067278" cy="56735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868319" y="6147003"/>
            <a:ext cx="2275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chemeClr val="bg1"/>
                </a:solidFill>
              </a:rPr>
              <a:t>Science, 332</a:t>
            </a:r>
            <a:r>
              <a:rPr lang="en-US" sz="1400" dirty="0" smtClean="0">
                <a:solidFill>
                  <a:schemeClr val="bg1"/>
                </a:solidFill>
              </a:rPr>
              <a:t>, 1525(2011)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277795" y="6630345"/>
            <a:ext cx="866205" cy="2276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17/21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039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976"/>
            <a:ext cx="9144000" cy="1143000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Theory : Critical Point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Picture 3" descr="criticalendpoint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83EA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01" y="1226880"/>
            <a:ext cx="7833880" cy="5545859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470779"/>
            <a:ext cx="1484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TIFR, Mumbai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277795" y="6630345"/>
            <a:ext cx="866205" cy="2276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18/21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760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267"/>
            <a:ext cx="9144000" cy="674384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Experimental Result: Critical Point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241282"/>
            <a:ext cx="3546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STAR: Physical Review Letters 2014</a:t>
            </a:r>
          </a:p>
          <a:p>
            <a:r>
              <a:rPr lang="en-US" b="1" dirty="0" smtClean="0"/>
              <a:t>And STAR Preliminary </a:t>
            </a:r>
            <a:endParaRPr lang="en-US" b="1" dirty="0"/>
          </a:p>
        </p:txBody>
      </p:sp>
      <p:pic>
        <p:nvPicPr>
          <p:cNvPr id="10" name="图片 7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2401"/>
          <a:stretch>
            <a:fillRect/>
          </a:stretch>
        </p:blipFill>
        <p:spPr>
          <a:xfrm>
            <a:off x="714257" y="973684"/>
            <a:ext cx="6989846" cy="4708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10"/>
          <p:cNvSpPr/>
          <p:nvPr/>
        </p:nvSpPr>
        <p:spPr>
          <a:xfrm>
            <a:off x="8277795" y="6630345"/>
            <a:ext cx="866205" cy="2276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19/21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2380003" y="3810991"/>
            <a:ext cx="268283" cy="30410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0262" y="3580158"/>
            <a:ext cx="1163449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Symbol" charset="0"/>
                <a:sym typeface="Symbol" charset="0"/>
              </a:rPr>
              <a:t></a:t>
            </a:r>
            <a:r>
              <a:rPr lang="en-US" sz="2400" baseline="30000" dirty="0">
                <a:solidFill>
                  <a:srgbClr val="000000"/>
                </a:solidFill>
                <a:latin typeface="Symbol" charset="0"/>
                <a:sym typeface="Symbol" charset="0"/>
              </a:rPr>
              <a:t></a:t>
            </a:r>
            <a:r>
              <a:rPr lang="en-US" sz="2400" baseline="30000" dirty="0">
                <a:solidFill>
                  <a:srgbClr val="000000"/>
                </a:solidFill>
                <a:latin typeface="Times New Roman" charset="0"/>
              </a:rPr>
              <a:t>4)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/ </a:t>
            </a:r>
            <a:r>
              <a:rPr lang="en-US" sz="2400" dirty="0" smtClean="0">
                <a:solidFill>
                  <a:srgbClr val="000000"/>
                </a:solidFill>
                <a:latin typeface="Symbol" charset="0"/>
                <a:sym typeface="Symbol" charset="0"/>
              </a:rPr>
              <a:t>c</a:t>
            </a:r>
            <a:r>
              <a:rPr lang="en-US" sz="2400" baseline="30000" dirty="0">
                <a:solidFill>
                  <a:srgbClr val="000000"/>
                </a:solidFill>
                <a:latin typeface="Symbol" charset="0"/>
                <a:sym typeface="Symbol" charset="0"/>
              </a:rPr>
              <a:t></a:t>
            </a:r>
            <a:r>
              <a:rPr lang="en-US" sz="2400" baseline="30000" dirty="0" smtClean="0">
                <a:solidFill>
                  <a:srgbClr val="000000"/>
                </a:solidFill>
                <a:latin typeface="Symbol" charset="0"/>
                <a:sym typeface="Symbol" charset="0"/>
              </a:rPr>
              <a:t></a:t>
            </a:r>
            <a:endParaRPr lang="en-US" sz="2400" dirty="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39453" y="1620570"/>
            <a:ext cx="2991397" cy="2032850"/>
            <a:chOff x="4684146" y="1620570"/>
            <a:chExt cx="2991397" cy="2032850"/>
          </a:xfrm>
        </p:grpSpPr>
        <p:pic>
          <p:nvPicPr>
            <p:cNvPr id="12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4146" y="1620570"/>
              <a:ext cx="2991397" cy="2032850"/>
            </a:xfrm>
            <a:prstGeom prst="rect">
              <a:avLst/>
            </a:prstGeom>
          </p:spPr>
        </p:pic>
        <p:sp>
          <p:nvSpPr>
            <p:cNvPr id="13" name="矩形 1"/>
            <p:cNvSpPr/>
            <p:nvPr/>
          </p:nvSpPr>
          <p:spPr>
            <a:xfrm>
              <a:off x="5878282" y="1668795"/>
              <a:ext cx="1790617" cy="4206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altLang="zh-CN" sz="1600" baseline="30000" dirty="0" smtClean="0"/>
                <a:t>M.A. Stephanov, Phys. Rev. Lett. 107</a:t>
              </a:r>
              <a:r>
                <a:rPr lang="en-US" altLang="zh-CN" sz="1600" baseline="30000" dirty="0" smtClean="0"/>
                <a:t>,</a:t>
              </a:r>
              <a:r>
                <a:rPr lang="hu-HU" altLang="zh-CN" sz="1600" baseline="30000" dirty="0" smtClean="0"/>
                <a:t> 052301</a:t>
              </a:r>
              <a:r>
                <a:rPr lang="zh-CN" altLang="en-US" sz="1600" baseline="30000" dirty="0" smtClean="0"/>
                <a:t> </a:t>
              </a:r>
              <a:r>
                <a:rPr lang="en-US" altLang="zh-CN" sz="1600" baseline="30000" dirty="0" smtClean="0"/>
                <a:t>(2011)</a:t>
              </a:r>
              <a:r>
                <a:rPr lang="hu-HU" altLang="zh-CN" sz="1600" baseline="30000" dirty="0" smtClean="0"/>
                <a:t>.</a:t>
              </a:r>
            </a:p>
          </p:txBody>
        </p:sp>
      </p:grpSp>
      <p:sp>
        <p:nvSpPr>
          <p:cNvPr id="7" name="Up Arrow 6"/>
          <p:cNvSpPr/>
          <p:nvPr/>
        </p:nvSpPr>
        <p:spPr>
          <a:xfrm>
            <a:off x="315614" y="2089423"/>
            <a:ext cx="340788" cy="1046559"/>
          </a:xfrm>
          <a:prstGeom prst="up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975897" y="5221483"/>
            <a:ext cx="840745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Symbol" charset="0"/>
                <a:sym typeface="Symbol" charset="0"/>
              </a:rPr>
              <a:t>T, </a:t>
            </a:r>
            <a:r>
              <a:rPr lang="en-US" sz="2400" dirty="0" err="1" smtClean="0">
                <a:solidFill>
                  <a:srgbClr val="000000"/>
                </a:solidFill>
                <a:latin typeface="Symbol" charset="0"/>
                <a:sym typeface="Symbol" charset="0"/>
              </a:rPr>
              <a:t>m</a:t>
            </a:r>
            <a:r>
              <a:rPr lang="en-US" sz="2400" baseline="-25000" dirty="0" err="1" smtClean="0">
                <a:solidFill>
                  <a:srgbClr val="000000"/>
                </a:solidFill>
                <a:latin typeface="Symbol" charset="0"/>
                <a:sym typeface="Symbol" charset="0"/>
              </a:rPr>
              <a:t>B</a:t>
            </a:r>
            <a:endParaRPr lang="en-US" sz="2400" baseline="-250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8001472" y="5292787"/>
            <a:ext cx="866205" cy="386110"/>
          </a:xfrm>
          <a:prstGeom prst="righ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671949" y="2105170"/>
            <a:ext cx="1472051" cy="175432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Apple Chancery"/>
                <a:cs typeface="Apple Chancery"/>
              </a:rPr>
              <a:t>Exciting Period  !!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chemeClr val="tx1"/>
                </a:solidFill>
                <a:latin typeface="Apple Chancery"/>
                <a:cs typeface="Apple Chancery"/>
              </a:rPr>
              <a:t>BES-II</a:t>
            </a:r>
          </a:p>
          <a:p>
            <a:r>
              <a:rPr lang="en-US" b="1" dirty="0" smtClean="0">
                <a:solidFill>
                  <a:schemeClr val="tx1"/>
                </a:solidFill>
                <a:latin typeface="Apple Chancery"/>
                <a:cs typeface="Apple Chancery"/>
              </a:rPr>
              <a:t> (2018-2020)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chemeClr val="tx1"/>
                </a:solidFill>
                <a:latin typeface="Apple Chancery"/>
                <a:cs typeface="Apple Chancery"/>
              </a:rPr>
              <a:t>CBM 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chemeClr val="tx1"/>
                </a:solidFill>
                <a:latin typeface="Apple Chancery"/>
                <a:cs typeface="Apple Chancery"/>
              </a:rPr>
              <a:t>(2024- ..)</a:t>
            </a:r>
            <a:endParaRPr lang="en-US" b="1" dirty="0">
              <a:solidFill>
                <a:schemeClr val="tx1"/>
              </a:solidFill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867140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1329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Summary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778" y="624788"/>
            <a:ext cx="9178456" cy="5650623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just">
              <a:lnSpc>
                <a:spcPct val="130000"/>
              </a:lnSpc>
              <a:buNone/>
            </a:pPr>
            <a:r>
              <a:rPr lang="en-US" sz="2300" b="1" dirty="0" smtClean="0">
                <a:solidFill>
                  <a:schemeClr val="bg1"/>
                </a:solidFill>
                <a:latin typeface="Apple Chancery"/>
                <a:cs typeface="Apple Chancery"/>
              </a:rPr>
              <a:t>QCD phase transition and primordial matter created in Laboratory. System of de-confined quarks and gluons formed. </a:t>
            </a:r>
          </a:p>
          <a:p>
            <a:pPr marL="0" indent="0">
              <a:lnSpc>
                <a:spcPct val="130000"/>
              </a:lnSpc>
              <a:buNone/>
            </a:pPr>
            <a:endParaRPr lang="en-US" sz="2300" b="1" dirty="0">
              <a:solidFill>
                <a:schemeClr val="bg1"/>
              </a:solidFill>
              <a:latin typeface="Apple Chancery"/>
              <a:cs typeface="Apple Chancery"/>
            </a:endParaRPr>
          </a:p>
          <a:p>
            <a:pPr marL="0" indent="0" algn="just">
              <a:lnSpc>
                <a:spcPct val="130000"/>
              </a:lnSpc>
              <a:buNone/>
            </a:pPr>
            <a:r>
              <a:rPr lang="en-US" sz="2300" b="1" dirty="0" smtClean="0">
                <a:solidFill>
                  <a:schemeClr val="bg1"/>
                </a:solidFill>
                <a:latin typeface="Apple Chancery"/>
                <a:cs typeface="Apple Chancery"/>
              </a:rPr>
              <a:t>The de-confined quarks and gluons (fundamental constituent of any visible matter ) exhibits the property of perfect </a:t>
            </a:r>
            <a:r>
              <a:rPr lang="en-US" sz="2300" b="1" dirty="0" smtClean="0">
                <a:solidFill>
                  <a:schemeClr val="bg1"/>
                </a:solidFill>
                <a:latin typeface="Apple Chancery"/>
                <a:cs typeface="Apple Chancery"/>
              </a:rPr>
              <a:t>fluidity</a:t>
            </a:r>
            <a:r>
              <a:rPr lang="en-US" sz="2300" b="1" dirty="0">
                <a:solidFill>
                  <a:schemeClr val="bg1"/>
                </a:solidFill>
                <a:latin typeface="Apple Chancery"/>
                <a:cs typeface="Apple Chancery"/>
              </a:rPr>
              <a:t> </a:t>
            </a:r>
            <a:r>
              <a:rPr lang="en-US" sz="2300" b="1" dirty="0" smtClean="0">
                <a:solidFill>
                  <a:schemeClr val="bg1"/>
                </a:solidFill>
                <a:latin typeface="Apple Chancery"/>
                <a:cs typeface="Apple Chancery"/>
              </a:rPr>
              <a:t>with high degree </a:t>
            </a:r>
            <a:r>
              <a:rPr lang="en-US" sz="2300" b="1" smtClean="0">
                <a:solidFill>
                  <a:schemeClr val="bg1"/>
                </a:solidFill>
                <a:latin typeface="Apple Chancery"/>
                <a:cs typeface="Apple Chancery"/>
              </a:rPr>
              <a:t>of opacity</a:t>
            </a:r>
            <a:endParaRPr lang="en-US" sz="2300" b="1" dirty="0" smtClean="0">
              <a:solidFill>
                <a:schemeClr val="bg1"/>
              </a:solidFill>
              <a:latin typeface="Apple Chancery"/>
              <a:cs typeface="Apple Chancery"/>
            </a:endParaRPr>
          </a:p>
          <a:p>
            <a:pPr marL="0" indent="0">
              <a:lnSpc>
                <a:spcPct val="130000"/>
              </a:lnSpc>
              <a:buNone/>
            </a:pPr>
            <a:endParaRPr lang="en-US" sz="2300" b="1" dirty="0" smtClean="0">
              <a:solidFill>
                <a:schemeClr val="bg1"/>
              </a:solidFill>
              <a:latin typeface="Apple Chancery"/>
              <a:cs typeface="Apple Chancery"/>
            </a:endParaRPr>
          </a:p>
          <a:p>
            <a:pPr marL="0" indent="0" algn="just">
              <a:lnSpc>
                <a:spcPct val="130000"/>
              </a:lnSpc>
              <a:buNone/>
            </a:pPr>
            <a:r>
              <a:rPr lang="en-US" sz="2300" b="1" dirty="0" smtClean="0">
                <a:solidFill>
                  <a:schemeClr val="bg1"/>
                </a:solidFill>
                <a:latin typeface="Apple Chancery"/>
                <a:cs typeface="Apple Chancery"/>
              </a:rPr>
              <a:t>Phase Diagram of Strong Interactions being laid out. Transition temperature and order of phase transition established at zero baryon chemical potential. </a:t>
            </a:r>
          </a:p>
          <a:p>
            <a:pPr marL="0" indent="0" algn="just">
              <a:lnSpc>
                <a:spcPct val="130000"/>
              </a:lnSpc>
              <a:buNone/>
            </a:pPr>
            <a:r>
              <a:rPr lang="en-US" sz="2300" b="1" dirty="0" smtClean="0">
                <a:solidFill>
                  <a:schemeClr val="bg1"/>
                </a:solidFill>
                <a:latin typeface="Apple Chancery"/>
                <a:cs typeface="Apple Chancery"/>
              </a:rPr>
              <a:t>Exciting experimental results on critical point and phase boundary. Susceptibility has a non-monotonic variation with beam energy.</a:t>
            </a:r>
            <a:endParaRPr lang="en-US" sz="2300" b="1" dirty="0">
              <a:solidFill>
                <a:schemeClr val="bg1"/>
              </a:solidFill>
              <a:latin typeface="Apple Chancery"/>
              <a:cs typeface="Apple Chancery"/>
            </a:endParaRPr>
          </a:p>
          <a:p>
            <a:pPr marL="0" indent="0" algn="just">
              <a:lnSpc>
                <a:spcPct val="130000"/>
              </a:lnSpc>
              <a:buNone/>
            </a:pPr>
            <a:endParaRPr lang="en-US" sz="1800" b="1" dirty="0" smtClean="0">
              <a:solidFill>
                <a:schemeClr val="bg1"/>
              </a:solidFill>
              <a:latin typeface="Apple Chancery"/>
              <a:cs typeface="Apple Chancery"/>
            </a:endParaRPr>
          </a:p>
          <a:p>
            <a:pPr marL="0" indent="0">
              <a:lnSpc>
                <a:spcPct val="130000"/>
              </a:lnSpc>
              <a:buNone/>
            </a:pP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1870149" y="6323636"/>
            <a:ext cx="5682686" cy="52322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pple Chancery"/>
                <a:cs typeface="Apple Chancery"/>
              </a:rPr>
              <a:t>Emergent Properties of QCD Matter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8277795" y="6630345"/>
            <a:ext cx="866205" cy="2276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20/21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1646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1329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QCD in 21</a:t>
            </a:r>
            <a:r>
              <a:rPr lang="en-US" b="1" baseline="30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st</a:t>
            </a:r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Century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7502" y="6253636"/>
            <a:ext cx="6727994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pple Chancery"/>
                <a:cs typeface="Apple Chancery"/>
              </a:rPr>
              <a:t>Towards a complete test of QCD as a theory</a:t>
            </a:r>
            <a:endParaRPr lang="en-US" sz="2800" dirty="0">
              <a:solidFill>
                <a:srgbClr val="0000FF"/>
              </a:solidFill>
              <a:latin typeface="Apple Chancery"/>
              <a:cs typeface="Apple Chancery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" y="1141077"/>
            <a:ext cx="2863111" cy="24564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769016"/>
            <a:ext cx="3369557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Standard Model &amp; Origin of Mass</a:t>
            </a:r>
            <a:endParaRPr lang="en-US" i="1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4966" y="3288940"/>
            <a:ext cx="5941512" cy="2945010"/>
            <a:chOff x="64966" y="3288940"/>
            <a:chExt cx="5941512" cy="2945010"/>
          </a:xfrm>
        </p:grpSpPr>
        <p:pic>
          <p:nvPicPr>
            <p:cNvPr id="8" name="Picture 7" descr="CMS_jet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557" y="4387215"/>
              <a:ext cx="1871851" cy="1846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64966" y="3671712"/>
              <a:ext cx="2958499" cy="646331"/>
            </a:xfrm>
            <a:prstGeom prst="rect">
              <a:avLst/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i="1" kern="1200" dirty="0" smtClean="0">
                  <a:solidFill>
                    <a:srgbClr val="000000"/>
                  </a:solidFill>
                </a:rPr>
                <a:t>Test of QCD, Short distance scales, </a:t>
              </a:r>
              <a:r>
                <a:rPr lang="en-US" b="1" i="1" kern="1200" dirty="0" err="1" smtClean="0">
                  <a:solidFill>
                    <a:srgbClr val="000000"/>
                  </a:solidFill>
                </a:rPr>
                <a:t>perturbative</a:t>
              </a:r>
              <a:r>
                <a:rPr lang="en-US" b="1" i="1" kern="1200" dirty="0" smtClean="0">
                  <a:solidFill>
                    <a:srgbClr val="000000"/>
                  </a:solidFill>
                </a:rPr>
                <a:t> </a:t>
              </a:r>
              <a:r>
                <a:rPr lang="en-US" b="1" i="1" kern="1200" dirty="0">
                  <a:solidFill>
                    <a:srgbClr val="000000"/>
                  </a:solidFill>
                </a:rPr>
                <a:t>regime</a:t>
              </a:r>
              <a:endParaRPr lang="en-US" sz="1400" b="1" i="1" kern="1200" dirty="0">
                <a:solidFill>
                  <a:srgbClr val="000000"/>
                </a:solidFill>
              </a:endParaRPr>
            </a:p>
          </p:txBody>
        </p:sp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1193" y="4255324"/>
              <a:ext cx="2535918" cy="1976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3123937" y="3288940"/>
              <a:ext cx="2882541" cy="923330"/>
            </a:xfrm>
            <a:prstGeom prst="rect">
              <a:avLst/>
            </a:prstGeom>
            <a:ln/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i="1" kern="1200" dirty="0" smtClean="0">
                  <a:solidFill>
                    <a:schemeClr val="tx1"/>
                  </a:solidFill>
                </a:rPr>
                <a:t>Test of QCD, Long distance scales, Non-</a:t>
              </a:r>
              <a:r>
                <a:rPr lang="en-US" b="1" i="1" kern="1200" dirty="0" err="1" smtClean="0">
                  <a:solidFill>
                    <a:schemeClr val="tx1"/>
                  </a:solidFill>
                </a:rPr>
                <a:t>perturbative</a:t>
              </a:r>
              <a:r>
                <a:rPr lang="en-US" b="1" i="1" kern="1200" dirty="0" smtClean="0">
                  <a:solidFill>
                    <a:schemeClr val="tx1"/>
                  </a:solidFill>
                </a:rPr>
                <a:t> </a:t>
              </a:r>
              <a:r>
                <a:rPr lang="en-US" b="1" i="1" kern="1200" dirty="0">
                  <a:solidFill>
                    <a:schemeClr val="tx1"/>
                  </a:solidFill>
                </a:rPr>
                <a:t>regime</a:t>
              </a:r>
              <a:endParaRPr lang="en-US" sz="1400" b="1" i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97480" y="4417780"/>
              <a:ext cx="200957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Science 322, 1224 (2008)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44787" y="5618326"/>
              <a:ext cx="569387" cy="40011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FF"/>
                  </a:solidFill>
                </a:rPr>
                <a:t>T=0</a:t>
              </a:r>
              <a:endParaRPr lang="en-US" sz="20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322523" y="897321"/>
            <a:ext cx="5693138" cy="5250784"/>
            <a:chOff x="3322523" y="897321"/>
            <a:chExt cx="5693138" cy="5250784"/>
          </a:xfrm>
        </p:grpSpPr>
        <p:pic>
          <p:nvPicPr>
            <p:cNvPr id="15" name="Picture 14" descr="tmu_dl_15july2012.eps"/>
            <p:cNvPicPr>
              <a:picLocks noChangeAspect="1"/>
            </p:cNvPicPr>
            <p:nvPr/>
          </p:nvPicPr>
          <p:blipFill>
            <a:blip r:embed="rId5"/>
            <a:srcRect l="3448" t="9610" r="2682" b="6065"/>
            <a:stretch>
              <a:fillRect/>
            </a:stretch>
          </p:blipFill>
          <p:spPr>
            <a:xfrm>
              <a:off x="6062886" y="3999831"/>
              <a:ext cx="2895600" cy="214827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pic>
        <p:pic>
          <p:nvPicPr>
            <p:cNvPr id="17" name="Picture 16" descr="Figure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9" r="9599" b="3810"/>
            <a:stretch>
              <a:fillRect/>
            </a:stretch>
          </p:blipFill>
          <p:spPr bwMode="auto">
            <a:xfrm>
              <a:off x="6007662" y="897321"/>
              <a:ext cx="2994160" cy="2610931"/>
            </a:xfrm>
            <a:prstGeom prst="rect">
              <a:avLst/>
            </a:prstGeom>
            <a:ln/>
            <a:ex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pic>
        <p:sp>
          <p:nvSpPr>
            <p:cNvPr id="18" name="TextBox 17"/>
            <p:cNvSpPr txBox="1"/>
            <p:nvPr/>
          </p:nvSpPr>
          <p:spPr>
            <a:xfrm>
              <a:off x="3322523" y="1308786"/>
              <a:ext cx="2415859" cy="1477328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b="1" i="1" dirty="0" smtClean="0">
                  <a:solidFill>
                    <a:srgbClr val="FFFFFF"/>
                  </a:solidFill>
                </a:rPr>
                <a:t>Test of QCD </a:t>
              </a:r>
            </a:p>
            <a:p>
              <a:pPr algn="just"/>
              <a:r>
                <a:rPr lang="en-US" b="1" i="1" dirty="0" smtClean="0">
                  <a:solidFill>
                    <a:srgbClr val="FFFFFF"/>
                  </a:solidFill>
                </a:rPr>
                <a:t>Non-</a:t>
              </a:r>
              <a:r>
                <a:rPr lang="en-US" b="1" i="1" dirty="0" err="1" smtClean="0">
                  <a:solidFill>
                    <a:srgbClr val="FFFFFF"/>
                  </a:solidFill>
                </a:rPr>
                <a:t>perturbative</a:t>
              </a:r>
              <a:r>
                <a:rPr lang="en-US" b="1" i="1" dirty="0" smtClean="0">
                  <a:solidFill>
                    <a:srgbClr val="FFFFFF"/>
                  </a:solidFill>
                </a:rPr>
                <a:t> T&gt;0</a:t>
              </a:r>
            </a:p>
            <a:p>
              <a:pPr algn="just"/>
              <a:r>
                <a:rPr lang="en-US" b="1" i="1" dirty="0" smtClean="0">
                  <a:solidFill>
                    <a:srgbClr val="FFFFFF"/>
                  </a:solidFill>
                </a:rPr>
                <a:t>&amp;</a:t>
              </a:r>
            </a:p>
            <a:p>
              <a:pPr algn="just"/>
              <a:r>
                <a:rPr lang="en-US" b="1" i="1" dirty="0" smtClean="0">
                  <a:solidFill>
                    <a:srgbClr val="FFFFFF"/>
                  </a:solidFill>
                </a:rPr>
                <a:t>Phase structure of QCD</a:t>
              </a:r>
            </a:p>
            <a:p>
              <a:pPr algn="just"/>
              <a:r>
                <a:rPr lang="en-US" b="1" i="1" dirty="0" smtClean="0">
                  <a:solidFill>
                    <a:srgbClr val="FFFFFF"/>
                  </a:solidFill>
                </a:rPr>
                <a:t>Phase diagram</a:t>
              </a:r>
              <a:endParaRPr lang="en-US" b="1" i="1" dirty="0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484687" y="3609691"/>
              <a:ext cx="2530974" cy="369332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Science 332, 1525 (2011)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8277795" y="6630345"/>
            <a:ext cx="866205" cy="2276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21/21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609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7AB535-96EF-1B4A-AEDA-53A33D54C822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1" name="Picture 1028" descr="dedxvsRigid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6" r="8400"/>
          <a:stretch>
            <a:fillRect/>
          </a:stretch>
        </p:blipFill>
        <p:spPr bwMode="auto">
          <a:xfrm>
            <a:off x="44435" y="744675"/>
            <a:ext cx="4064732" cy="22930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248742" y="744675"/>
            <a:ext cx="24929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Ionization energy loss:  </a:t>
            </a:r>
          </a:p>
          <a:p>
            <a:r>
              <a:rPr lang="en-US" sz="2000" dirty="0"/>
              <a:t> - &lt; </a:t>
            </a:r>
            <a:r>
              <a:rPr lang="en-US" sz="2000" dirty="0" err="1"/>
              <a:t>dE</a:t>
            </a:r>
            <a:r>
              <a:rPr lang="en-US" sz="2000" dirty="0"/>
              <a:t>/dx &gt; ~  A / </a:t>
            </a:r>
            <a:r>
              <a:rPr lang="en-US" sz="2000" dirty="0">
                <a:latin typeface="Symbol" charset="0"/>
                <a:sym typeface="Symbol" charset="0"/>
              </a:rPr>
              <a:t>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  <a:endParaRPr lang="en-US" sz="2000" dirty="0" smtClean="0"/>
          </a:p>
          <a:p>
            <a:r>
              <a:rPr lang="en-US" sz="2000" dirty="0" smtClean="0"/>
              <a:t> </a:t>
            </a:r>
            <a:r>
              <a:rPr lang="en-US" sz="2000" dirty="0"/>
              <a:t>= A (1 + </a:t>
            </a:r>
            <a:r>
              <a:rPr lang="en-US" sz="2000" b="1" dirty="0">
                <a:solidFill>
                  <a:srgbClr val="0000B2"/>
                </a:solidFill>
              </a:rPr>
              <a:t>m</a:t>
            </a:r>
            <a:r>
              <a:rPr lang="en-US" sz="2000" b="1" baseline="30000" dirty="0">
                <a:solidFill>
                  <a:srgbClr val="0000B2"/>
                </a:solidFill>
              </a:rPr>
              <a:t>2</a:t>
            </a:r>
            <a:r>
              <a:rPr lang="en-US" sz="2000" dirty="0"/>
              <a:t>/ p</a:t>
            </a:r>
            <a:r>
              <a:rPr lang="en-US" sz="2000" baseline="30000" dirty="0"/>
              <a:t>2</a:t>
            </a:r>
            <a:r>
              <a:rPr lang="en-US" sz="2000" dirty="0"/>
              <a:t>) </a:t>
            </a:r>
          </a:p>
        </p:txBody>
      </p:sp>
      <p:pic>
        <p:nvPicPr>
          <p:cNvPr id="31" name="Picture 30" descr="Picture 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24" y="3155335"/>
            <a:ext cx="3495876" cy="281787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ontent Placeholder 18" descr="antimatter_chronic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/>
          <a:stretch>
            <a:fillRect/>
          </a:stretch>
        </p:blipFill>
        <p:spPr bwMode="auto">
          <a:xfrm>
            <a:off x="4038601" y="2455166"/>
            <a:ext cx="4653424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8763000" y="2588516"/>
            <a:ext cx="228600" cy="2819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686800" y="5497272"/>
            <a:ext cx="4110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2011</a:t>
            </a:r>
            <a:endParaRPr lang="en-US" sz="800" dirty="0"/>
          </a:p>
        </p:txBody>
      </p:sp>
      <p:sp>
        <p:nvSpPr>
          <p:cNvPr id="35" name="TextBox 34"/>
          <p:cNvSpPr txBox="1"/>
          <p:nvPr/>
        </p:nvSpPr>
        <p:spPr>
          <a:xfrm>
            <a:off x="8536085" y="2207516"/>
            <a:ext cx="53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</a:t>
            </a:r>
            <a:r>
              <a:rPr lang="en-US" dirty="0" smtClean="0"/>
              <a:t>He</a:t>
            </a:r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8686800" y="2283716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7" descr="Nobel Med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69716"/>
            <a:ext cx="419697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 descr="Nobel Med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55316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07414" y="934901"/>
            <a:ext cx="18055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 kind of charged</a:t>
            </a:r>
          </a:p>
          <a:p>
            <a:r>
              <a:rPr lang="en-US" dirty="0" smtClean="0"/>
              <a:t>Particles and two </a:t>
            </a:r>
          </a:p>
          <a:p>
            <a:r>
              <a:rPr lang="en-US" dirty="0" smtClean="0"/>
              <a:t>Neutral particles</a:t>
            </a:r>
            <a:endParaRPr lang="en-US" dirty="0"/>
          </a:p>
        </p:txBody>
      </p:sp>
      <p:sp>
        <p:nvSpPr>
          <p:cNvPr id="39" name="Text Box 36"/>
          <p:cNvSpPr txBox="1">
            <a:spLocks noChangeArrowheads="1"/>
          </p:cNvSpPr>
          <p:nvPr/>
        </p:nvSpPr>
        <p:spPr bwMode="auto">
          <a:xfrm>
            <a:off x="148794" y="5963624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= E</a:t>
            </a:r>
            <a:r>
              <a:rPr lang="en-US" baseline="30000" dirty="0"/>
              <a:t>2</a:t>
            </a:r>
            <a:r>
              <a:rPr lang="en-US" dirty="0"/>
              <a:t> - p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172149" y="1881748"/>
            <a:ext cx="249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Nature</a:t>
            </a:r>
            <a:r>
              <a:rPr lang="en-US" i="1" dirty="0"/>
              <a:t>, 473, 353(2011).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33800" y="5778958"/>
            <a:ext cx="2370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</a:rPr>
              <a:t>Science</a:t>
            </a:r>
            <a:r>
              <a:rPr lang="en-US" i="1" dirty="0">
                <a:solidFill>
                  <a:srgbClr val="000000"/>
                </a:solidFill>
              </a:rPr>
              <a:t>, 328, 58(2010</a:t>
            </a:r>
            <a:r>
              <a:rPr lang="en-US" i="1" dirty="0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1343458" y="6285799"/>
            <a:ext cx="4629460" cy="523220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rgbClr val="0000E3"/>
                </a:solidFill>
              </a:rPr>
              <a:t>Louis Pasteur</a:t>
            </a:r>
            <a:r>
              <a:rPr lang="en-US" sz="1400" dirty="0"/>
              <a:t>:  </a:t>
            </a:r>
            <a:r>
              <a:rPr lang="ja-JP" altLang="en-US" sz="1400" i="1" dirty="0">
                <a:solidFill>
                  <a:srgbClr val="CE0000"/>
                </a:solidFill>
              </a:rPr>
              <a:t>“</a:t>
            </a:r>
            <a:r>
              <a:rPr lang="en-US" altLang="ja-JP" sz="1400" i="1" dirty="0">
                <a:solidFill>
                  <a:srgbClr val="CE0000"/>
                </a:solidFill>
              </a:rPr>
              <a:t>In the field of observation, chance only</a:t>
            </a:r>
          </a:p>
          <a:p>
            <a:r>
              <a:rPr lang="en-US" sz="1400" i="1" dirty="0" err="1">
                <a:solidFill>
                  <a:srgbClr val="CE0000"/>
                </a:solidFill>
              </a:rPr>
              <a:t>favours</a:t>
            </a:r>
            <a:r>
              <a:rPr lang="en-US" sz="1400" i="1" dirty="0">
                <a:solidFill>
                  <a:srgbClr val="CE0000"/>
                </a:solidFill>
              </a:rPr>
              <a:t> those minds which have been prepared</a:t>
            </a:r>
            <a:r>
              <a:rPr lang="ja-JP" altLang="en-US" sz="1400" i="1" dirty="0">
                <a:solidFill>
                  <a:srgbClr val="CE0000"/>
                </a:solidFill>
              </a:rPr>
              <a:t>”</a:t>
            </a:r>
            <a:endParaRPr lang="en-US" sz="1400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0" y="1701"/>
            <a:ext cx="9108227" cy="51245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Anti-Nuclei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2392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06" y="1084181"/>
            <a:ext cx="8978982" cy="547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26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610600" y="279401"/>
            <a:ext cx="533400" cy="203199"/>
          </a:xfrm>
          <a:prstGeom prst="rect">
            <a:avLst/>
          </a:prstGeom>
        </p:spPr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prstClr val="black"/>
                </a:solidFill>
                <a:latin typeface="Tw Cen MT"/>
              </a:rPr>
              <a:pPr algn="ctr"/>
              <a:t>3</a:t>
            </a:fld>
            <a:endParaRPr lang="en-US" dirty="0">
              <a:solidFill>
                <a:prstClr val="black"/>
              </a:solidFill>
              <a:latin typeface="Tw Cen MT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41103" y="1099720"/>
            <a:ext cx="6129964" cy="5072481"/>
            <a:chOff x="1200" y="1030"/>
            <a:chExt cx="3888" cy="3050"/>
          </a:xfrm>
        </p:grpSpPr>
        <p:pic>
          <p:nvPicPr>
            <p:cNvPr id="6" name="Picture 4" descr="LightConeNEW_color-[Conver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030"/>
              <a:ext cx="3360" cy="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3840" y="1920"/>
              <a:ext cx="1248" cy="624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2736" y="1440"/>
              <a:ext cx="144" cy="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6172201"/>
            <a:ext cx="35814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200" dirty="0">
                <a:latin typeface="Times New Roman" charset="0"/>
              </a:rPr>
              <a:t>J. D. </a:t>
            </a:r>
            <a:r>
              <a:rPr lang="en-US" sz="1200" dirty="0" err="1">
                <a:latin typeface="Times New Roman" charset="0"/>
              </a:rPr>
              <a:t>Bjorken</a:t>
            </a:r>
            <a:r>
              <a:rPr lang="en-US" sz="1200" dirty="0">
                <a:latin typeface="Times New Roman" charset="0"/>
              </a:rPr>
              <a:t> </a:t>
            </a:r>
            <a:r>
              <a:rPr lang="en-US" sz="1200" dirty="0"/>
              <a:t>Physical</a:t>
            </a:r>
            <a:r>
              <a:rPr lang="en-US" sz="1200" dirty="0">
                <a:latin typeface="Times New Roman" charset="0"/>
              </a:rPr>
              <a:t> Review D 27 (1983) 140</a:t>
            </a:r>
            <a:endParaRPr lang="en-US" sz="1200" dirty="0">
              <a:latin typeface="Arial Rounded MT Bold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5625312" y="1006271"/>
            <a:ext cx="3505200" cy="341632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/>
            <a:r>
              <a:rPr lang="en-US" sz="2400" dirty="0">
                <a:solidFill>
                  <a:srgbClr val="000000"/>
                </a:solidFill>
              </a:rPr>
              <a:t>Colliding two nuclei we expect to create the QCD transitions</a:t>
            </a:r>
          </a:p>
          <a:p>
            <a:pPr eaLnBrk="1" hangingPunct="1"/>
            <a:endParaRPr lang="en-US" sz="2400" dirty="0">
              <a:solidFill>
                <a:srgbClr val="000000"/>
              </a:solidFill>
            </a:endParaRPr>
          </a:p>
          <a:p>
            <a:pPr eaLnBrk="1" hangingPunct="1"/>
            <a:r>
              <a:rPr lang="en-US" sz="2400" dirty="0">
                <a:solidFill>
                  <a:srgbClr val="000000"/>
                </a:solidFill>
              </a:rPr>
              <a:t>-- De-confinement</a:t>
            </a:r>
          </a:p>
          <a:p>
            <a:pPr eaLnBrk="1" hangingPunct="1"/>
            <a:r>
              <a:rPr lang="en-US" sz="2400" dirty="0">
                <a:solidFill>
                  <a:srgbClr val="000000"/>
                </a:solidFill>
              </a:rPr>
              <a:t>-- Chiral Symmetry</a:t>
            </a:r>
          </a:p>
          <a:p>
            <a:pPr eaLnBrk="1" hangingPunct="1"/>
            <a:r>
              <a:rPr lang="en-US" sz="2400" dirty="0">
                <a:solidFill>
                  <a:srgbClr val="000000"/>
                </a:solidFill>
              </a:rPr>
              <a:t>    Restoration</a:t>
            </a:r>
          </a:p>
          <a:p>
            <a:pPr eaLnBrk="1" hangingPunct="1"/>
            <a:endParaRPr lang="en-US" sz="2400" dirty="0">
              <a:solidFill>
                <a:srgbClr val="000000"/>
              </a:solidFill>
            </a:endParaRPr>
          </a:p>
          <a:p>
            <a:pPr eaLnBrk="1" hangingPunct="1"/>
            <a:r>
              <a:rPr lang="en-US" sz="2400" dirty="0">
                <a:solidFill>
                  <a:srgbClr val="000000"/>
                </a:solidFill>
              </a:rPr>
              <a:t>in laboratory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81000" y="1066696"/>
            <a:ext cx="1827093" cy="369332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err="1"/>
              <a:t>p+p</a:t>
            </a:r>
            <a:r>
              <a:rPr lang="en-US" dirty="0"/>
              <a:t> like collisions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088857" y="1101844"/>
            <a:ext cx="1473743" cy="369332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A+A collisions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438603" y="4516671"/>
            <a:ext cx="3705397" cy="1323439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Universe:</a:t>
            </a:r>
          </a:p>
          <a:p>
            <a:r>
              <a:rPr lang="en-US" sz="2000" dirty="0">
                <a:solidFill>
                  <a:srgbClr val="000000"/>
                </a:solidFill>
              </a:rPr>
              <a:t>QCD </a:t>
            </a:r>
            <a:r>
              <a:rPr lang="en-US" sz="2000" dirty="0" smtClean="0">
                <a:solidFill>
                  <a:srgbClr val="000000"/>
                </a:solidFill>
              </a:rPr>
              <a:t>Ph. </a:t>
            </a:r>
            <a:r>
              <a:rPr lang="en-US" sz="2000" dirty="0">
                <a:solidFill>
                  <a:srgbClr val="000000"/>
                </a:solidFill>
              </a:rPr>
              <a:t>Transition: </a:t>
            </a:r>
            <a:r>
              <a:rPr lang="en-US" sz="2000" dirty="0" smtClean="0">
                <a:solidFill>
                  <a:srgbClr val="000000"/>
                </a:solidFill>
              </a:rPr>
              <a:t>T~200MeV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EW Ph. </a:t>
            </a:r>
            <a:r>
              <a:rPr lang="en-US" sz="2000" dirty="0">
                <a:solidFill>
                  <a:srgbClr val="000000"/>
                </a:solidFill>
              </a:rPr>
              <a:t>Transition: T ~ 150 </a:t>
            </a:r>
            <a:r>
              <a:rPr lang="en-US" sz="2000" dirty="0" err="1">
                <a:solidFill>
                  <a:srgbClr val="000000"/>
                </a:solidFill>
              </a:rPr>
              <a:t>GeV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GUT P</a:t>
            </a:r>
            <a:r>
              <a:rPr lang="en-US" sz="2000" dirty="0" smtClean="0">
                <a:solidFill>
                  <a:srgbClr val="000000"/>
                </a:solidFill>
              </a:rPr>
              <a:t>h. </a:t>
            </a:r>
            <a:r>
              <a:rPr lang="en-US" sz="2000" dirty="0">
                <a:solidFill>
                  <a:srgbClr val="000000"/>
                </a:solidFill>
              </a:rPr>
              <a:t>Transition: T ~ 10</a:t>
            </a:r>
            <a:r>
              <a:rPr lang="en-US" sz="2000" baseline="30000" dirty="0">
                <a:solidFill>
                  <a:srgbClr val="000000"/>
                </a:solidFill>
              </a:rPr>
              <a:t>16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GeV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9144000" cy="96597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Heavy-Ion Collisions and QCD Phase diagram 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77795" y="6630345"/>
            <a:ext cx="866205" cy="2276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03/21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013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 descr="NSAC-PhaseDi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8" y="3658290"/>
            <a:ext cx="3242715" cy="317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6199" y="965978"/>
            <a:ext cx="5526891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2000" dirty="0"/>
              <a:t>Physical systems undergo phase transitions when external </a:t>
            </a:r>
            <a:r>
              <a:rPr lang="en-US" sz="2000" dirty="0" smtClean="0"/>
              <a:t>parameters </a:t>
            </a:r>
            <a:r>
              <a:rPr lang="en-US" sz="2000" dirty="0"/>
              <a:t>such as the temperature (T) or a chemical </a:t>
            </a:r>
            <a:r>
              <a:rPr lang="en-US" sz="2000" dirty="0" smtClean="0"/>
              <a:t> potential </a:t>
            </a:r>
            <a:r>
              <a:rPr lang="en-US" sz="2000" dirty="0"/>
              <a:t>(μ) are tuned.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6198" y="2067047"/>
            <a:ext cx="5526891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2400" dirty="0"/>
              <a:t>Conserved Quantities: </a:t>
            </a:r>
            <a:endParaRPr lang="en-US" sz="2400" dirty="0" smtClean="0"/>
          </a:p>
          <a:p>
            <a:r>
              <a:rPr lang="en-US" sz="2400" dirty="0" smtClean="0"/>
              <a:t>         </a:t>
            </a:r>
            <a:r>
              <a:rPr lang="en-US" sz="2400" dirty="0" smtClean="0">
                <a:solidFill>
                  <a:srgbClr val="0000FF"/>
                </a:solidFill>
              </a:rPr>
              <a:t>Baryon </a:t>
            </a:r>
            <a:r>
              <a:rPr lang="en-US" sz="2400" dirty="0">
                <a:solidFill>
                  <a:srgbClr val="0000FF"/>
                </a:solidFill>
              </a:rPr>
              <a:t>Number</a:t>
            </a:r>
            <a:r>
              <a:rPr lang="en-US" sz="2400" dirty="0"/>
              <a:t>   ~  </a:t>
            </a:r>
            <a:r>
              <a:rPr lang="en-US" sz="2400" dirty="0">
                <a:latin typeface="Symbol" charset="0"/>
                <a:sym typeface="Symbol" charset="0"/>
              </a:rPr>
              <a:t></a:t>
            </a:r>
            <a:r>
              <a:rPr lang="en-US" sz="2400" baseline="-25000" dirty="0" smtClean="0">
                <a:latin typeface="Symbol" charset="0"/>
                <a:sym typeface="Symbol" charset="0"/>
              </a:rPr>
              <a:t></a:t>
            </a:r>
            <a:r>
              <a:rPr lang="en-US" sz="2400" dirty="0" smtClean="0"/>
              <a:t>                </a:t>
            </a:r>
          </a:p>
          <a:p>
            <a:r>
              <a:rPr lang="en-US" sz="2400" dirty="0" smtClean="0"/>
              <a:t>         Electric </a:t>
            </a:r>
            <a:r>
              <a:rPr lang="en-US" sz="2400" dirty="0"/>
              <a:t>Charge   ~  </a:t>
            </a:r>
            <a:r>
              <a:rPr lang="en-US" sz="2400" dirty="0">
                <a:latin typeface="Symbol" charset="0"/>
                <a:sym typeface="Symbol" charset="0"/>
              </a:rPr>
              <a:t></a:t>
            </a:r>
            <a:r>
              <a:rPr lang="en-US" sz="2400" baseline="-25000" dirty="0"/>
              <a:t>Q </a:t>
            </a:r>
            <a:r>
              <a:rPr lang="en-US" sz="2400" dirty="0"/>
              <a:t>~ </a:t>
            </a:r>
            <a:r>
              <a:rPr lang="en-US" sz="2400" dirty="0" smtClean="0"/>
              <a:t>small                  </a:t>
            </a:r>
          </a:p>
          <a:p>
            <a:r>
              <a:rPr lang="en-US" sz="2400" dirty="0" smtClean="0"/>
              <a:t>         Strangeness       </a:t>
            </a:r>
            <a:r>
              <a:rPr lang="en-US" sz="2400" dirty="0"/>
              <a:t>~  </a:t>
            </a:r>
            <a:r>
              <a:rPr lang="en-US" sz="2400" dirty="0">
                <a:latin typeface="Symbol" charset="0"/>
                <a:sym typeface="Symbol" charset="0"/>
              </a:rPr>
              <a:t></a:t>
            </a:r>
            <a:r>
              <a:rPr lang="en-US" sz="2400" baseline="-25000" dirty="0"/>
              <a:t>S </a:t>
            </a:r>
            <a:r>
              <a:rPr lang="en-US" sz="2400" dirty="0"/>
              <a:t>~ small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96597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Experimental access to the Phase diagram of QCD 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" name="Picture 4" descr="nature06080-f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00"/>
          <a:stretch>
            <a:fillRect/>
          </a:stretch>
        </p:blipFill>
        <p:spPr bwMode="auto">
          <a:xfrm>
            <a:off x="5603091" y="965978"/>
            <a:ext cx="3448017" cy="539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B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6048678" y="6323224"/>
            <a:ext cx="223763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dirty="0" smtClean="0"/>
              <a:t>P</a:t>
            </a:r>
            <a:r>
              <a:rPr lang="en-US" sz="1200" dirty="0" smtClean="0"/>
              <a:t>. Braun-</a:t>
            </a:r>
            <a:r>
              <a:rPr lang="en-US" sz="1200" dirty="0" err="1" smtClean="0"/>
              <a:t>Munzinger</a:t>
            </a:r>
            <a:r>
              <a:rPr lang="en-US" sz="1200" dirty="0" smtClean="0"/>
              <a:t>, J. </a:t>
            </a:r>
            <a:r>
              <a:rPr lang="en-US" sz="1200" dirty="0" err="1" smtClean="0"/>
              <a:t>Stachel</a:t>
            </a:r>
            <a:endParaRPr lang="en-US" sz="1200" dirty="0" smtClean="0"/>
          </a:p>
          <a:p>
            <a:r>
              <a:rPr lang="en-US" sz="1200" dirty="0" smtClean="0"/>
              <a:t>Nature </a:t>
            </a:r>
            <a:r>
              <a:rPr lang="en-US" sz="1200" dirty="0"/>
              <a:t>448</a:t>
            </a:r>
            <a:r>
              <a:rPr lang="en-US" sz="1200" dirty="0" smtClean="0"/>
              <a:t>:302</a:t>
            </a:r>
            <a:r>
              <a:rPr lang="en-US" sz="1200" dirty="0"/>
              <a:t>-309,2007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42716" y="4885818"/>
            <a:ext cx="2678720" cy="193899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pple Chancery"/>
                <a:cs typeface="Apple Chancery"/>
              </a:rPr>
              <a:t>Varying beam energy varies Temperature and Baryon Chemical Potential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77795" y="6630345"/>
            <a:ext cx="866205" cy="2276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04/21</a:t>
            </a:r>
          </a:p>
        </p:txBody>
      </p:sp>
    </p:spTree>
    <p:extLst>
      <p:ext uri="{BB962C8B-B14F-4D97-AF65-F5344CB8AC3E}">
        <p14:creationId xmlns:p14="http://schemas.microsoft.com/office/powerpoint/2010/main" val="389401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0843" y="1576761"/>
            <a:ext cx="4910122" cy="95410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Produce a QCD matter where Thermodynamics is applicable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5754" y="2908934"/>
            <a:ext cx="3793994" cy="95410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Demonstrate existence of Quark-Gluon Phase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96" y="5336368"/>
            <a:ext cx="5533118" cy="95410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Establish – QCD Critical Point and/or 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1</a:t>
            </a:r>
            <a:r>
              <a:rPr lang="en-US" sz="2800" baseline="30000" dirty="0" smtClean="0">
                <a:solidFill>
                  <a:srgbClr val="000000"/>
                </a:solidFill>
              </a:rPr>
              <a:t>st</a:t>
            </a:r>
            <a:r>
              <a:rPr lang="en-US" sz="2800" dirty="0" smtClean="0">
                <a:solidFill>
                  <a:srgbClr val="000000"/>
                </a:solidFill>
              </a:rPr>
              <a:t> Order Phase Transition at high </a:t>
            </a:r>
            <a:r>
              <a:rPr lang="en-US" sz="28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2800" baseline="-25000" dirty="0" err="1" smtClean="0">
                <a:solidFill>
                  <a:srgbClr val="000000"/>
                </a:solidFill>
              </a:rPr>
              <a:t>B</a:t>
            </a:r>
            <a:endParaRPr lang="en-US" sz="2800" baseline="-250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43" y="4282979"/>
            <a:ext cx="5134739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Establish cross-over at </a:t>
            </a:r>
            <a:r>
              <a:rPr lang="en-US" sz="2800" dirty="0" err="1" smtClean="0">
                <a:latin typeface="Symbol" charset="2"/>
                <a:cs typeface="Symbol" charset="2"/>
              </a:rPr>
              <a:t>m</a:t>
            </a:r>
            <a:r>
              <a:rPr lang="en-US" sz="2800" baseline="-25000" dirty="0" err="1" smtClean="0"/>
              <a:t>B</a:t>
            </a:r>
            <a:r>
              <a:rPr lang="en-US" sz="2800" baseline="-25000" dirty="0" smtClean="0"/>
              <a:t> </a:t>
            </a:r>
            <a:r>
              <a:rPr lang="en-US" sz="2800" dirty="0" smtClean="0"/>
              <a:t>= 0 MeV</a:t>
            </a:r>
            <a:endParaRPr lang="en-US" sz="28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142571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Establishing the Phase Diagram of QCD 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77795" y="6630345"/>
            <a:ext cx="866205" cy="2276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05/21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675" y="2598187"/>
            <a:ext cx="3260325" cy="25297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51626" y="1761196"/>
            <a:ext cx="30715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pple Chancery"/>
                <a:cs typeface="Apple Chancery"/>
              </a:rPr>
              <a:t>Chapter – 11</a:t>
            </a:r>
          </a:p>
          <a:p>
            <a:r>
              <a:rPr lang="en-US" dirty="0" smtClean="0">
                <a:latin typeface="Apple Chancery"/>
                <a:cs typeface="Apple Chancery"/>
              </a:rPr>
              <a:t>Thermal Properties of Matter</a:t>
            </a:r>
          </a:p>
          <a:p>
            <a:r>
              <a:rPr lang="en-US" dirty="0" smtClean="0">
                <a:latin typeface="Apple Chancery"/>
                <a:cs typeface="Apple Chancery"/>
              </a:rPr>
              <a:t>NCERT - Book </a:t>
            </a:r>
            <a:endParaRPr lang="en-US" dirty="0">
              <a:latin typeface="Apple Chancery"/>
              <a:cs typeface="Apple Chancery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32093" y="5776225"/>
            <a:ext cx="3256796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If successful QCD PD could</a:t>
            </a:r>
          </a:p>
          <a:p>
            <a:r>
              <a:rPr lang="en-US" sz="2000" dirty="0">
                <a:solidFill>
                  <a:srgbClr val="000000"/>
                </a:solidFill>
              </a:rPr>
              <a:t>a</a:t>
            </a:r>
            <a:r>
              <a:rPr lang="en-US" sz="2000" dirty="0" smtClean="0">
                <a:solidFill>
                  <a:srgbClr val="000000"/>
                </a:solidFill>
              </a:rPr>
              <a:t>lso find place a in text books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933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" y="0"/>
            <a:ext cx="9159874" cy="707886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Particle Production – Thermalized Source</a:t>
            </a:r>
            <a:endParaRPr lang="en-US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" name="Picture 3" descr="chemical_freeze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875927"/>
            <a:ext cx="5235451" cy="357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0" descr="Light downward diagonal"/>
          <p:cNvSpPr txBox="1">
            <a:spLocks noChangeArrowheads="1"/>
          </p:cNvSpPr>
          <p:nvPr/>
        </p:nvSpPr>
        <p:spPr bwMode="auto">
          <a:xfrm>
            <a:off x="6040717" y="2465531"/>
            <a:ext cx="2699871" cy="830997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latin typeface="Apple Chancery"/>
                <a:cs typeface="Apple Chancery"/>
              </a:rPr>
              <a:t>T</a:t>
            </a:r>
            <a:r>
              <a:rPr lang="en-US" sz="2400" baseline="-25000" dirty="0" err="1">
                <a:latin typeface="Apple Chancery"/>
                <a:cs typeface="Apple Chancery"/>
              </a:rPr>
              <a:t>ch</a:t>
            </a:r>
            <a:r>
              <a:rPr lang="en-US" sz="2400" dirty="0">
                <a:latin typeface="Apple Chancery"/>
                <a:cs typeface="Apple Chancery"/>
              </a:rPr>
              <a:t> = 163 ± 4 MeV</a:t>
            </a:r>
          </a:p>
          <a:p>
            <a:r>
              <a:rPr lang="en-US" sz="2400" dirty="0" smtClean="0">
                <a:latin typeface="Apple Chancery"/>
                <a:cs typeface="Apple Chancery"/>
                <a:sym typeface="Symbol" charset="0"/>
              </a:rPr>
              <a:t></a:t>
            </a:r>
            <a:r>
              <a:rPr lang="en-US" sz="2400" baseline="-25000" dirty="0">
                <a:latin typeface="Apple Chancery"/>
                <a:cs typeface="Apple Chancery"/>
                <a:sym typeface="Symbol" charset="0"/>
              </a:rPr>
              <a:t>B  </a:t>
            </a:r>
            <a:r>
              <a:rPr lang="en-US" sz="2400" dirty="0">
                <a:latin typeface="Apple Chancery"/>
                <a:cs typeface="Apple Chancery"/>
                <a:sym typeface="Symbol" charset="0"/>
              </a:rPr>
              <a:t>= 24 </a:t>
            </a:r>
            <a:r>
              <a:rPr lang="en-US" sz="2400" dirty="0">
                <a:latin typeface="Apple Chancery"/>
                <a:cs typeface="Apple Chancery"/>
              </a:rPr>
              <a:t>±</a:t>
            </a:r>
            <a:r>
              <a:rPr lang="en-US" sz="2400" dirty="0">
                <a:latin typeface="Apple Chancery"/>
                <a:cs typeface="Apple Chancery"/>
                <a:sym typeface="Symbol" charset="0"/>
              </a:rPr>
              <a:t> 4 MeV</a:t>
            </a: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045"/>
              </p:ext>
            </p:extLst>
          </p:nvPr>
        </p:nvGraphicFramePr>
        <p:xfrm>
          <a:off x="104590" y="4806460"/>
          <a:ext cx="5348940" cy="734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Equation" r:id="rId4" imgW="3238500" imgH="444500" progId="Equation.3">
                  <p:embed/>
                </p:oleObj>
              </mc:Choice>
              <mc:Fallback>
                <p:oleObj name="Equation" r:id="rId4" imgW="32385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590" y="4806460"/>
                        <a:ext cx="5348940" cy="7348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5623298" y="4738830"/>
            <a:ext cx="3536577" cy="138499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pple Chancery"/>
                <a:cs typeface="Apple Chancery"/>
              </a:rPr>
              <a:t>In central collisions, the system is thermalized at RHIC</a:t>
            </a:r>
          </a:p>
        </p:txBody>
      </p:sp>
      <p:sp>
        <p:nvSpPr>
          <p:cNvPr id="7" name="Rectangle 6"/>
          <p:cNvSpPr/>
          <p:nvPr/>
        </p:nvSpPr>
        <p:spPr>
          <a:xfrm>
            <a:off x="8277795" y="6596925"/>
            <a:ext cx="866205" cy="2276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06/21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118" y="5662160"/>
            <a:ext cx="4835128" cy="9233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Statistical Model with Grand Canonical Ensemble.</a:t>
            </a:r>
          </a:p>
          <a:p>
            <a:r>
              <a:rPr lang="en-US" dirty="0" smtClean="0"/>
              <a:t>Incorporates the various conservation laws.</a:t>
            </a:r>
          </a:p>
          <a:p>
            <a:r>
              <a:rPr lang="en-US" dirty="0" smtClean="0"/>
              <a:t>Assumes thermal and chemical equilibrium.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59896" y="729734"/>
            <a:ext cx="1750224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STAR PRL : 2004</a:t>
            </a:r>
          </a:p>
          <a:p>
            <a:r>
              <a:rPr lang="en-US" dirty="0" smtClean="0"/>
              <a:t>STAR NPA :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926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32125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QCD Phase Structure &amp; Transition Temperature </a:t>
            </a:r>
            <a:b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at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ymbol" charset="2"/>
                <a:cs typeface="Symbol" charset="2"/>
              </a:rPr>
              <a:t>m</a:t>
            </a:r>
            <a:r>
              <a:rPr lang="en-US" sz="3600" b="1" baseline="-2500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= 0 MeV</a:t>
            </a:r>
            <a:endParaRPr lang="en-U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39" y="1126206"/>
            <a:ext cx="6761443" cy="194539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7028629" y="1022280"/>
            <a:ext cx="20398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PRD85 </a:t>
            </a:r>
            <a:r>
              <a:rPr lang="en-US" sz="1600" dirty="0"/>
              <a:t>(2012) 054503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8441" y="1446340"/>
            <a:ext cx="1980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NPA 830 (2009) 805c</a:t>
            </a:r>
            <a:endParaRPr lang="en-US" sz="1600" dirty="0"/>
          </a:p>
        </p:txBody>
      </p:sp>
      <p:grpSp>
        <p:nvGrpSpPr>
          <p:cNvPr id="9" name="Group 22"/>
          <p:cNvGrpSpPr>
            <a:grpSpLocks/>
          </p:cNvGrpSpPr>
          <p:nvPr/>
        </p:nvGrpSpPr>
        <p:grpSpPr bwMode="auto">
          <a:xfrm>
            <a:off x="82779" y="3383415"/>
            <a:ext cx="5471506" cy="3474585"/>
            <a:chOff x="2081" y="1389"/>
            <a:chExt cx="3717" cy="21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6" descr="susc_46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00" r="4800" b="48000"/>
            <a:stretch>
              <a:fillRect/>
            </a:stretch>
          </p:blipFill>
          <p:spPr bwMode="auto">
            <a:xfrm>
              <a:off x="2081" y="1389"/>
              <a:ext cx="3695" cy="178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2081" y="3175"/>
              <a:ext cx="3717" cy="36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endParaRPr lang="en-US" sz="24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554285" y="3383415"/>
            <a:ext cx="22734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Nature443</a:t>
            </a:r>
            <a:r>
              <a:rPr lang="en-US" sz="1600" dirty="0">
                <a:solidFill>
                  <a:schemeClr val="tx1"/>
                </a:solidFill>
              </a:rPr>
              <a:t>:675-678,20</a:t>
            </a:r>
            <a:r>
              <a:rPr lang="en-US" sz="1500" dirty="0">
                <a:solidFill>
                  <a:schemeClr val="tx1"/>
                </a:solidFill>
              </a:rPr>
              <a:t>06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54285" y="4672536"/>
            <a:ext cx="3610426" cy="15696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Apple Chancery"/>
                <a:cs typeface="Apple Chancery"/>
              </a:rPr>
              <a:t>Transition temperature and Cross Over established at zero baryon chemical potential</a:t>
            </a:r>
            <a:endParaRPr lang="en-US" sz="2400" dirty="0">
              <a:solidFill>
                <a:srgbClr val="0000FF"/>
              </a:solidFill>
              <a:latin typeface="Apple Chancery"/>
              <a:cs typeface="Apple Chancery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77795" y="6630345"/>
            <a:ext cx="866205" cy="2276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07/21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422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1" y="0"/>
            <a:ext cx="9159874" cy="707886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Establishing Quark-Gluon Plasma</a:t>
            </a:r>
            <a:endParaRPr lang="en-US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8207" name="Text Box 31"/>
          <p:cNvSpPr txBox="1">
            <a:spLocks noChangeArrowheads="1"/>
          </p:cNvSpPr>
          <p:nvPr/>
        </p:nvSpPr>
        <p:spPr bwMode="auto">
          <a:xfrm>
            <a:off x="5074446" y="4922574"/>
            <a:ext cx="3657527" cy="70788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3094" y="3784395"/>
            <a:ext cx="7376008" cy="95410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Apple Chancery"/>
                <a:cs typeface="Apple Chancery"/>
              </a:rPr>
              <a:t>In a hydrodynamic picture: Slope of momentum </a:t>
            </a:r>
          </a:p>
          <a:p>
            <a:r>
              <a:rPr lang="en-US" sz="2800" dirty="0">
                <a:solidFill>
                  <a:srgbClr val="0000FF"/>
                </a:solidFill>
                <a:latin typeface="Apple Chancery"/>
                <a:cs typeface="Apple Chancery"/>
              </a:rPr>
              <a:t>distribution of these photons </a:t>
            </a:r>
          </a:p>
        </p:txBody>
      </p:sp>
      <p:graphicFrame>
        <p:nvGraphicFramePr>
          <p:cNvPr id="1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013406"/>
              </p:ext>
            </p:extLst>
          </p:nvPr>
        </p:nvGraphicFramePr>
        <p:xfrm>
          <a:off x="6328477" y="4976168"/>
          <a:ext cx="2105025" cy="728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5" name="Equation" r:id="rId3" imgW="1028700" imgH="355600" progId="Equation.3">
                  <p:embed/>
                </p:oleObj>
              </mc:Choice>
              <mc:Fallback>
                <p:oleObj name="Equation" r:id="rId3" imgW="10287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8477" y="4976168"/>
                        <a:ext cx="2105025" cy="7282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15601" y="805418"/>
            <a:ext cx="8529924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If there is system of free quarks and gluons – Photons can be produced through:</a:t>
            </a:r>
            <a:endParaRPr lang="en-US" sz="2000" dirty="0"/>
          </a:p>
        </p:txBody>
      </p:sp>
      <p:grpSp>
        <p:nvGrpSpPr>
          <p:cNvPr id="21" name="Group 17"/>
          <p:cNvGrpSpPr>
            <a:grpSpLocks/>
          </p:cNvGrpSpPr>
          <p:nvPr/>
        </p:nvGrpSpPr>
        <p:grpSpPr bwMode="auto">
          <a:xfrm>
            <a:off x="734148" y="1592263"/>
            <a:ext cx="7997825" cy="1754188"/>
            <a:chOff x="336" y="767"/>
            <a:chExt cx="5038" cy="1105"/>
          </a:xfrm>
        </p:grpSpPr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200"/>
              <a:ext cx="644" cy="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9"/>
            <p:cNvSpPr txBox="1">
              <a:spLocks noChangeArrowheads="1"/>
            </p:cNvSpPr>
            <p:nvPr/>
          </p:nvSpPr>
          <p:spPr bwMode="auto">
            <a:xfrm>
              <a:off x="336" y="768"/>
              <a:ext cx="678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spcAft>
                  <a:spcPct val="50000"/>
                </a:spcAft>
                <a:buClr>
                  <a:srgbClr val="FFFF66"/>
                </a:buClr>
                <a:buFont typeface="Wingdings 2" charset="0"/>
                <a:buNone/>
              </a:pPr>
              <a:r>
                <a:rPr lang="en-US" sz="1600" b="1" dirty="0"/>
                <a:t>Compton</a:t>
              </a:r>
            </a:p>
          </p:txBody>
        </p:sp>
        <p:pic>
          <p:nvPicPr>
            <p:cNvPr id="24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1200"/>
              <a:ext cx="644" cy="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12"/>
            <p:cNvSpPr txBox="1">
              <a:spLocks noChangeArrowheads="1"/>
            </p:cNvSpPr>
            <p:nvPr/>
          </p:nvSpPr>
          <p:spPr bwMode="auto">
            <a:xfrm>
              <a:off x="2064" y="767"/>
              <a:ext cx="855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spcAft>
                  <a:spcPct val="50000"/>
                </a:spcAft>
                <a:buClr>
                  <a:srgbClr val="FFFF66"/>
                </a:buClr>
                <a:buFont typeface="Wingdings 2" charset="0"/>
                <a:buNone/>
              </a:pPr>
              <a:r>
                <a:rPr lang="en-US" sz="1600" b="1"/>
                <a:t>Annihilation</a:t>
              </a:r>
              <a:endParaRPr lang="en-US" sz="1600" b="1">
                <a:solidFill>
                  <a:schemeClr val="bg2"/>
                </a:solidFill>
              </a:endParaRPr>
            </a:p>
          </p:txBody>
        </p:sp>
        <p:pic>
          <p:nvPicPr>
            <p:cNvPr id="27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068"/>
              <a:ext cx="1294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1248"/>
              <a:ext cx="784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16"/>
            <p:cNvSpPr txBox="1">
              <a:spLocks noChangeArrowheads="1"/>
            </p:cNvSpPr>
            <p:nvPr/>
          </p:nvSpPr>
          <p:spPr bwMode="auto">
            <a:xfrm>
              <a:off x="3936" y="768"/>
              <a:ext cx="1098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spcAft>
                  <a:spcPct val="50000"/>
                </a:spcAft>
                <a:buClr>
                  <a:srgbClr val="FFFF66"/>
                </a:buClr>
                <a:buFont typeface="Wingdings 2" charset="0"/>
                <a:buNone/>
              </a:pPr>
              <a:r>
                <a:rPr lang="en-US" sz="1600" b="1"/>
                <a:t>Bremsstrahlung</a:t>
              </a:r>
              <a:endParaRPr lang="en-US" sz="1600" b="1">
                <a:solidFill>
                  <a:schemeClr val="bg2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8277795" y="6630345"/>
            <a:ext cx="866205" cy="2276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08/21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963" y="5799348"/>
            <a:ext cx="6369502" cy="8309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</a:rPr>
              <a:t>T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c</a:t>
            </a:r>
            <a:r>
              <a:rPr lang="en-US" sz="2400" baseline="-250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~ 150 MeV ~ 10</a:t>
            </a:r>
            <a:r>
              <a:rPr lang="en-US" sz="2400" baseline="30000" dirty="0" smtClean="0">
                <a:solidFill>
                  <a:srgbClr val="000000"/>
                </a:solidFill>
              </a:rPr>
              <a:t>12 </a:t>
            </a:r>
            <a:r>
              <a:rPr lang="en-US" sz="2400" dirty="0" smtClean="0">
                <a:solidFill>
                  <a:srgbClr val="000000"/>
                </a:solidFill>
              </a:rPr>
              <a:t>Kelvin 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Temperature for QCD transition from Lattice QCD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856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95" name="Picture 19" descr="akib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4541838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96" name="Picture 20" descr="akib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00323"/>
            <a:ext cx="5510470" cy="619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1" y="0"/>
            <a:ext cx="9159874" cy="707886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Establishing Quark-Gluon Plasma</a:t>
            </a:r>
            <a:endParaRPr lang="en-US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8197" name="Group 21"/>
          <p:cNvGrpSpPr>
            <a:grpSpLocks/>
          </p:cNvGrpSpPr>
          <p:nvPr/>
        </p:nvGrpSpPr>
        <p:grpSpPr bwMode="auto">
          <a:xfrm>
            <a:off x="503238" y="3962401"/>
            <a:ext cx="2990850" cy="2832101"/>
            <a:chOff x="365" y="2736"/>
            <a:chExt cx="1884" cy="1784"/>
          </a:xfrm>
        </p:grpSpPr>
        <p:cxnSp>
          <p:nvCxnSpPr>
            <p:cNvPr id="178180" name="Straight Arrow Connector 5"/>
            <p:cNvCxnSpPr>
              <a:cxnSpLocks noChangeShapeType="1"/>
            </p:cNvCxnSpPr>
            <p:nvPr/>
          </p:nvCxnSpPr>
          <p:spPr bwMode="auto">
            <a:xfrm rot="5400000" flipH="1" flipV="1">
              <a:off x="1152" y="3504"/>
              <a:ext cx="624" cy="336"/>
            </a:xfrm>
            <a:prstGeom prst="straightConnector1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8181" name="TextBox 6"/>
            <p:cNvSpPr txBox="1">
              <a:spLocks noChangeArrowheads="1"/>
            </p:cNvSpPr>
            <p:nvPr/>
          </p:nvSpPr>
          <p:spPr bwMode="auto">
            <a:xfrm>
              <a:off x="365" y="4289"/>
              <a:ext cx="18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kumimoji="1" lang="en-US" sz="1800" dirty="0">
                  <a:solidFill>
                    <a:schemeClr val="accent2"/>
                  </a:solidFill>
                  <a:cs typeface="ＭＳ Ｐゴシック" charset="0"/>
                </a:rPr>
                <a:t>NLO </a:t>
              </a:r>
              <a:r>
                <a:rPr kumimoji="1" lang="en-US" sz="1800" dirty="0" err="1">
                  <a:solidFill>
                    <a:schemeClr val="accent2"/>
                  </a:solidFill>
                  <a:cs typeface="ＭＳ Ｐゴシック" charset="0"/>
                </a:rPr>
                <a:t>pQCD</a:t>
              </a:r>
              <a:r>
                <a:rPr kumimoji="1" lang="en-US" sz="1800" dirty="0">
                  <a:solidFill>
                    <a:schemeClr val="accent2"/>
                  </a:solidFill>
                  <a:cs typeface="ＭＳ Ｐゴシック" charset="0"/>
                </a:rPr>
                <a:t> (W. </a:t>
              </a:r>
              <a:r>
                <a:rPr kumimoji="1" lang="en-US" sz="1800" dirty="0" err="1">
                  <a:solidFill>
                    <a:schemeClr val="accent2"/>
                  </a:solidFill>
                  <a:cs typeface="ＭＳ Ｐゴシック" charset="0"/>
                </a:rPr>
                <a:t>Vogelsang</a:t>
              </a:r>
              <a:r>
                <a:rPr kumimoji="1" lang="en-US" sz="1800" dirty="0">
                  <a:solidFill>
                    <a:schemeClr val="accent2"/>
                  </a:solidFill>
                  <a:cs typeface="ＭＳ Ｐゴシック" charset="0"/>
                </a:rPr>
                <a:t>)</a:t>
              </a:r>
            </a:p>
          </p:txBody>
        </p:sp>
        <p:cxnSp>
          <p:nvCxnSpPr>
            <p:cNvPr id="178182" name="Straight Arrow Connector 9"/>
            <p:cNvCxnSpPr>
              <a:cxnSpLocks noChangeShapeType="1"/>
            </p:cNvCxnSpPr>
            <p:nvPr/>
          </p:nvCxnSpPr>
          <p:spPr bwMode="auto">
            <a:xfrm flipV="1">
              <a:off x="962" y="2736"/>
              <a:ext cx="30" cy="6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8183" name="TextBox 10"/>
            <p:cNvSpPr txBox="1">
              <a:spLocks noChangeArrowheads="1"/>
            </p:cNvSpPr>
            <p:nvPr/>
          </p:nvSpPr>
          <p:spPr bwMode="auto">
            <a:xfrm>
              <a:off x="660" y="3360"/>
              <a:ext cx="6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kumimoji="1" lang="en-US" sz="1800">
                  <a:cs typeface="ＭＳ Ｐゴシック" charset="0"/>
                </a:rPr>
                <a:t>Fit to pp</a:t>
              </a:r>
            </a:p>
          </p:txBody>
        </p:sp>
      </p:grpSp>
      <p:grpSp>
        <p:nvGrpSpPr>
          <p:cNvPr id="178199" name="Group 23"/>
          <p:cNvGrpSpPr>
            <a:grpSpLocks/>
          </p:cNvGrpSpPr>
          <p:nvPr/>
        </p:nvGrpSpPr>
        <p:grpSpPr bwMode="auto">
          <a:xfrm>
            <a:off x="1313006" y="898525"/>
            <a:ext cx="3384550" cy="1387474"/>
            <a:chOff x="864" y="854"/>
            <a:chExt cx="2132" cy="874"/>
          </a:xfrm>
        </p:grpSpPr>
        <p:sp>
          <p:nvSpPr>
            <p:cNvPr id="178187" name="TextBox 17"/>
            <p:cNvSpPr txBox="1">
              <a:spLocks noChangeArrowheads="1"/>
            </p:cNvSpPr>
            <p:nvPr/>
          </p:nvSpPr>
          <p:spPr bwMode="auto">
            <a:xfrm>
              <a:off x="1092" y="854"/>
              <a:ext cx="19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kumimoji="1" lang="en-US" sz="1800" dirty="0">
                  <a:cs typeface="ＭＳ Ｐゴシック" charset="0"/>
                </a:rPr>
                <a:t>T</a:t>
              </a:r>
              <a:r>
                <a:rPr kumimoji="1" lang="en-US" sz="1800" baseline="-25000" dirty="0">
                  <a:cs typeface="ＭＳ Ｐゴシック" charset="0"/>
                </a:rPr>
                <a:t>AA</a:t>
              </a:r>
              <a:r>
                <a:rPr kumimoji="1" lang="en-US" sz="1800" dirty="0">
                  <a:cs typeface="ＭＳ Ｐゴシック" charset="0"/>
                </a:rPr>
                <a:t> scaled </a:t>
              </a:r>
              <a:r>
                <a:rPr kumimoji="1" lang="en-US" sz="1800" dirty="0" err="1">
                  <a:cs typeface="ＭＳ Ｐゴシック" charset="0"/>
                </a:rPr>
                <a:t>pp</a:t>
              </a:r>
              <a:r>
                <a:rPr kumimoji="1" lang="en-US" sz="1800" dirty="0">
                  <a:cs typeface="ＭＳ Ｐゴシック" charset="0"/>
                </a:rPr>
                <a:t> + Exponential</a:t>
              </a:r>
            </a:p>
          </p:txBody>
        </p:sp>
        <p:sp>
          <p:nvSpPr>
            <p:cNvPr id="178198" name="Line 22"/>
            <p:cNvSpPr>
              <a:spLocks noChangeShapeType="1"/>
            </p:cNvSpPr>
            <p:nvPr/>
          </p:nvSpPr>
          <p:spPr bwMode="auto">
            <a:xfrm flipH="1">
              <a:off x="864" y="1200"/>
              <a:ext cx="432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  <p:sp>
        <p:nvSpPr>
          <p:cNvPr id="178200" name="Freeform 24"/>
          <p:cNvSpPr>
            <a:spLocks/>
          </p:cNvSpPr>
          <p:nvPr/>
        </p:nvSpPr>
        <p:spPr bwMode="auto">
          <a:xfrm>
            <a:off x="1066800" y="1967960"/>
            <a:ext cx="1295400" cy="1682750"/>
          </a:xfrm>
          <a:custGeom>
            <a:avLst/>
            <a:gdLst>
              <a:gd name="T0" fmla="*/ 802 w 816"/>
              <a:gd name="T1" fmla="*/ 1060 h 1060"/>
              <a:gd name="T2" fmla="*/ 766 w 816"/>
              <a:gd name="T3" fmla="*/ 1044 h 1060"/>
              <a:gd name="T4" fmla="*/ 718 w 816"/>
              <a:gd name="T5" fmla="*/ 1014 h 1060"/>
              <a:gd name="T6" fmla="*/ 384 w 816"/>
              <a:gd name="T7" fmla="*/ 720 h 1060"/>
              <a:gd name="T8" fmla="*/ 0 w 816"/>
              <a:gd name="T9" fmla="*/ 336 h 1060"/>
              <a:gd name="T10" fmla="*/ 0 w 816"/>
              <a:gd name="T11" fmla="*/ 0 h 1060"/>
              <a:gd name="T12" fmla="*/ 288 w 816"/>
              <a:gd name="T13" fmla="*/ 480 h 1060"/>
              <a:gd name="T14" fmla="*/ 528 w 816"/>
              <a:gd name="T15" fmla="*/ 816 h 1060"/>
              <a:gd name="T16" fmla="*/ 816 w 816"/>
              <a:gd name="T17" fmla="*/ 1056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6" h="1060">
                <a:moveTo>
                  <a:pt x="802" y="1060"/>
                </a:moveTo>
                <a:cubicBezTo>
                  <a:pt x="790" y="1057"/>
                  <a:pt x="776" y="1050"/>
                  <a:pt x="766" y="1044"/>
                </a:cubicBezTo>
                <a:cubicBezTo>
                  <a:pt x="750" y="1035"/>
                  <a:pt x="718" y="1014"/>
                  <a:pt x="718" y="1014"/>
                </a:cubicBezTo>
                <a:lnTo>
                  <a:pt x="384" y="720"/>
                </a:lnTo>
                <a:lnTo>
                  <a:pt x="0" y="336"/>
                </a:lnTo>
                <a:lnTo>
                  <a:pt x="0" y="0"/>
                </a:lnTo>
                <a:lnTo>
                  <a:pt x="288" y="480"/>
                </a:lnTo>
                <a:lnTo>
                  <a:pt x="528" y="816"/>
                </a:lnTo>
                <a:lnTo>
                  <a:pt x="816" y="1056"/>
                </a:lnTo>
              </a:path>
            </a:pathLst>
          </a:custGeom>
          <a:solidFill>
            <a:srgbClr val="FF0000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8204" name="Text Box 28"/>
          <p:cNvSpPr txBox="1">
            <a:spLocks noChangeArrowheads="1"/>
          </p:cNvSpPr>
          <p:nvPr/>
        </p:nvSpPr>
        <p:spPr bwMode="auto">
          <a:xfrm>
            <a:off x="4697413" y="5420243"/>
            <a:ext cx="2716212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Proton-Proton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Direct Photons</a:t>
            </a:r>
          </a:p>
        </p:txBody>
      </p:sp>
      <p:sp>
        <p:nvSpPr>
          <p:cNvPr id="178206" name="Text Box 30"/>
          <p:cNvSpPr txBox="1">
            <a:spLocks noChangeArrowheads="1"/>
          </p:cNvSpPr>
          <p:nvPr/>
        </p:nvSpPr>
        <p:spPr bwMode="auto">
          <a:xfrm>
            <a:off x="1981200" y="3267075"/>
            <a:ext cx="271621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Gold-Gold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Direct Photons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29273" y="4365607"/>
            <a:ext cx="4172407" cy="95410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Apple Chancery"/>
                <a:cs typeface="Apple Chancery"/>
              </a:rPr>
              <a:t>Deconfined</a:t>
            </a:r>
            <a:r>
              <a:rPr lang="en-US" sz="2800" dirty="0" smtClean="0">
                <a:solidFill>
                  <a:srgbClr val="0000FF"/>
                </a:solidFill>
                <a:latin typeface="Apple Chancery"/>
                <a:cs typeface="Apple Chancery"/>
              </a:rPr>
              <a:t> state of quarks</a:t>
            </a:r>
          </a:p>
          <a:p>
            <a:r>
              <a:rPr lang="en-US" sz="2800" dirty="0" smtClean="0">
                <a:solidFill>
                  <a:srgbClr val="0000FF"/>
                </a:solidFill>
                <a:latin typeface="Apple Chancery"/>
                <a:cs typeface="Apple Chancery"/>
              </a:rPr>
              <a:t>And Gluons</a:t>
            </a:r>
            <a:endParaRPr lang="en-US" sz="2800" dirty="0">
              <a:solidFill>
                <a:srgbClr val="0000FF"/>
              </a:solidFill>
              <a:latin typeface="Apple Chancery"/>
              <a:cs typeface="Apple Chancery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77795" y="6630345"/>
            <a:ext cx="866205" cy="2276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09/21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29273" y="2008338"/>
            <a:ext cx="3886987" cy="1989323"/>
            <a:chOff x="5029273" y="2008338"/>
            <a:chExt cx="3886987" cy="1989323"/>
          </a:xfrm>
        </p:grpSpPr>
        <p:sp>
          <p:nvSpPr>
            <p:cNvPr id="178207" name="Text Box 31"/>
            <p:cNvSpPr txBox="1">
              <a:spLocks noChangeArrowheads="1"/>
            </p:cNvSpPr>
            <p:nvPr/>
          </p:nvSpPr>
          <p:spPr bwMode="auto">
            <a:xfrm>
              <a:off x="5029273" y="2008338"/>
              <a:ext cx="3852871" cy="1323439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4000" b="1" dirty="0">
                  <a:solidFill>
                    <a:schemeClr val="tx1"/>
                  </a:solidFill>
                </a:rPr>
                <a:t>T</a:t>
              </a:r>
              <a:r>
                <a:rPr lang="en-US" sz="4000" b="1" baseline="-25000" dirty="0">
                  <a:solidFill>
                    <a:schemeClr val="tx1"/>
                  </a:solidFill>
                </a:rPr>
                <a:t>i</a:t>
              </a:r>
              <a:r>
                <a:rPr lang="en-US" sz="4000" b="1" dirty="0">
                  <a:solidFill>
                    <a:schemeClr val="tx1"/>
                  </a:solidFill>
                </a:rPr>
                <a:t> = 300-600 </a:t>
              </a:r>
              <a:r>
                <a:rPr lang="en-US" sz="4000" b="1" dirty="0" smtClean="0">
                  <a:solidFill>
                    <a:schemeClr val="tx1"/>
                  </a:solidFill>
                </a:rPr>
                <a:t>MeV</a:t>
              </a:r>
            </a:p>
            <a:p>
              <a:r>
                <a:rPr lang="en-US" sz="4000" b="1" dirty="0">
                  <a:solidFill>
                    <a:schemeClr val="tx1"/>
                  </a:solidFill>
                </a:rPr>
                <a:t> </a:t>
              </a:r>
              <a:r>
                <a:rPr lang="en-US" sz="4000" b="1" dirty="0" smtClean="0">
                  <a:solidFill>
                    <a:schemeClr val="tx1"/>
                  </a:solidFill>
                </a:rPr>
                <a:t>    &gt; </a:t>
              </a:r>
              <a:r>
                <a:rPr lang="en-US" sz="4000" b="1" dirty="0" err="1" smtClean="0">
                  <a:solidFill>
                    <a:schemeClr val="tx1"/>
                  </a:solidFill>
                </a:rPr>
                <a:t>T</a:t>
              </a:r>
              <a:r>
                <a:rPr lang="en-US" sz="4000" b="1" baseline="-25000" dirty="0" err="1" smtClean="0">
                  <a:solidFill>
                    <a:schemeClr val="tx1"/>
                  </a:solidFill>
                </a:rPr>
                <a:t>c</a:t>
              </a:r>
              <a:endParaRPr lang="en-US" sz="40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276772" y="3351330"/>
              <a:ext cx="36394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Sinha</a:t>
              </a:r>
              <a:r>
                <a:rPr lang="en-US" dirty="0" smtClean="0"/>
                <a:t>, </a:t>
              </a:r>
              <a:r>
                <a:rPr lang="en-US" dirty="0" err="1" smtClean="0"/>
                <a:t>Srivastava</a:t>
              </a:r>
              <a:r>
                <a:rPr lang="en-US" dirty="0" smtClean="0"/>
                <a:t>, </a:t>
              </a:r>
              <a:r>
                <a:rPr lang="en-US" dirty="0" err="1" smtClean="0"/>
                <a:t>Alam</a:t>
              </a:r>
              <a:r>
                <a:rPr lang="en-US" dirty="0" smtClean="0"/>
                <a:t>, </a:t>
              </a:r>
              <a:r>
                <a:rPr lang="en-US" dirty="0" err="1" smtClean="0"/>
                <a:t>Sarkar</a:t>
              </a:r>
              <a:r>
                <a:rPr lang="en-US" dirty="0" smtClean="0"/>
                <a:t>, Gale, </a:t>
              </a:r>
            </a:p>
            <a:p>
              <a:r>
                <a:rPr lang="en-US" dirty="0" err="1" smtClean="0"/>
                <a:t>Turbide</a:t>
              </a:r>
              <a:r>
                <a:rPr lang="en-US" dirty="0" smtClean="0"/>
                <a:t>, </a:t>
              </a:r>
              <a:r>
                <a:rPr lang="en-US" dirty="0" err="1" smtClean="0"/>
                <a:t>Rasanen</a:t>
              </a:r>
              <a:r>
                <a:rPr lang="en-US" dirty="0" smtClean="0"/>
                <a:t>, Liu, </a:t>
              </a:r>
              <a:r>
                <a:rPr lang="en-US" dirty="0" err="1" smtClean="0"/>
                <a:t>d’Enteria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80934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17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200" grpId="0" animBg="1"/>
      <p:bldP spid="178204" grpId="0"/>
      <p:bldP spid="178204" grpId="1"/>
      <p:bldP spid="178206" grpId="0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12408</TotalTime>
  <Words>1551</Words>
  <Application>Microsoft Macintosh PowerPoint</Application>
  <PresentationFormat>On-screen Show (4:3)</PresentationFormat>
  <Paragraphs>293</Paragraphs>
  <Slides>28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Office Theme</vt:lpstr>
      <vt:lpstr>1_Office Theme</vt:lpstr>
      <vt:lpstr>Equation</vt:lpstr>
      <vt:lpstr>Clip</vt:lpstr>
      <vt:lpstr>Microsoft Equation</vt:lpstr>
      <vt:lpstr>PowerPoint Presentation</vt:lpstr>
      <vt:lpstr>Phase diagram </vt:lpstr>
      <vt:lpstr>PowerPoint Presentation</vt:lpstr>
      <vt:lpstr>PowerPoint Presentation</vt:lpstr>
      <vt:lpstr>PowerPoint Presentation</vt:lpstr>
      <vt:lpstr>PowerPoint Presentation</vt:lpstr>
      <vt:lpstr>QCD Phase Structure &amp; Transition Temperature  at mB = 0 MeV</vt:lpstr>
      <vt:lpstr>PowerPoint Presentation</vt:lpstr>
      <vt:lpstr>PowerPoint Presentation</vt:lpstr>
      <vt:lpstr>Perspective of Temperature Reached in  Heavy-ion Collisions</vt:lpstr>
      <vt:lpstr>PowerPoint Presentation</vt:lpstr>
      <vt:lpstr>PowerPoint Presentation</vt:lpstr>
      <vt:lpstr>PowerPoint Presentation</vt:lpstr>
      <vt:lpstr>Properties of QGP</vt:lpstr>
      <vt:lpstr>PowerPoint Presentation</vt:lpstr>
      <vt:lpstr>PowerPoint Presentation</vt:lpstr>
      <vt:lpstr>PowerPoint Presentation</vt:lpstr>
      <vt:lpstr>PowerPoint Presentation</vt:lpstr>
      <vt:lpstr>Opacity</vt:lpstr>
      <vt:lpstr>Experimental Result: 1st Order PT</vt:lpstr>
      <vt:lpstr>Experiment and Theory Direct Link</vt:lpstr>
      <vt:lpstr>Data and QCD (Non-Zero T)  1st Comparison</vt:lpstr>
      <vt:lpstr>Theory : Critical Point</vt:lpstr>
      <vt:lpstr>Experimental Result: Critical Point</vt:lpstr>
      <vt:lpstr>Summary</vt:lpstr>
      <vt:lpstr>QCD in 21st Century</vt:lpstr>
      <vt:lpstr>PowerPoint Presentation</vt:lpstr>
      <vt:lpstr>PowerPoint Presentation</vt:lpstr>
    </vt:vector>
  </TitlesOfParts>
  <Company>National Institute of Science Education and Research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Phase Diagram of QCD</dc:title>
  <dc:creator>Bedangadas Mohanty</dc:creator>
  <cp:lastModifiedBy>Bedangadas Mohanty</cp:lastModifiedBy>
  <cp:revision>42</cp:revision>
  <dcterms:created xsi:type="dcterms:W3CDTF">2016-12-18T03:31:24Z</dcterms:created>
  <dcterms:modified xsi:type="dcterms:W3CDTF">2017-01-15T12:49:04Z</dcterms:modified>
</cp:coreProperties>
</file>