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68" r:id="rId3"/>
    <p:sldId id="270" r:id="rId4"/>
    <p:sldId id="278" r:id="rId5"/>
    <p:sldId id="271" r:id="rId6"/>
    <p:sldId id="272" r:id="rId7"/>
    <p:sldId id="318" r:id="rId8"/>
    <p:sldId id="258" r:id="rId9"/>
    <p:sldId id="301" r:id="rId10"/>
    <p:sldId id="267" r:id="rId11"/>
    <p:sldId id="273" r:id="rId12"/>
    <p:sldId id="275" r:id="rId13"/>
    <p:sldId id="263" r:id="rId14"/>
    <p:sldId id="274" r:id="rId15"/>
    <p:sldId id="266" r:id="rId16"/>
    <p:sldId id="259" r:id="rId17"/>
    <p:sldId id="276" r:id="rId18"/>
    <p:sldId id="299" r:id="rId19"/>
    <p:sldId id="305" r:id="rId20"/>
    <p:sldId id="302" r:id="rId21"/>
    <p:sldId id="306" r:id="rId22"/>
    <p:sldId id="307" r:id="rId23"/>
    <p:sldId id="308" r:id="rId24"/>
    <p:sldId id="309" r:id="rId25"/>
    <p:sldId id="311" r:id="rId26"/>
    <p:sldId id="313" r:id="rId27"/>
    <p:sldId id="312" r:id="rId28"/>
    <p:sldId id="314" r:id="rId29"/>
    <p:sldId id="310" r:id="rId30"/>
    <p:sldId id="303" r:id="rId31"/>
    <p:sldId id="315" r:id="rId32"/>
    <p:sldId id="300" r:id="rId33"/>
    <p:sldId id="277" r:id="rId34"/>
    <p:sldId id="294" r:id="rId35"/>
    <p:sldId id="295" r:id="rId36"/>
    <p:sldId id="262" r:id="rId37"/>
    <p:sldId id="296" r:id="rId38"/>
    <p:sldId id="298" r:id="rId39"/>
    <p:sldId id="304" r:id="rId40"/>
    <p:sldId id="261" r:id="rId41"/>
    <p:sldId id="319" r:id="rId42"/>
    <p:sldId id="317" r:id="rId43"/>
    <p:sldId id="316" r:id="rId44"/>
    <p:sldId id="287" r:id="rId45"/>
    <p:sldId id="28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autoAdjust="0"/>
    <p:restoredTop sz="94572" autoAdjust="0"/>
  </p:normalViewPr>
  <p:slideViewPr>
    <p:cSldViewPr snapToGrid="0" snapToObjects="1">
      <p:cViewPr>
        <p:scale>
          <a:sx n="81" d="100"/>
          <a:sy n="81" d="100"/>
        </p:scale>
        <p:origin x="-2216" y="-408"/>
      </p:cViewPr>
      <p:guideLst>
        <p:guide orient="horz" pos="2160"/>
        <p:guide pos="2880"/>
      </p:guideLst>
    </p:cSldViewPr>
  </p:slideViewPr>
  <p:outlineViewPr>
    <p:cViewPr>
      <p:scale>
        <a:sx n="33" d="100"/>
        <a:sy n="33" d="100"/>
      </p:scale>
      <p:origin x="0" y="40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B6F4AF-AD5A-A74F-9163-E72BA2EFAF85}" type="datetimeFigureOut">
              <a:rPr lang="en-US" smtClean="0"/>
              <a:t>24/04/17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F773E1-1D93-3843-858F-BE1E037DDDF2}" type="slidenum">
              <a:rPr lang="en-US" smtClean="0"/>
              <a:t>‹#›</a:t>
            </a:fld>
            <a:endParaRPr lang="en-US"/>
          </a:p>
        </p:txBody>
      </p:sp>
    </p:spTree>
    <p:extLst>
      <p:ext uri="{BB962C8B-B14F-4D97-AF65-F5344CB8AC3E}">
        <p14:creationId xmlns:p14="http://schemas.microsoft.com/office/powerpoint/2010/main" val="23721466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body"/>
          </p:nvPr>
        </p:nvSpPr>
        <p:spPr>
          <a:xfrm>
            <a:off x="0" y="0"/>
            <a:ext cx="11796120" cy="11796120"/>
          </a:xfrm>
          <a:prstGeom prst="rect">
            <a:avLst/>
          </a:prstGeom>
        </p:spPr>
        <p:txBody>
          <a:bodyPr lIns="90000" tIns="45000" rIns="90000" bIns="45000"/>
          <a:lstStyle/>
          <a:p>
            <a:endParaRPr/>
          </a:p>
        </p:txBody>
      </p:sp>
      <p:sp>
        <p:nvSpPr>
          <p:cNvPr id="132" name="CustomShape 2"/>
          <p:cNvSpPr/>
          <p:nvPr/>
        </p:nvSpPr>
        <p:spPr>
          <a:xfrm>
            <a:off x="0" y="0"/>
            <a:ext cx="11796120" cy="11796120"/>
          </a:xfrm>
          <a:prstGeom prst="rect">
            <a:avLst/>
          </a:prstGeom>
        </p:spPr>
        <p:txBody>
          <a:bodyPr lIns="90000" tIns="45000" rIns="90000" bIns="45000"/>
          <a:lstStyle/>
          <a:p>
            <a:pPr>
              <a:lnSpc>
                <a:spcPct val="100000"/>
              </a:lnSpc>
            </a:pPr>
            <a:fld id="{2101A121-1131-4131-8181-51C19171D161}" type="slidenum">
              <a:rPr lang="en-IN">
                <a:solidFill>
                  <a:srgbClr val="292934"/>
                </a:solidFill>
                <a:latin typeface="+mn-lt"/>
                <a:ea typeface="+mn-ea"/>
              </a:rPr>
              <a:t>26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p:cNvSpPr>
          <p:nvPr>
            <p:ph type="body"/>
          </p:nvPr>
        </p:nvSpPr>
        <p:spPr>
          <a:xfrm>
            <a:off x="0" y="0"/>
            <a:ext cx="11796120" cy="11796120"/>
          </a:xfrm>
          <a:prstGeom prst="rect">
            <a:avLst/>
          </a:prstGeom>
        </p:spPr>
        <p:txBody>
          <a:bodyPr lIns="90000" tIns="45000" rIns="90000" bIns="45000"/>
          <a:lstStyle/>
          <a:p>
            <a:r>
              <a:rPr lang="en-IN"/>
              <a:t>FTIR results shows chemical bonds on surface of the diamond, which contains only Carbon and Hydrogen in this case.. XRD results shows lattice orientations in diamond sample. In above diamond sample planes present are D 111, D 200, D 220, D 211, D 311. Last plot shows characterization study of metallized diamond sample.  Capacitance is aprroximately 7 pf and IV curve is plotted with current in range ~10 pA. Current on y-axis is inverted current measurement. </a:t>
            </a:r>
            <a:endParaRPr/>
          </a:p>
        </p:txBody>
      </p:sp>
      <p:sp>
        <p:nvSpPr>
          <p:cNvPr id="130" name="CustomShape 2"/>
          <p:cNvSpPr/>
          <p:nvPr/>
        </p:nvSpPr>
        <p:spPr>
          <a:xfrm>
            <a:off x="0" y="0"/>
            <a:ext cx="11796120" cy="11796120"/>
          </a:xfrm>
          <a:prstGeom prst="rect">
            <a:avLst/>
          </a:prstGeom>
        </p:spPr>
        <p:txBody>
          <a:bodyPr lIns="90000" tIns="45000" rIns="90000" bIns="45000"/>
          <a:lstStyle/>
          <a:p>
            <a:pPr>
              <a:lnSpc>
                <a:spcPct val="100000"/>
              </a:lnSpc>
            </a:pPr>
            <a:fld id="{21117101-61B1-4171-81A1-A1B1E13161C1}" type="slidenum">
              <a:rPr lang="en-IN">
                <a:solidFill>
                  <a:srgbClr val="292934"/>
                </a:solidFill>
                <a:latin typeface="+mn-lt"/>
                <a:ea typeface="+mn-ea"/>
              </a:rPr>
              <a:t>28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FC50B4-ACE3-AE47-A393-2EBCED3CE873}" type="datetimeFigureOut">
              <a:rPr lang="en-US" smtClean="0"/>
              <a:t>24/04/17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3047176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C50B4-ACE3-AE47-A393-2EBCED3CE873}" type="datetimeFigureOut">
              <a:rPr lang="en-US" smtClean="0"/>
              <a:t>24/04/17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2667393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C50B4-ACE3-AE47-A393-2EBCED3CE873}" type="datetimeFigureOut">
              <a:rPr lang="en-US" smtClean="0"/>
              <a:t>24/04/17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2709141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C50B4-ACE3-AE47-A393-2EBCED3CE873}" type="datetimeFigureOut">
              <a:rPr lang="en-US" smtClean="0"/>
              <a:t>24/04/17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213573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FC50B4-ACE3-AE47-A393-2EBCED3CE873}" type="datetimeFigureOut">
              <a:rPr lang="en-US" smtClean="0"/>
              <a:t>24/04/17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203978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FC50B4-ACE3-AE47-A393-2EBCED3CE873}" type="datetimeFigureOut">
              <a:rPr lang="en-US" smtClean="0"/>
              <a:t>24/04/17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388281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FC50B4-ACE3-AE47-A393-2EBCED3CE873}" type="datetimeFigureOut">
              <a:rPr lang="en-US" smtClean="0"/>
              <a:t>24/04/17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67407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FC50B4-ACE3-AE47-A393-2EBCED3CE873}" type="datetimeFigureOut">
              <a:rPr lang="en-US" smtClean="0"/>
              <a:t>24/04/17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297696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C50B4-ACE3-AE47-A393-2EBCED3CE873}" type="datetimeFigureOut">
              <a:rPr lang="en-US" smtClean="0"/>
              <a:t>24/04/17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202292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C50B4-ACE3-AE47-A393-2EBCED3CE873}" type="datetimeFigureOut">
              <a:rPr lang="en-US" smtClean="0"/>
              <a:t>24/04/17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183991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C50B4-ACE3-AE47-A393-2EBCED3CE873}" type="datetimeFigureOut">
              <a:rPr lang="en-US" smtClean="0"/>
              <a:t>24/04/17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B3455-CA00-D444-B7EA-547AA76D3965}" type="slidenum">
              <a:rPr lang="en-US" smtClean="0"/>
              <a:t>‹#›</a:t>
            </a:fld>
            <a:endParaRPr lang="en-US"/>
          </a:p>
        </p:txBody>
      </p:sp>
    </p:spTree>
    <p:extLst>
      <p:ext uri="{BB962C8B-B14F-4D97-AF65-F5344CB8AC3E}">
        <p14:creationId xmlns:p14="http://schemas.microsoft.com/office/powerpoint/2010/main" val="111124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C50B4-ACE3-AE47-A393-2EBCED3CE873}" type="datetimeFigureOut">
              <a:rPr lang="en-US" smtClean="0"/>
              <a:t>24/04/17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B3455-CA00-D444-B7EA-547AA76D3965}" type="slidenum">
              <a:rPr lang="en-US" smtClean="0"/>
              <a:t>‹#›</a:t>
            </a:fld>
            <a:endParaRPr lang="en-US"/>
          </a:p>
        </p:txBody>
      </p:sp>
    </p:spTree>
    <p:extLst>
      <p:ext uri="{BB962C8B-B14F-4D97-AF65-F5344CB8AC3E}">
        <p14:creationId xmlns:p14="http://schemas.microsoft.com/office/powerpoint/2010/main" val="39933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hyperlink" Target="Zimanyi%20school%20talk%20%20V0.8.pptx" TargetMode="External"/><Relationship Id="rId4" Type="http://schemas.openxmlformats.org/officeDocument/2006/relationships/image" Target="../media/image43.png"/><Relationship Id="rId5" Type="http://schemas.openxmlformats.org/officeDocument/2006/relationships/image" Target="../media/image44.gif"/><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emf"/><Relationship Id="rId3" Type="http://schemas.openxmlformats.org/officeDocument/2006/relationships/image" Target="../media/image5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emf"/><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7575" y="356130"/>
            <a:ext cx="7772400" cy="1470025"/>
          </a:xfrm>
        </p:spPr>
        <p:txBody>
          <a:bodyPr/>
          <a:lstStyle/>
          <a:p>
            <a:r>
              <a:rPr lang="en-US" dirty="0" smtClean="0">
                <a:solidFill>
                  <a:srgbClr val="FF0000"/>
                </a:solidFill>
              </a:rPr>
              <a:t>Physics with Relativistic Heavy-Ion Collisions</a:t>
            </a:r>
            <a:endParaRPr lang="en-US" dirty="0">
              <a:solidFill>
                <a:srgbClr val="FF0000"/>
              </a:solidFill>
            </a:endParaRPr>
          </a:p>
        </p:txBody>
      </p:sp>
      <p:sp>
        <p:nvSpPr>
          <p:cNvPr id="3" name="Subtitle 2"/>
          <p:cNvSpPr>
            <a:spLocks noGrp="1"/>
          </p:cNvSpPr>
          <p:nvPr>
            <p:ph type="subTitle" idx="1"/>
          </p:nvPr>
        </p:nvSpPr>
        <p:spPr>
          <a:xfrm>
            <a:off x="1371600" y="2766966"/>
            <a:ext cx="6400800" cy="1752600"/>
          </a:xfrm>
        </p:spPr>
        <p:txBody>
          <a:bodyPr/>
          <a:lstStyle/>
          <a:p>
            <a:r>
              <a:rPr lang="en-US" dirty="0" smtClean="0">
                <a:solidFill>
                  <a:srgbClr val="0000FF"/>
                </a:solidFill>
              </a:rPr>
              <a:t>DAE-DST Vision Meeting</a:t>
            </a:r>
          </a:p>
          <a:p>
            <a:r>
              <a:rPr lang="en-US" dirty="0" smtClean="0">
                <a:solidFill>
                  <a:srgbClr val="0000FF"/>
                </a:solidFill>
              </a:rPr>
              <a:t>Mumbai</a:t>
            </a:r>
          </a:p>
          <a:p>
            <a:r>
              <a:rPr lang="en-US" dirty="0" smtClean="0">
                <a:solidFill>
                  <a:srgbClr val="0000FF"/>
                </a:solidFill>
              </a:rPr>
              <a:t>(24-25 August 2014)</a:t>
            </a:r>
            <a:endParaRPr lang="en-US" dirty="0">
              <a:solidFill>
                <a:srgbClr val="0000FF"/>
              </a:solidFill>
            </a:endParaRPr>
          </a:p>
        </p:txBody>
      </p:sp>
      <p:sp>
        <p:nvSpPr>
          <p:cNvPr id="4" name="TextBox 3"/>
          <p:cNvSpPr txBox="1"/>
          <p:nvPr/>
        </p:nvSpPr>
        <p:spPr>
          <a:xfrm>
            <a:off x="79923" y="5888503"/>
            <a:ext cx="4052662" cy="707886"/>
          </a:xfrm>
          <a:prstGeom prst="rect">
            <a:avLst/>
          </a:prstGeom>
          <a:noFill/>
        </p:spPr>
        <p:txBody>
          <a:bodyPr wrap="none" rtlCol="0">
            <a:spAutoFit/>
          </a:bodyPr>
          <a:lstStyle/>
          <a:p>
            <a:r>
              <a:rPr lang="en-US" sz="2000" dirty="0" smtClean="0"/>
              <a:t>Period covered : 2006 – </a:t>
            </a:r>
            <a:r>
              <a:rPr lang="en-US" sz="2000" dirty="0" smtClean="0"/>
              <a:t>2014</a:t>
            </a:r>
            <a:endParaRPr lang="en-US" sz="2000" dirty="0" smtClean="0"/>
          </a:p>
          <a:p>
            <a:r>
              <a:rPr lang="en-US" sz="2000" dirty="0" smtClean="0"/>
              <a:t>Last vision meeting was held in 2006.</a:t>
            </a:r>
            <a:endParaRPr lang="en-US" sz="2000" dirty="0"/>
          </a:p>
        </p:txBody>
      </p:sp>
      <p:sp>
        <p:nvSpPr>
          <p:cNvPr id="5" name="TextBox 4"/>
          <p:cNvSpPr txBox="1"/>
          <p:nvPr/>
        </p:nvSpPr>
        <p:spPr>
          <a:xfrm>
            <a:off x="6481891" y="6021085"/>
            <a:ext cx="2581017" cy="646331"/>
          </a:xfrm>
          <a:prstGeom prst="rect">
            <a:avLst/>
          </a:prstGeom>
          <a:noFill/>
        </p:spPr>
        <p:txBody>
          <a:bodyPr wrap="none" rtlCol="0">
            <a:spAutoFit/>
          </a:bodyPr>
          <a:lstStyle/>
          <a:p>
            <a:r>
              <a:rPr lang="en-US" dirty="0" smtClean="0"/>
              <a:t>Bedanga Mohanty</a:t>
            </a:r>
          </a:p>
          <a:p>
            <a:r>
              <a:rPr lang="en-US" dirty="0" smtClean="0"/>
              <a:t>(behalf of HI expt. Group)</a:t>
            </a:r>
            <a:endParaRPr lang="en-US" dirty="0"/>
          </a:p>
        </p:txBody>
      </p:sp>
    </p:spTree>
    <p:extLst>
      <p:ext uri="{BB962C8B-B14F-4D97-AF65-F5344CB8AC3E}">
        <p14:creationId xmlns:p14="http://schemas.microsoft.com/office/powerpoint/2010/main" val="10637999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24370" cy="664695"/>
          </a:xfrm>
        </p:spPr>
        <p:txBody>
          <a:bodyPr>
            <a:normAutofit/>
          </a:bodyPr>
          <a:lstStyle/>
          <a:p>
            <a:r>
              <a:rPr lang="en-US" sz="3600" dirty="0" smtClean="0">
                <a:solidFill>
                  <a:srgbClr val="FF0000"/>
                </a:solidFill>
              </a:rPr>
              <a:t>Physics Goal: Establishing QCD Phase Diagram</a:t>
            </a:r>
            <a:endParaRPr lang="en-US" sz="3600" dirty="0">
              <a:solidFill>
                <a:srgbClr val="FF0000"/>
              </a:solidFill>
            </a:endParaRPr>
          </a:p>
        </p:txBody>
      </p:sp>
      <p:sp>
        <p:nvSpPr>
          <p:cNvPr id="4" name="TextBox 3"/>
          <p:cNvSpPr txBox="1"/>
          <p:nvPr/>
        </p:nvSpPr>
        <p:spPr>
          <a:xfrm>
            <a:off x="107640" y="4919020"/>
            <a:ext cx="4201610" cy="1384995"/>
          </a:xfrm>
          <a:prstGeom prst="rect">
            <a:avLst/>
          </a:prstGeom>
          <a:noFill/>
        </p:spPr>
        <p:txBody>
          <a:bodyPr wrap="none" rtlCol="0">
            <a:spAutoFit/>
          </a:bodyPr>
          <a:lstStyle/>
          <a:p>
            <a:r>
              <a:rPr lang="en-US" sz="2800" dirty="0" smtClean="0">
                <a:solidFill>
                  <a:srgbClr val="0000FF"/>
                </a:solidFill>
                <a:latin typeface="Adobe Caslon Pro"/>
                <a:cs typeface="Adobe Caslon Pro"/>
              </a:rPr>
              <a:t>Phase diagram of Water  </a:t>
            </a:r>
            <a:endParaRPr lang="en-US" sz="2800" dirty="0" smtClean="0">
              <a:solidFill>
                <a:srgbClr val="0000FF"/>
              </a:solidFill>
              <a:latin typeface="Adobe Caslon Pro"/>
              <a:cs typeface="Adobe Caslon Pro"/>
              <a:sym typeface="Wingdings"/>
            </a:endParaRPr>
          </a:p>
          <a:p>
            <a:r>
              <a:rPr lang="en-US" sz="2800" dirty="0" smtClean="0">
                <a:solidFill>
                  <a:srgbClr val="0000FF"/>
                </a:solidFill>
                <a:latin typeface="Adobe Caslon Pro"/>
                <a:cs typeface="Adobe Caslon Pro"/>
                <a:sym typeface="Wingdings"/>
              </a:rPr>
              <a:t>Electromagnetic interaction</a:t>
            </a:r>
          </a:p>
          <a:p>
            <a:r>
              <a:rPr lang="en-US" sz="2800" dirty="0" smtClean="0">
                <a:solidFill>
                  <a:srgbClr val="0000FF"/>
                </a:solidFill>
                <a:latin typeface="Adobe Caslon Pro"/>
                <a:cs typeface="Adobe Caslon Pro"/>
                <a:sym typeface="Wingdings"/>
              </a:rPr>
              <a:t>Precisely known</a:t>
            </a:r>
            <a:endParaRPr lang="en-US" sz="2800" dirty="0">
              <a:solidFill>
                <a:srgbClr val="0000FF"/>
              </a:solidFill>
              <a:latin typeface="Adobe Caslon Pro"/>
              <a:cs typeface="Adobe Caslon Pro"/>
            </a:endParaRPr>
          </a:p>
        </p:txBody>
      </p:sp>
      <p:grpSp>
        <p:nvGrpSpPr>
          <p:cNvPr id="5" name="Group 4"/>
          <p:cNvGrpSpPr/>
          <p:nvPr/>
        </p:nvGrpSpPr>
        <p:grpSpPr>
          <a:xfrm>
            <a:off x="4369956" y="1384885"/>
            <a:ext cx="4697539" cy="4961259"/>
            <a:chOff x="4446461" y="1384885"/>
            <a:chExt cx="4697539" cy="4961259"/>
          </a:xfrm>
        </p:grpSpPr>
        <p:pic>
          <p:nvPicPr>
            <p:cNvPr id="6" name="Picture 5"/>
            <p:cNvPicPr>
              <a:picLocks noChangeAspect="1"/>
            </p:cNvPicPr>
            <p:nvPr/>
          </p:nvPicPr>
          <p:blipFill>
            <a:blip r:embed="rId2"/>
            <a:stretch>
              <a:fillRect/>
            </a:stretch>
          </p:blipFill>
          <p:spPr>
            <a:xfrm>
              <a:off x="4446461" y="1384885"/>
              <a:ext cx="4547551" cy="321893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47371" y="4919020"/>
              <a:ext cx="4596629" cy="954107"/>
            </a:xfrm>
            <a:prstGeom prst="rect">
              <a:avLst/>
            </a:prstGeom>
            <a:noFill/>
          </p:spPr>
          <p:txBody>
            <a:bodyPr wrap="square" rtlCol="0">
              <a:spAutoFit/>
            </a:bodyPr>
            <a:lstStyle/>
            <a:p>
              <a:r>
                <a:rPr lang="en-US" sz="2800" dirty="0" smtClean="0">
                  <a:solidFill>
                    <a:srgbClr val="0000FF"/>
                  </a:solidFill>
                  <a:latin typeface="Adobe Caslon Pro"/>
                  <a:cs typeface="Adobe Caslon Pro"/>
                </a:rPr>
                <a:t>Phase diagram of strong interactions. </a:t>
              </a:r>
              <a:endParaRPr lang="en-US" sz="2800" dirty="0">
                <a:solidFill>
                  <a:srgbClr val="0000FF"/>
                </a:solidFill>
                <a:latin typeface="Adobe Caslon Pro"/>
                <a:cs typeface="Adobe Caslon Pro"/>
              </a:endParaRPr>
            </a:p>
          </p:txBody>
        </p:sp>
        <p:sp>
          <p:nvSpPr>
            <p:cNvPr id="8" name="Rectangle 7"/>
            <p:cNvSpPr/>
            <p:nvPr/>
          </p:nvSpPr>
          <p:spPr>
            <a:xfrm>
              <a:off x="6764905" y="6007590"/>
              <a:ext cx="2111263" cy="338554"/>
            </a:xfrm>
            <a:prstGeom prst="rect">
              <a:avLst/>
            </a:prstGeom>
          </p:spPr>
          <p:txBody>
            <a:bodyPr wrap="none">
              <a:spAutoFit/>
            </a:bodyPr>
            <a:lstStyle/>
            <a:p>
              <a:r>
                <a:rPr lang="en-US" sz="1400" dirty="0"/>
                <a:t>arXiv:1111.5475 [</a:t>
              </a:r>
              <a:r>
                <a:rPr lang="en-US" sz="1400" dirty="0" err="1"/>
                <a:t>h</a:t>
              </a:r>
              <a:r>
                <a:rPr lang="en-US" sz="1600" dirty="0" err="1"/>
                <a:t>ep-ph</a:t>
              </a:r>
              <a:r>
                <a:rPr lang="en-US" sz="1600" dirty="0"/>
                <a:t>]</a:t>
              </a:r>
            </a:p>
          </p:txBody>
        </p:sp>
      </p:grpSp>
      <p:pic>
        <p:nvPicPr>
          <p:cNvPr id="9" name="Picture 8" descr="Phase_diagram_of_water.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23" y="1384885"/>
            <a:ext cx="4096945" cy="34578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23281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FBB81C-E55E-CA4E-8FC7-E16C01401861}" type="slidenum">
              <a:rPr lang="en-US" smtClean="0"/>
              <a:t>11</a:t>
            </a:fld>
            <a:endParaRPr lang="en-US"/>
          </a:p>
        </p:txBody>
      </p:sp>
      <p:pic>
        <p:nvPicPr>
          <p:cNvPr id="3" name="Picture 2" descr="plot1_cfo_jan_fig3.pdf"/>
          <p:cNvPicPr>
            <a:picLocks noChangeAspect="1"/>
          </p:cNvPicPr>
          <p:nvPr/>
        </p:nvPicPr>
        <p:blipFill>
          <a:blip r:embed="rId2">
            <a:duotone>
              <a:prstClr val="black"/>
              <a:srgbClr val="FF627D">
                <a:tint val="45000"/>
                <a:satMod val="400000"/>
              </a:srgbClr>
            </a:duotone>
            <a:extLst>
              <a:ext uri="{28A0092B-C50C-407E-A947-70E740481C1C}">
                <a14:useLocalDpi xmlns:a14="http://schemas.microsoft.com/office/drawing/2010/main" val="0"/>
              </a:ext>
            </a:extLst>
          </a:blip>
          <a:stretch>
            <a:fillRect/>
          </a:stretch>
        </p:blipFill>
        <p:spPr>
          <a:xfrm>
            <a:off x="-324896" y="164960"/>
            <a:ext cx="9617344" cy="577342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25142" y="0"/>
            <a:ext cx="8923153" cy="707886"/>
          </a:xfrm>
          <a:prstGeom prst="rect">
            <a:avLst/>
          </a:prstGeom>
          <a:noFill/>
        </p:spPr>
        <p:txBody>
          <a:bodyPr wrap="square" rtlCol="0">
            <a:spAutoFit/>
          </a:bodyPr>
          <a:lstStyle/>
          <a:p>
            <a:r>
              <a:rPr lang="en-US" sz="4000" dirty="0" smtClean="0">
                <a:solidFill>
                  <a:srgbClr val="FF0000"/>
                </a:solidFill>
              </a:rPr>
              <a:t>Phase Diagram: What Remains to be done </a:t>
            </a:r>
            <a:endParaRPr lang="en-US" sz="4000" dirty="0">
              <a:solidFill>
                <a:srgbClr val="FF0000"/>
              </a:solidFill>
            </a:endParaRPr>
          </a:p>
        </p:txBody>
      </p:sp>
      <p:sp>
        <p:nvSpPr>
          <p:cNvPr id="5" name="TextBox 4"/>
          <p:cNvSpPr txBox="1"/>
          <p:nvPr/>
        </p:nvSpPr>
        <p:spPr>
          <a:xfrm>
            <a:off x="217733" y="5767368"/>
            <a:ext cx="2505814"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err="1" smtClean="0">
                <a:solidFill>
                  <a:srgbClr val="0000FF"/>
                </a:solidFill>
                <a:latin typeface="Adobe Caslon Pro"/>
                <a:cs typeface="Adobe Caslon Pro"/>
              </a:rPr>
              <a:t>Partonic</a:t>
            </a:r>
            <a:r>
              <a:rPr lang="en-US" sz="2800" dirty="0" smtClean="0">
                <a:solidFill>
                  <a:srgbClr val="0000FF"/>
                </a:solidFill>
                <a:latin typeface="Adobe Caslon Pro"/>
                <a:cs typeface="Adobe Caslon Pro"/>
              </a:rPr>
              <a:t> Phase</a:t>
            </a:r>
          </a:p>
          <a:p>
            <a:r>
              <a:rPr lang="en-US" sz="2800" dirty="0" err="1" smtClean="0">
                <a:solidFill>
                  <a:srgbClr val="0000FF"/>
                </a:solidFill>
                <a:latin typeface="Adobe Caslon Pro"/>
                <a:cs typeface="Adobe Caslon Pro"/>
              </a:rPr>
              <a:t>Hadronic</a:t>
            </a:r>
            <a:r>
              <a:rPr lang="en-US" sz="2800" dirty="0" smtClean="0">
                <a:solidFill>
                  <a:srgbClr val="0000FF"/>
                </a:solidFill>
                <a:latin typeface="Adobe Caslon Pro"/>
                <a:cs typeface="Adobe Caslon Pro"/>
              </a:rPr>
              <a:t> Phase</a:t>
            </a:r>
          </a:p>
        </p:txBody>
      </p:sp>
      <p:sp>
        <p:nvSpPr>
          <p:cNvPr id="6" name="TextBox 5"/>
          <p:cNvSpPr txBox="1"/>
          <p:nvPr/>
        </p:nvSpPr>
        <p:spPr>
          <a:xfrm>
            <a:off x="3562759" y="5767368"/>
            <a:ext cx="1890261" cy="95410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smtClean="0">
                <a:solidFill>
                  <a:srgbClr val="0000FF"/>
                </a:solidFill>
                <a:latin typeface="Adobe Caslon Pro"/>
                <a:cs typeface="Adobe Caslon Pro"/>
              </a:rPr>
              <a:t>Cross Over</a:t>
            </a:r>
          </a:p>
          <a:p>
            <a:r>
              <a:rPr lang="en-US" sz="2800" b="1" dirty="0" smtClean="0">
                <a:solidFill>
                  <a:srgbClr val="FF0000"/>
                </a:solidFill>
                <a:latin typeface="Adobe Caslon Pro"/>
                <a:cs typeface="Adobe Caslon Pro"/>
              </a:rPr>
              <a:t>First Order</a:t>
            </a:r>
          </a:p>
        </p:txBody>
      </p:sp>
      <p:sp>
        <p:nvSpPr>
          <p:cNvPr id="7" name="TextBox 6"/>
          <p:cNvSpPr txBox="1"/>
          <p:nvPr/>
        </p:nvSpPr>
        <p:spPr>
          <a:xfrm>
            <a:off x="5803576" y="5743674"/>
            <a:ext cx="3070071"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dirty="0" smtClean="0">
                <a:solidFill>
                  <a:srgbClr val="FF0000"/>
                </a:solidFill>
                <a:latin typeface="Adobe Caslon Pro"/>
                <a:cs typeface="Adobe Caslon Pro"/>
              </a:rPr>
              <a:t>Critical region*</a:t>
            </a:r>
          </a:p>
          <a:p>
            <a:r>
              <a:rPr lang="en-US" sz="2800" b="1" dirty="0" err="1" smtClean="0">
                <a:solidFill>
                  <a:srgbClr val="FF0000"/>
                </a:solidFill>
                <a:latin typeface="Adobe Caslon Pro"/>
                <a:cs typeface="Adobe Caslon Pro"/>
              </a:rPr>
              <a:t>Quarkyonic</a:t>
            </a:r>
            <a:r>
              <a:rPr lang="en-US" sz="2800" b="1" dirty="0" smtClean="0">
                <a:solidFill>
                  <a:srgbClr val="FF0000"/>
                </a:solidFill>
                <a:latin typeface="Adobe Caslon Pro"/>
                <a:cs typeface="Adobe Caslon Pro"/>
              </a:rPr>
              <a:t> Matter</a:t>
            </a:r>
            <a:endParaRPr lang="en-US" sz="2800" b="1" dirty="0">
              <a:solidFill>
                <a:srgbClr val="FF0000"/>
              </a:solidFill>
              <a:latin typeface="Adobe Caslon Pro"/>
              <a:cs typeface="Adobe Caslon Pro"/>
            </a:endParaRPr>
          </a:p>
        </p:txBody>
      </p:sp>
      <p:sp>
        <p:nvSpPr>
          <p:cNvPr id="8" name="TextBox 7"/>
          <p:cNvSpPr txBox="1"/>
          <p:nvPr/>
        </p:nvSpPr>
        <p:spPr>
          <a:xfrm>
            <a:off x="6725644" y="1351002"/>
            <a:ext cx="612968" cy="369332"/>
          </a:xfrm>
          <a:prstGeom prst="rect">
            <a:avLst/>
          </a:prstGeom>
          <a:noFill/>
        </p:spPr>
        <p:txBody>
          <a:bodyPr wrap="none" rtlCol="0">
            <a:spAutoFit/>
          </a:bodyPr>
          <a:lstStyle/>
          <a:p>
            <a:r>
              <a:rPr lang="en-US" b="1" dirty="0" smtClean="0">
                <a:solidFill>
                  <a:srgbClr val="0000FF"/>
                </a:solidFill>
              </a:rPr>
              <a:t>QGP</a:t>
            </a:r>
            <a:endParaRPr lang="en-US" b="1" dirty="0">
              <a:solidFill>
                <a:srgbClr val="0000FF"/>
              </a:solidFill>
            </a:endParaRPr>
          </a:p>
        </p:txBody>
      </p:sp>
      <p:sp>
        <p:nvSpPr>
          <p:cNvPr id="9" name="TextBox 8"/>
          <p:cNvSpPr txBox="1"/>
          <p:nvPr/>
        </p:nvSpPr>
        <p:spPr>
          <a:xfrm>
            <a:off x="6672538" y="2895084"/>
            <a:ext cx="607333" cy="369332"/>
          </a:xfrm>
          <a:prstGeom prst="rect">
            <a:avLst/>
          </a:prstGeom>
          <a:noFill/>
        </p:spPr>
        <p:txBody>
          <a:bodyPr wrap="none" rtlCol="0">
            <a:spAutoFit/>
          </a:bodyPr>
          <a:lstStyle/>
          <a:p>
            <a:r>
              <a:rPr lang="en-US" b="1" dirty="0" smtClean="0">
                <a:solidFill>
                  <a:srgbClr val="0000FF"/>
                </a:solidFill>
              </a:rPr>
              <a:t>HRG</a:t>
            </a:r>
            <a:endParaRPr lang="en-US" b="1" dirty="0">
              <a:solidFill>
                <a:srgbClr val="0000FF"/>
              </a:solidFill>
            </a:endParaRPr>
          </a:p>
        </p:txBody>
      </p:sp>
      <p:sp>
        <p:nvSpPr>
          <p:cNvPr id="10" name="TextBox 9"/>
          <p:cNvSpPr txBox="1"/>
          <p:nvPr/>
        </p:nvSpPr>
        <p:spPr>
          <a:xfrm>
            <a:off x="5242974" y="1730375"/>
            <a:ext cx="1180920" cy="369332"/>
          </a:xfrm>
          <a:prstGeom prst="rect">
            <a:avLst/>
          </a:prstGeom>
          <a:noFill/>
        </p:spPr>
        <p:txBody>
          <a:bodyPr wrap="none" rtlCol="0">
            <a:spAutoFit/>
          </a:bodyPr>
          <a:lstStyle/>
          <a:p>
            <a:r>
              <a:rPr lang="en-US" b="1" dirty="0" smtClean="0">
                <a:solidFill>
                  <a:srgbClr val="0000FF"/>
                </a:solidFill>
              </a:rPr>
              <a:t>Cross over</a:t>
            </a:r>
            <a:endParaRPr lang="en-US" b="1" dirty="0">
              <a:solidFill>
                <a:srgbClr val="0000FF"/>
              </a:solidFill>
            </a:endParaRPr>
          </a:p>
        </p:txBody>
      </p:sp>
      <p:sp>
        <p:nvSpPr>
          <p:cNvPr id="11" name="TextBox 10"/>
          <p:cNvSpPr txBox="1"/>
          <p:nvPr/>
        </p:nvSpPr>
        <p:spPr>
          <a:xfrm>
            <a:off x="7959955" y="1720334"/>
            <a:ext cx="428322" cy="369332"/>
          </a:xfrm>
          <a:prstGeom prst="rect">
            <a:avLst/>
          </a:prstGeom>
          <a:noFill/>
        </p:spPr>
        <p:txBody>
          <a:bodyPr wrap="none" rtlCol="0">
            <a:spAutoFit/>
          </a:bodyPr>
          <a:lstStyle/>
          <a:p>
            <a:r>
              <a:rPr lang="en-US" b="1" dirty="0" smtClean="0">
                <a:solidFill>
                  <a:srgbClr val="FF0000"/>
                </a:solidFill>
              </a:rPr>
              <a:t>CP</a:t>
            </a:r>
            <a:endParaRPr lang="en-US" b="1" dirty="0">
              <a:solidFill>
                <a:srgbClr val="FF0000"/>
              </a:solidFill>
            </a:endParaRPr>
          </a:p>
        </p:txBody>
      </p:sp>
      <p:sp>
        <p:nvSpPr>
          <p:cNvPr id="12" name="TextBox 11"/>
          <p:cNvSpPr txBox="1"/>
          <p:nvPr/>
        </p:nvSpPr>
        <p:spPr>
          <a:xfrm rot="4392937">
            <a:off x="8300478" y="2895084"/>
            <a:ext cx="1028872" cy="369332"/>
          </a:xfrm>
          <a:prstGeom prst="rect">
            <a:avLst/>
          </a:prstGeom>
          <a:noFill/>
        </p:spPr>
        <p:txBody>
          <a:bodyPr wrap="none" rtlCol="0">
            <a:spAutoFit/>
          </a:bodyPr>
          <a:lstStyle/>
          <a:p>
            <a:r>
              <a:rPr lang="en-US" b="1" dirty="0" smtClean="0">
                <a:solidFill>
                  <a:srgbClr val="FF0000"/>
                </a:solidFill>
              </a:rPr>
              <a:t>1</a:t>
            </a:r>
            <a:r>
              <a:rPr lang="en-US" b="1" baseline="30000" dirty="0" smtClean="0">
                <a:solidFill>
                  <a:srgbClr val="FF0000"/>
                </a:solidFill>
              </a:rPr>
              <a:t>st</a:t>
            </a:r>
            <a:r>
              <a:rPr lang="en-US" b="1" dirty="0" smtClean="0">
                <a:solidFill>
                  <a:srgbClr val="FF0000"/>
                </a:solidFill>
              </a:rPr>
              <a:t> Order</a:t>
            </a:r>
            <a:endParaRPr lang="en-US" b="1" dirty="0">
              <a:solidFill>
                <a:srgbClr val="FF0000"/>
              </a:solidFill>
            </a:endParaRPr>
          </a:p>
        </p:txBody>
      </p:sp>
    </p:spTree>
    <p:extLst>
      <p:ext uri="{BB962C8B-B14F-4D97-AF65-F5344CB8AC3E}">
        <p14:creationId xmlns:p14="http://schemas.microsoft.com/office/powerpoint/2010/main" val="36430176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92" y="0"/>
            <a:ext cx="8229600" cy="1143000"/>
          </a:xfrm>
        </p:spPr>
        <p:txBody>
          <a:bodyPr>
            <a:normAutofit fontScale="90000"/>
          </a:bodyPr>
          <a:lstStyle/>
          <a:p>
            <a:r>
              <a:rPr lang="en-US" dirty="0" smtClean="0">
                <a:solidFill>
                  <a:srgbClr val="FF0000"/>
                </a:solidFill>
              </a:rPr>
              <a:t>QCD Phase Diagram: Theory &amp; Experiment</a:t>
            </a:r>
            <a:endParaRPr lang="en-US" dirty="0">
              <a:solidFill>
                <a:srgbClr val="FF0000"/>
              </a:solidFill>
            </a:endParaRPr>
          </a:p>
        </p:txBody>
      </p:sp>
      <p:pic>
        <p:nvPicPr>
          <p:cNvPr id="4" name="Picture 1028" descr="Figure3"/>
          <p:cNvPicPr>
            <a:picLocks noChangeAspect="1" noChangeArrowheads="1"/>
          </p:cNvPicPr>
          <p:nvPr/>
        </p:nvPicPr>
        <p:blipFill>
          <a:blip r:embed="rId2">
            <a:extLst>
              <a:ext uri="{28A0092B-C50C-407E-A947-70E740481C1C}">
                <a14:useLocalDpi xmlns:a14="http://schemas.microsoft.com/office/drawing/2010/main" val="0"/>
              </a:ext>
            </a:extLst>
          </a:blip>
          <a:srcRect l="1199" r="9599" b="3810"/>
          <a:stretch>
            <a:fillRect/>
          </a:stretch>
        </p:blipFill>
        <p:spPr bwMode="auto">
          <a:xfrm>
            <a:off x="0" y="1143000"/>
            <a:ext cx="4413231" cy="449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ure4"/>
          <p:cNvPicPr>
            <a:picLocks noChangeAspect="1" noChangeArrowheads="1"/>
          </p:cNvPicPr>
          <p:nvPr/>
        </p:nvPicPr>
        <p:blipFill>
          <a:blip r:embed="rId3">
            <a:extLst>
              <a:ext uri="{28A0092B-C50C-407E-A947-70E740481C1C}">
                <a14:useLocalDpi xmlns:a14="http://schemas.microsoft.com/office/drawing/2010/main" val="0"/>
              </a:ext>
            </a:extLst>
          </a:blip>
          <a:srcRect l="4800" t="7172" r="4800" b="2869"/>
          <a:stretch>
            <a:fillRect/>
          </a:stretch>
        </p:blipFill>
        <p:spPr bwMode="auto">
          <a:xfrm>
            <a:off x="4745383" y="1374521"/>
            <a:ext cx="4398617" cy="366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181600"/>
            <a:ext cx="2590800" cy="684213"/>
          </a:xfrm>
          <a:prstGeom prst="rect">
            <a:avLst/>
          </a:prstGeom>
          <a:noFill/>
          <a:ln w="38100">
            <a:solidFill>
              <a:srgbClr val="0000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Rectangle 6"/>
          <p:cNvSpPr/>
          <p:nvPr/>
        </p:nvSpPr>
        <p:spPr>
          <a:xfrm>
            <a:off x="981680" y="5932193"/>
            <a:ext cx="3954478" cy="461665"/>
          </a:xfrm>
          <a:prstGeom prst="rect">
            <a:avLst/>
          </a:prstGeom>
        </p:spPr>
        <p:txBody>
          <a:bodyPr wrap="none">
            <a:spAutoFit/>
          </a:bodyPr>
          <a:lstStyle/>
          <a:p>
            <a:r>
              <a:rPr lang="en-US" sz="2400" dirty="0"/>
              <a:t>Science 332 (2011) 1525-1528</a:t>
            </a:r>
          </a:p>
        </p:txBody>
      </p:sp>
    </p:spTree>
    <p:extLst>
      <p:ext uri="{BB962C8B-B14F-4D97-AF65-F5344CB8AC3E}">
        <p14:creationId xmlns:p14="http://schemas.microsoft.com/office/powerpoint/2010/main" val="16321207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92" y="0"/>
            <a:ext cx="8229600" cy="1143000"/>
          </a:xfrm>
        </p:spPr>
        <p:txBody>
          <a:bodyPr>
            <a:normAutofit fontScale="90000"/>
          </a:bodyPr>
          <a:lstStyle/>
          <a:p>
            <a:r>
              <a:rPr lang="en-US" dirty="0" smtClean="0">
                <a:solidFill>
                  <a:srgbClr val="FF0000"/>
                </a:solidFill>
              </a:rPr>
              <a:t>QCD Critical Point: Indian Contribution In Theory</a:t>
            </a:r>
            <a:endParaRPr lang="en-US" dirty="0">
              <a:solidFill>
                <a:srgbClr val="FF0000"/>
              </a:solidFill>
            </a:endParaRPr>
          </a:p>
        </p:txBody>
      </p:sp>
      <p:pic>
        <p:nvPicPr>
          <p:cNvPr id="9" name="Picture 8" descr="criticalend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982" y="1401285"/>
            <a:ext cx="7104225" cy="5029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6858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192" y="0"/>
            <a:ext cx="8229600" cy="1143000"/>
          </a:xfrm>
        </p:spPr>
        <p:txBody>
          <a:bodyPr>
            <a:normAutofit fontScale="90000"/>
          </a:bodyPr>
          <a:lstStyle/>
          <a:p>
            <a:r>
              <a:rPr lang="en-US" dirty="0" smtClean="0">
                <a:solidFill>
                  <a:srgbClr val="FF0000"/>
                </a:solidFill>
              </a:rPr>
              <a:t>QCD Critical Point: Indian Contribution In Experiment</a:t>
            </a:r>
            <a:endParaRPr lang="en-US" dirty="0">
              <a:solidFill>
                <a:srgbClr val="FF0000"/>
              </a:solidFill>
            </a:endParaRPr>
          </a:p>
        </p:txBody>
      </p:sp>
      <p:pic>
        <p:nvPicPr>
          <p:cNvPr id="4" name="Picture 3" descr="plot1_netpq_jan2014.eps"/>
          <p:cNvPicPr>
            <a:picLocks noChangeAspect="1"/>
          </p:cNvPicPr>
          <p:nvPr/>
        </p:nvPicPr>
        <p:blipFill>
          <a:blip r:embed="rId2"/>
          <a:srcRect t="8015" b="3505"/>
          <a:stretch>
            <a:fillRect/>
          </a:stretch>
        </p:blipFill>
        <p:spPr>
          <a:xfrm>
            <a:off x="107640" y="1272142"/>
            <a:ext cx="4542265" cy="5498588"/>
          </a:xfrm>
          <a:prstGeom prst="rect">
            <a:avLst/>
          </a:prstGeom>
        </p:spPr>
      </p:pic>
      <p:sp>
        <p:nvSpPr>
          <p:cNvPr id="5" name="Rectangle 4"/>
          <p:cNvSpPr/>
          <p:nvPr/>
        </p:nvSpPr>
        <p:spPr>
          <a:xfrm>
            <a:off x="4850093" y="4708744"/>
            <a:ext cx="3899699" cy="830997"/>
          </a:xfrm>
          <a:prstGeom prst="rect">
            <a:avLst/>
          </a:prstGeom>
        </p:spPr>
        <p:txBody>
          <a:bodyPr wrap="square">
            <a:spAutoFit/>
          </a:bodyPr>
          <a:lstStyle/>
          <a:p>
            <a:r>
              <a:rPr lang="en-US" dirty="0" smtClean="0"/>
              <a:t> </a:t>
            </a:r>
            <a:r>
              <a:rPr lang="en-US" sz="2400" dirty="0" smtClean="0"/>
              <a:t>arXiv:1402.1558  - Physical Review Letters in print</a:t>
            </a:r>
            <a:endParaRPr lang="en-US" sz="2400" dirty="0"/>
          </a:p>
        </p:txBody>
      </p:sp>
      <p:sp>
        <p:nvSpPr>
          <p:cNvPr id="6" name="Rectangle 5"/>
          <p:cNvSpPr/>
          <p:nvPr/>
        </p:nvSpPr>
        <p:spPr>
          <a:xfrm>
            <a:off x="4715985" y="1687640"/>
            <a:ext cx="4033807" cy="830997"/>
          </a:xfrm>
          <a:prstGeom prst="rect">
            <a:avLst/>
          </a:prstGeom>
        </p:spPr>
        <p:txBody>
          <a:bodyPr wrap="square">
            <a:spAutoFit/>
          </a:bodyPr>
          <a:lstStyle/>
          <a:p>
            <a:r>
              <a:rPr lang="hu-HU" sz="2400" dirty="0" smtClean="0"/>
              <a:t>Physical Review Letters 112 (2014)  032302 </a:t>
            </a:r>
            <a:endParaRPr lang="en-US" sz="2400" dirty="0"/>
          </a:p>
        </p:txBody>
      </p:sp>
      <p:sp>
        <p:nvSpPr>
          <p:cNvPr id="7" name="Rectangle 6"/>
          <p:cNvSpPr/>
          <p:nvPr/>
        </p:nvSpPr>
        <p:spPr>
          <a:xfrm>
            <a:off x="4715985" y="3122537"/>
            <a:ext cx="4033807" cy="830997"/>
          </a:xfrm>
          <a:prstGeom prst="rect">
            <a:avLst/>
          </a:prstGeom>
        </p:spPr>
        <p:txBody>
          <a:bodyPr wrap="square">
            <a:spAutoFit/>
          </a:bodyPr>
          <a:lstStyle/>
          <a:p>
            <a:r>
              <a:rPr lang="hu-HU" sz="2400" dirty="0" smtClean="0"/>
              <a:t>Physical Review Letters 105 (2010) 022302 </a:t>
            </a:r>
            <a:endParaRPr lang="en-US" sz="2400" dirty="0"/>
          </a:p>
        </p:txBody>
      </p:sp>
      <p:sp>
        <p:nvSpPr>
          <p:cNvPr id="8" name="TextBox 7"/>
          <p:cNvSpPr txBox="1"/>
          <p:nvPr/>
        </p:nvSpPr>
        <p:spPr>
          <a:xfrm>
            <a:off x="5115464" y="5940552"/>
            <a:ext cx="3634328" cy="646331"/>
          </a:xfrm>
          <a:prstGeom prst="rect">
            <a:avLst/>
          </a:prstGeom>
          <a:noFill/>
        </p:spPr>
        <p:txBody>
          <a:bodyPr wrap="none" rtlCol="0">
            <a:spAutoFit/>
          </a:bodyPr>
          <a:lstStyle/>
          <a:p>
            <a:r>
              <a:rPr lang="en-US" dirty="0" smtClean="0"/>
              <a:t>Complimentary analysis from BARC </a:t>
            </a:r>
          </a:p>
          <a:p>
            <a:r>
              <a:rPr lang="en-US" dirty="0" smtClean="0"/>
              <a:t>Group in PHENIX experiment at RHIC</a:t>
            </a:r>
            <a:endParaRPr lang="en-US" dirty="0"/>
          </a:p>
        </p:txBody>
      </p:sp>
    </p:spTree>
    <p:extLst>
      <p:ext uri="{BB962C8B-B14F-4D97-AF65-F5344CB8AC3E}">
        <p14:creationId xmlns:p14="http://schemas.microsoft.com/office/powerpoint/2010/main" val="31859697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64" y="128949"/>
            <a:ext cx="8908835" cy="629359"/>
          </a:xfrm>
        </p:spPr>
        <p:txBody>
          <a:bodyPr>
            <a:noAutofit/>
          </a:bodyPr>
          <a:lstStyle/>
          <a:p>
            <a:r>
              <a:rPr lang="en-US" sz="3600" dirty="0" smtClean="0">
                <a:solidFill>
                  <a:srgbClr val="FF0000"/>
                </a:solidFill>
              </a:rPr>
              <a:t>Complete the CP Measurement – Possible  discovery  </a:t>
            </a:r>
            <a:endParaRPr lang="en-US" sz="3600" dirty="0">
              <a:solidFill>
                <a:srgbClr val="FF0000"/>
              </a:solidFill>
            </a:endParaRPr>
          </a:p>
        </p:txBody>
      </p:sp>
      <p:pic>
        <p:nvPicPr>
          <p:cNvPr id="4" name="图片 6" descr="KV_eff_effU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7164"/>
            <a:ext cx="5123654" cy="3611170"/>
          </a:xfrm>
          <a:prstGeom prst="rect">
            <a:avLst/>
          </a:prstGeom>
          <a:ln>
            <a:noFill/>
          </a:ln>
          <a:effectLst>
            <a:outerShdw blurRad="292100" dist="139700" dir="2700000" algn="tl" rotWithShape="0">
              <a:srgbClr val="333333">
                <a:alpha val="65000"/>
              </a:srgbClr>
            </a:outerShdw>
          </a:effectLst>
        </p:spPr>
      </p:pic>
      <p:pic>
        <p:nvPicPr>
          <p:cNvPr id="5" name="Picture 4" descr="chi4-t-3-v3.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426" y="1554948"/>
            <a:ext cx="3835573" cy="2614199"/>
          </a:xfrm>
          <a:prstGeom prst="rect">
            <a:avLst/>
          </a:prstGeom>
        </p:spPr>
      </p:pic>
      <p:sp>
        <p:nvSpPr>
          <p:cNvPr id="6" name="TextBox 5"/>
          <p:cNvSpPr txBox="1"/>
          <p:nvPr/>
        </p:nvSpPr>
        <p:spPr>
          <a:xfrm>
            <a:off x="1" y="5094813"/>
            <a:ext cx="9143999" cy="1815882"/>
          </a:xfrm>
          <a:prstGeom prst="rect">
            <a:avLst/>
          </a:prstGeom>
          <a:noFill/>
        </p:spPr>
        <p:txBody>
          <a:bodyPr wrap="square" rtlCol="0">
            <a:spAutoFit/>
          </a:bodyPr>
          <a:lstStyle/>
          <a:p>
            <a:r>
              <a:rPr lang="en-US" sz="2800" dirty="0" smtClean="0"/>
              <a:t>High event statistics measurements of protons in narrow energy of collisions  - RHIC BES-II</a:t>
            </a:r>
          </a:p>
          <a:p>
            <a:r>
              <a:rPr lang="en-US" sz="2800" dirty="0" smtClean="0"/>
              <a:t>Lower energy collisions &amp; measurement protons – </a:t>
            </a:r>
            <a:r>
              <a:rPr lang="en-US" sz="2800" dirty="0" err="1" smtClean="0"/>
              <a:t>ToF@CBM@FAIR</a:t>
            </a:r>
            <a:endParaRPr lang="en-US" sz="2800" dirty="0"/>
          </a:p>
        </p:txBody>
      </p:sp>
      <p:sp>
        <p:nvSpPr>
          <p:cNvPr id="7" name="Rectangle 6"/>
          <p:cNvSpPr/>
          <p:nvPr/>
        </p:nvSpPr>
        <p:spPr>
          <a:xfrm>
            <a:off x="5662165" y="4244068"/>
            <a:ext cx="3314993" cy="646331"/>
          </a:xfrm>
          <a:prstGeom prst="rect">
            <a:avLst/>
          </a:prstGeom>
        </p:spPr>
        <p:txBody>
          <a:bodyPr wrap="none">
            <a:spAutoFit/>
          </a:bodyPr>
          <a:lstStyle/>
          <a:p>
            <a:r>
              <a:rPr lang="hu-HU" dirty="0" smtClean="0"/>
              <a:t>Phys.Rev.Lett. 107 (2011) 052301</a:t>
            </a:r>
          </a:p>
          <a:p>
            <a:r>
              <a:rPr lang="hu-HU" dirty="0" smtClean="0"/>
              <a:t> </a:t>
            </a:r>
            <a:endParaRPr lang="en-US" dirty="0"/>
          </a:p>
        </p:txBody>
      </p:sp>
      <p:sp>
        <p:nvSpPr>
          <p:cNvPr id="8" name="Rectangle 7"/>
          <p:cNvSpPr/>
          <p:nvPr/>
        </p:nvSpPr>
        <p:spPr>
          <a:xfrm>
            <a:off x="5662165" y="4598334"/>
            <a:ext cx="3314993" cy="369332"/>
          </a:xfrm>
          <a:prstGeom prst="rect">
            <a:avLst/>
          </a:prstGeom>
        </p:spPr>
        <p:txBody>
          <a:bodyPr wrap="none">
            <a:spAutoFit/>
          </a:bodyPr>
          <a:lstStyle/>
          <a:p>
            <a:r>
              <a:rPr lang="hu-HU" dirty="0" smtClean="0"/>
              <a:t>Phys.Rev.Lett. 102 (2009) 032301</a:t>
            </a:r>
            <a:endParaRPr lang="en-US" dirty="0"/>
          </a:p>
        </p:txBody>
      </p:sp>
      <p:sp>
        <p:nvSpPr>
          <p:cNvPr id="3" name="TextBox 2"/>
          <p:cNvSpPr txBox="1"/>
          <p:nvPr/>
        </p:nvSpPr>
        <p:spPr>
          <a:xfrm>
            <a:off x="1" y="4274309"/>
            <a:ext cx="1788996" cy="369332"/>
          </a:xfrm>
          <a:prstGeom prst="rect">
            <a:avLst/>
          </a:prstGeom>
          <a:noFill/>
        </p:spPr>
        <p:txBody>
          <a:bodyPr wrap="none" rtlCol="0">
            <a:spAutoFit/>
          </a:bodyPr>
          <a:lstStyle/>
          <a:p>
            <a:r>
              <a:rPr lang="en-US" dirty="0" smtClean="0"/>
              <a:t>STAR Preliminary </a:t>
            </a:r>
            <a:endParaRPr lang="en-US" dirty="0"/>
          </a:p>
        </p:txBody>
      </p:sp>
    </p:spTree>
    <p:extLst>
      <p:ext uri="{BB962C8B-B14F-4D97-AF65-F5344CB8AC3E}">
        <p14:creationId xmlns:p14="http://schemas.microsoft.com/office/powerpoint/2010/main" val="8350961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809"/>
            <a:ext cx="9386190" cy="581141"/>
          </a:xfrm>
        </p:spPr>
        <p:txBody>
          <a:bodyPr>
            <a:noAutofit/>
          </a:bodyPr>
          <a:lstStyle/>
          <a:p>
            <a:r>
              <a:rPr lang="en-US" sz="3600" dirty="0" smtClean="0">
                <a:solidFill>
                  <a:srgbClr val="FF0000"/>
                </a:solidFill>
              </a:rPr>
              <a:t>Future Experiments to achieve Physics Goals</a:t>
            </a:r>
            <a:endParaRPr lang="en-US" sz="36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025349485"/>
              </p:ext>
            </p:extLst>
          </p:nvPr>
        </p:nvGraphicFramePr>
        <p:xfrm>
          <a:off x="150696" y="1088956"/>
          <a:ext cx="8971776" cy="5394959"/>
        </p:xfrm>
        <a:graphic>
          <a:graphicData uri="http://schemas.openxmlformats.org/drawingml/2006/table">
            <a:tbl>
              <a:tblPr firstRow="1" bandRow="1">
                <a:tableStyleId>{5940675A-B579-460E-94D1-54222C63F5DA}</a:tableStyleId>
              </a:tblPr>
              <a:tblGrid>
                <a:gridCol w="4485888"/>
                <a:gridCol w="4485888"/>
              </a:tblGrid>
              <a:tr h="891230">
                <a:tc>
                  <a:txBody>
                    <a:bodyPr/>
                    <a:lstStyle/>
                    <a:p>
                      <a:r>
                        <a:rPr lang="en-US" sz="2800" dirty="0" smtClean="0">
                          <a:solidFill>
                            <a:srgbClr val="0000FF"/>
                          </a:solidFill>
                        </a:rPr>
                        <a:t>Experiments/Facility</a:t>
                      </a:r>
                      <a:endParaRPr lang="en-US" sz="2800" dirty="0">
                        <a:solidFill>
                          <a:srgbClr val="0000FF"/>
                        </a:solidFill>
                      </a:endParaRPr>
                    </a:p>
                  </a:txBody>
                  <a:tcPr/>
                </a:tc>
                <a:tc>
                  <a:txBody>
                    <a:bodyPr/>
                    <a:lstStyle/>
                    <a:p>
                      <a:r>
                        <a:rPr lang="en-US" sz="2800" dirty="0" smtClean="0">
                          <a:solidFill>
                            <a:srgbClr val="0000FF"/>
                          </a:solidFill>
                        </a:rPr>
                        <a:t> Nature of participation and time line</a:t>
                      </a:r>
                      <a:endParaRPr lang="en-US" sz="2800" dirty="0">
                        <a:solidFill>
                          <a:srgbClr val="0000FF"/>
                        </a:solidFill>
                      </a:endParaRPr>
                    </a:p>
                  </a:txBody>
                  <a:tcPr/>
                </a:tc>
              </a:tr>
              <a:tr h="1508734">
                <a:tc>
                  <a:txBody>
                    <a:bodyPr/>
                    <a:lstStyle/>
                    <a:p>
                      <a:r>
                        <a:rPr lang="en-US" sz="2800" i="1" dirty="0" smtClean="0"/>
                        <a:t>STAR</a:t>
                      </a:r>
                      <a:r>
                        <a:rPr lang="en-US" sz="2800" i="1" baseline="0" dirty="0" smtClean="0"/>
                        <a:t> Experiment Beam Energy Scan Phase – II – Relativistic Heavy Ion Collider, BNL, USA</a:t>
                      </a:r>
                      <a:endParaRPr lang="en-US" sz="2800" i="1" dirty="0"/>
                    </a:p>
                  </a:txBody>
                  <a:tcPr/>
                </a:tc>
                <a:tc>
                  <a:txBody>
                    <a:bodyPr/>
                    <a:lstStyle/>
                    <a:p>
                      <a:r>
                        <a:rPr lang="en-US" sz="2800" i="1" dirty="0" smtClean="0"/>
                        <a:t>Data taking and Physics Analysis</a:t>
                      </a:r>
                    </a:p>
                    <a:p>
                      <a:r>
                        <a:rPr lang="en-US" sz="2800" i="1" dirty="0" smtClean="0"/>
                        <a:t>2014-2020</a:t>
                      </a:r>
                      <a:endParaRPr lang="en-US" sz="2800" i="1" dirty="0"/>
                    </a:p>
                  </a:txBody>
                  <a:tcPr/>
                </a:tc>
              </a:tr>
              <a:tr h="1511272">
                <a:tc>
                  <a:txBody>
                    <a:bodyPr/>
                    <a:lstStyle/>
                    <a:p>
                      <a:r>
                        <a:rPr lang="en-US" sz="2800" i="1" dirty="0" smtClean="0"/>
                        <a:t>Compressed Baryonic Matter Experiment,</a:t>
                      </a:r>
                      <a:r>
                        <a:rPr lang="en-US" sz="2800" i="1" baseline="0" dirty="0" smtClean="0"/>
                        <a:t> FAIR facility, GSI, Germany</a:t>
                      </a:r>
                      <a:endParaRPr lang="en-US" sz="2800" i="1" dirty="0"/>
                    </a:p>
                  </a:txBody>
                  <a:tcPr/>
                </a:tc>
                <a:tc>
                  <a:txBody>
                    <a:bodyPr/>
                    <a:lstStyle/>
                    <a:p>
                      <a:r>
                        <a:rPr lang="en-US" sz="2800" i="1" dirty="0" smtClean="0"/>
                        <a:t>Detector for identified hadrons </a:t>
                      </a:r>
                      <a:r>
                        <a:rPr lang="en-US" sz="2800" i="1" dirty="0" smtClean="0">
                          <a:solidFill>
                            <a:srgbClr val="0000FF"/>
                          </a:solidFill>
                        </a:rPr>
                        <a:t>– Time of Flight in CBM</a:t>
                      </a:r>
                    </a:p>
                    <a:p>
                      <a:r>
                        <a:rPr lang="en-US" sz="2800" i="1" dirty="0" smtClean="0"/>
                        <a:t>Physics Analysis and Data Taking</a:t>
                      </a:r>
                    </a:p>
                    <a:p>
                      <a:r>
                        <a:rPr lang="en-US" sz="2800" i="1" dirty="0" smtClean="0"/>
                        <a:t>2018 Onwards</a:t>
                      </a:r>
                      <a:endParaRPr lang="en-US" sz="2800" i="1" dirty="0"/>
                    </a:p>
                  </a:txBody>
                  <a:tcPr/>
                </a:tc>
              </a:tr>
            </a:tbl>
          </a:graphicData>
        </a:graphic>
      </p:graphicFrame>
    </p:spTree>
    <p:extLst>
      <p:ext uri="{BB962C8B-B14F-4D97-AF65-F5344CB8AC3E}">
        <p14:creationId xmlns:p14="http://schemas.microsoft.com/office/powerpoint/2010/main" val="31548191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6400"/>
            <a:ext cx="9144000" cy="6042593"/>
          </a:xfrm>
          <a:prstGeom prst="rect">
            <a:avLst/>
          </a:prstGeom>
        </p:spPr>
      </p:pic>
      <p:sp>
        <p:nvSpPr>
          <p:cNvPr id="5" name="TextBox 4"/>
          <p:cNvSpPr txBox="1"/>
          <p:nvPr/>
        </p:nvSpPr>
        <p:spPr>
          <a:xfrm>
            <a:off x="0" y="39865"/>
            <a:ext cx="2353604" cy="400110"/>
          </a:xfrm>
          <a:prstGeom prst="rect">
            <a:avLst/>
          </a:prstGeom>
          <a:noFill/>
        </p:spPr>
        <p:txBody>
          <a:bodyPr wrap="none" rtlCol="0">
            <a:spAutoFit/>
          </a:bodyPr>
          <a:lstStyle/>
          <a:p>
            <a:r>
              <a:rPr lang="en-US" sz="2000" b="1" i="1" dirty="0" smtClean="0"/>
              <a:t>World wide interest</a:t>
            </a:r>
            <a:endParaRPr lang="en-US" sz="2000" b="1" i="1" dirty="0"/>
          </a:p>
        </p:txBody>
      </p:sp>
      <p:sp>
        <p:nvSpPr>
          <p:cNvPr id="6" name="TextBox 5"/>
          <p:cNvSpPr txBox="1"/>
          <p:nvPr/>
        </p:nvSpPr>
        <p:spPr>
          <a:xfrm>
            <a:off x="1630477" y="1160313"/>
            <a:ext cx="694797" cy="369332"/>
          </a:xfrm>
          <a:prstGeom prst="rect">
            <a:avLst/>
          </a:prstGeom>
          <a:noFill/>
        </p:spPr>
        <p:txBody>
          <a:bodyPr wrap="none" rtlCol="0">
            <a:spAutoFit/>
          </a:bodyPr>
          <a:lstStyle/>
          <a:p>
            <a:r>
              <a:rPr lang="en-US" dirty="0" smtClean="0"/>
              <a:t>CERN</a:t>
            </a:r>
            <a:endParaRPr lang="en-US" dirty="0"/>
          </a:p>
        </p:txBody>
      </p:sp>
      <p:sp>
        <p:nvSpPr>
          <p:cNvPr id="7" name="TextBox 6"/>
          <p:cNvSpPr txBox="1"/>
          <p:nvPr/>
        </p:nvSpPr>
        <p:spPr>
          <a:xfrm>
            <a:off x="7932900" y="473890"/>
            <a:ext cx="595035" cy="369332"/>
          </a:xfrm>
          <a:prstGeom prst="rect">
            <a:avLst/>
          </a:prstGeom>
          <a:noFill/>
        </p:spPr>
        <p:txBody>
          <a:bodyPr wrap="none" rtlCol="0">
            <a:spAutoFit/>
          </a:bodyPr>
          <a:lstStyle/>
          <a:p>
            <a:r>
              <a:rPr lang="en-US" dirty="0" smtClean="0"/>
              <a:t>JINR</a:t>
            </a:r>
            <a:endParaRPr lang="en-US" dirty="0"/>
          </a:p>
        </p:txBody>
      </p:sp>
      <p:sp>
        <p:nvSpPr>
          <p:cNvPr id="8" name="TextBox 7"/>
          <p:cNvSpPr txBox="1"/>
          <p:nvPr/>
        </p:nvSpPr>
        <p:spPr>
          <a:xfrm>
            <a:off x="7196050" y="5879966"/>
            <a:ext cx="494509" cy="369332"/>
          </a:xfrm>
          <a:prstGeom prst="rect">
            <a:avLst/>
          </a:prstGeom>
          <a:noFill/>
        </p:spPr>
        <p:txBody>
          <a:bodyPr wrap="none" rtlCol="0">
            <a:spAutoFit/>
          </a:bodyPr>
          <a:lstStyle/>
          <a:p>
            <a:r>
              <a:rPr lang="en-US" dirty="0" smtClean="0"/>
              <a:t>GSI</a:t>
            </a:r>
            <a:endParaRPr lang="en-US" dirty="0"/>
          </a:p>
        </p:txBody>
      </p:sp>
      <p:sp>
        <p:nvSpPr>
          <p:cNvPr id="9" name="TextBox 8"/>
          <p:cNvSpPr txBox="1"/>
          <p:nvPr/>
        </p:nvSpPr>
        <p:spPr>
          <a:xfrm>
            <a:off x="188132" y="6068125"/>
            <a:ext cx="556563" cy="369332"/>
          </a:xfrm>
          <a:prstGeom prst="rect">
            <a:avLst/>
          </a:prstGeom>
          <a:noFill/>
        </p:spPr>
        <p:txBody>
          <a:bodyPr wrap="none" rtlCol="0">
            <a:spAutoFit/>
          </a:bodyPr>
          <a:lstStyle/>
          <a:p>
            <a:r>
              <a:rPr lang="en-US" dirty="0" smtClean="0"/>
              <a:t>BNL</a:t>
            </a:r>
            <a:endParaRPr lang="en-US" dirty="0"/>
          </a:p>
        </p:txBody>
      </p:sp>
    </p:spTree>
    <p:extLst>
      <p:ext uri="{BB962C8B-B14F-4D97-AF65-F5344CB8AC3E}">
        <p14:creationId xmlns:p14="http://schemas.microsoft.com/office/powerpoint/2010/main" val="30737702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347" y="258619"/>
            <a:ext cx="8605316" cy="2308324"/>
          </a:xfrm>
          <a:prstGeom prst="rect">
            <a:avLst/>
          </a:prstGeom>
          <a:noFill/>
        </p:spPr>
        <p:txBody>
          <a:bodyPr wrap="none" rtlCol="0">
            <a:spAutoFit/>
          </a:bodyPr>
          <a:lstStyle/>
          <a:p>
            <a:r>
              <a:rPr lang="en-US" sz="3600" b="1" dirty="0" smtClean="0">
                <a:solidFill>
                  <a:srgbClr val="FF0000"/>
                </a:solidFill>
              </a:rPr>
              <a:t>VISION – II</a:t>
            </a:r>
          </a:p>
          <a:p>
            <a:endParaRPr lang="en-US" sz="3600" dirty="0" smtClean="0"/>
          </a:p>
          <a:p>
            <a:r>
              <a:rPr lang="en-US" sz="3600" i="1" dirty="0" smtClean="0">
                <a:solidFill>
                  <a:srgbClr val="0000FF"/>
                </a:solidFill>
              </a:rPr>
              <a:t>What are the properties of de-confined state</a:t>
            </a:r>
          </a:p>
          <a:p>
            <a:r>
              <a:rPr lang="en-US" sz="3600" i="1" dirty="0" smtClean="0">
                <a:solidFill>
                  <a:srgbClr val="0000FF"/>
                </a:solidFill>
              </a:rPr>
              <a:t>Of quarks and gluons ?</a:t>
            </a:r>
            <a:endParaRPr lang="en-US" sz="3600" i="1" dirty="0">
              <a:solidFill>
                <a:srgbClr val="0000FF"/>
              </a:solidFill>
            </a:endParaRPr>
          </a:p>
        </p:txBody>
      </p:sp>
      <p:sp>
        <p:nvSpPr>
          <p:cNvPr id="6" name="TextBox 5"/>
          <p:cNvSpPr txBox="1"/>
          <p:nvPr/>
        </p:nvSpPr>
        <p:spPr>
          <a:xfrm>
            <a:off x="0" y="2621228"/>
            <a:ext cx="6576289" cy="1569660"/>
          </a:xfrm>
          <a:prstGeom prst="rect">
            <a:avLst/>
          </a:prstGeom>
          <a:noFill/>
        </p:spPr>
        <p:txBody>
          <a:bodyPr wrap="none" rtlCol="0">
            <a:spAutoFit/>
          </a:bodyPr>
          <a:lstStyle/>
          <a:p>
            <a:r>
              <a:rPr lang="en-US" sz="2400" b="1" dirty="0" smtClean="0">
                <a:solidFill>
                  <a:srgbClr val="660066"/>
                </a:solidFill>
              </a:rPr>
              <a:t>High temperature system:  RHIC and LHC</a:t>
            </a:r>
          </a:p>
          <a:p>
            <a:r>
              <a:rPr lang="en-US" sz="2400" b="1" dirty="0" smtClean="0">
                <a:solidFill>
                  <a:srgbClr val="660066"/>
                </a:solidFill>
              </a:rPr>
              <a:t>High Baryon density system: RHIC and CBM@FAIR</a:t>
            </a:r>
          </a:p>
          <a:p>
            <a:endParaRPr lang="en-US" sz="2400" b="1" dirty="0">
              <a:solidFill>
                <a:srgbClr val="660066"/>
              </a:solidFill>
            </a:endParaRPr>
          </a:p>
          <a:p>
            <a:r>
              <a:rPr lang="en-US" sz="2400" b="1" dirty="0" smtClean="0">
                <a:solidFill>
                  <a:srgbClr val="660066"/>
                </a:solidFill>
              </a:rPr>
              <a:t>Detector R&amp;D</a:t>
            </a:r>
            <a:endParaRPr lang="en-US" sz="2400" b="1" dirty="0">
              <a:solidFill>
                <a:srgbClr val="660066"/>
              </a:solidFill>
            </a:endParaRPr>
          </a:p>
        </p:txBody>
      </p:sp>
      <p:pic>
        <p:nvPicPr>
          <p:cNvPr id="7" name="Picture 6"/>
          <p:cNvPicPr>
            <a:picLocks noChangeAspect="1"/>
          </p:cNvPicPr>
          <p:nvPr/>
        </p:nvPicPr>
        <p:blipFill>
          <a:blip r:embed="rId2"/>
          <a:stretch>
            <a:fillRect/>
          </a:stretch>
        </p:blipFill>
        <p:spPr>
          <a:xfrm>
            <a:off x="6004546" y="3500685"/>
            <a:ext cx="3042075" cy="3357315"/>
          </a:xfrm>
          <a:prstGeom prst="rect">
            <a:avLst/>
          </a:prstGeom>
        </p:spPr>
      </p:pic>
      <p:sp>
        <p:nvSpPr>
          <p:cNvPr id="8" name="Rectangle 7"/>
          <p:cNvSpPr/>
          <p:nvPr/>
        </p:nvSpPr>
        <p:spPr>
          <a:xfrm>
            <a:off x="1662943" y="4919008"/>
            <a:ext cx="4411184" cy="1938992"/>
          </a:xfrm>
          <a:prstGeom prst="rect">
            <a:avLst/>
          </a:prstGeom>
        </p:spPr>
        <p:txBody>
          <a:bodyPr wrap="none">
            <a:spAutoFit/>
          </a:bodyPr>
          <a:lstStyle/>
          <a:p>
            <a:r>
              <a:rPr lang="en-US" sz="2400" dirty="0"/>
              <a:t>Phys. Rev. </a:t>
            </a:r>
            <a:r>
              <a:rPr lang="en-US" sz="2400" dirty="0" err="1"/>
              <a:t>Lett</a:t>
            </a:r>
            <a:r>
              <a:rPr lang="en-US" sz="2400" dirty="0"/>
              <a:t>. 98 (2007) </a:t>
            </a:r>
            <a:r>
              <a:rPr lang="en-US" sz="2400" dirty="0" smtClean="0"/>
              <a:t>092301</a:t>
            </a:r>
          </a:p>
          <a:p>
            <a:r>
              <a:rPr lang="en-US" sz="2400" dirty="0" smtClean="0"/>
              <a:t>Phys. Rev. </a:t>
            </a:r>
            <a:r>
              <a:rPr lang="en-US" sz="2400" dirty="0" err="1" smtClean="0"/>
              <a:t>Lett</a:t>
            </a:r>
            <a:r>
              <a:rPr lang="en-US" sz="2400" dirty="0" smtClean="0"/>
              <a:t>. 97 ( 2006) 162302</a:t>
            </a:r>
          </a:p>
          <a:p>
            <a:r>
              <a:rPr lang="en-US" sz="2400" dirty="0" smtClean="0"/>
              <a:t>Phys. Rev. </a:t>
            </a:r>
            <a:r>
              <a:rPr lang="en-US" sz="2400" dirty="0" err="1" smtClean="0"/>
              <a:t>Lett</a:t>
            </a:r>
            <a:r>
              <a:rPr lang="en-US" sz="2400" dirty="0" smtClean="0"/>
              <a:t>. 98 (2007) 172301</a:t>
            </a:r>
          </a:p>
          <a:p>
            <a:r>
              <a:rPr lang="en-US" sz="2400" dirty="0" smtClean="0"/>
              <a:t>Phys. Rev. </a:t>
            </a:r>
            <a:r>
              <a:rPr lang="en-US" sz="2400" dirty="0" err="1" smtClean="0"/>
              <a:t>Lett</a:t>
            </a:r>
            <a:r>
              <a:rPr lang="en-US" sz="2400" dirty="0" smtClean="0"/>
              <a:t>. 97 (2006) 152303</a:t>
            </a:r>
          </a:p>
          <a:p>
            <a:r>
              <a:rPr lang="en-US" sz="2400" dirty="0" smtClean="0"/>
              <a:t>……..</a:t>
            </a:r>
            <a:endParaRPr lang="en-US" sz="2400" dirty="0"/>
          </a:p>
        </p:txBody>
      </p:sp>
    </p:spTree>
    <p:extLst>
      <p:ext uri="{BB962C8B-B14F-4D97-AF65-F5344CB8AC3E}">
        <p14:creationId xmlns:p14="http://schemas.microsoft.com/office/powerpoint/2010/main" val="7423238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448"/>
            <a:ext cx="9144000" cy="1143000"/>
          </a:xfrm>
        </p:spPr>
        <p:txBody>
          <a:bodyPr>
            <a:normAutofit fontScale="90000"/>
          </a:bodyPr>
          <a:lstStyle/>
          <a:p>
            <a:r>
              <a:rPr lang="en-US" dirty="0" smtClean="0">
                <a:solidFill>
                  <a:srgbClr val="FF0000"/>
                </a:solidFill>
              </a:rPr>
              <a:t>Experimentally Discoveries about QGP at RHIC and LHC</a:t>
            </a:r>
            <a:endParaRPr lang="en-US" dirty="0">
              <a:solidFill>
                <a:srgbClr val="FF0000"/>
              </a:solidFill>
            </a:endParaRPr>
          </a:p>
        </p:txBody>
      </p:sp>
      <p:sp>
        <p:nvSpPr>
          <p:cNvPr id="4" name="Rectangle 3"/>
          <p:cNvSpPr/>
          <p:nvPr/>
        </p:nvSpPr>
        <p:spPr>
          <a:xfrm>
            <a:off x="199784" y="1393290"/>
            <a:ext cx="4263933" cy="707886"/>
          </a:xfrm>
          <a:prstGeom prst="rect">
            <a:avLst/>
          </a:prstGeom>
          <a:ln w="28575" cmpd="sng">
            <a:solidFill>
              <a:srgbClr val="0000FF"/>
            </a:solidFill>
          </a:ln>
        </p:spPr>
        <p:txBody>
          <a:bodyPr wrap="none">
            <a:spAutoFit/>
          </a:bodyPr>
          <a:lstStyle/>
          <a:p>
            <a:r>
              <a:rPr lang="en-US" sz="2000" b="1" i="1" dirty="0"/>
              <a:t>High-Momentum Hadron </a:t>
            </a:r>
            <a:r>
              <a:rPr lang="en-US" sz="2000" b="1" i="1" dirty="0" smtClean="0"/>
              <a:t>Suppression</a:t>
            </a:r>
          </a:p>
          <a:p>
            <a:r>
              <a:rPr lang="en-US" sz="2000" b="1" i="1" dirty="0" smtClean="0"/>
              <a:t>-</a:t>
            </a:r>
            <a:r>
              <a:rPr lang="en-US" sz="2000" b="1" i="1" dirty="0" smtClean="0">
                <a:solidFill>
                  <a:srgbClr val="660066"/>
                </a:solidFill>
              </a:rPr>
              <a:t>- Jet Quenching</a:t>
            </a:r>
            <a:endParaRPr lang="en-US" sz="2000" b="1" i="1" dirty="0">
              <a:solidFill>
                <a:srgbClr val="660066"/>
              </a:solidFill>
            </a:endParaRPr>
          </a:p>
        </p:txBody>
      </p:sp>
      <p:sp>
        <p:nvSpPr>
          <p:cNvPr id="5" name="Rectangle 4"/>
          <p:cNvSpPr/>
          <p:nvPr/>
        </p:nvSpPr>
        <p:spPr>
          <a:xfrm>
            <a:off x="4572000" y="1535112"/>
            <a:ext cx="4579899" cy="707886"/>
          </a:xfrm>
          <a:prstGeom prst="rect">
            <a:avLst/>
          </a:prstGeom>
          <a:ln w="28575" cmpd="sng">
            <a:solidFill>
              <a:srgbClr val="0000FF"/>
            </a:solidFill>
          </a:ln>
        </p:spPr>
        <p:txBody>
          <a:bodyPr wrap="none">
            <a:spAutoFit/>
          </a:bodyPr>
          <a:lstStyle/>
          <a:p>
            <a:r>
              <a:rPr lang="en-US" sz="2000" b="1" i="1" dirty="0"/>
              <a:t>Away-Side Jet </a:t>
            </a:r>
            <a:r>
              <a:rPr lang="en-US" sz="2000" b="1" i="1" dirty="0" err="1"/>
              <a:t>Modication</a:t>
            </a:r>
            <a:r>
              <a:rPr lang="en-US" sz="2000" b="1" i="1" dirty="0"/>
              <a:t> (Tomography</a:t>
            </a:r>
            <a:r>
              <a:rPr lang="en-US" sz="2000" b="1" i="1" dirty="0" smtClean="0"/>
              <a:t>)</a:t>
            </a:r>
          </a:p>
          <a:p>
            <a:r>
              <a:rPr lang="en-US" sz="2000" b="1" i="1" dirty="0" smtClean="0"/>
              <a:t>-- </a:t>
            </a:r>
            <a:r>
              <a:rPr lang="en-US" sz="2000" b="1" i="1" dirty="0" smtClean="0">
                <a:solidFill>
                  <a:srgbClr val="660066"/>
                </a:solidFill>
              </a:rPr>
              <a:t>Medium Opacity</a:t>
            </a:r>
            <a:endParaRPr lang="en-US" sz="2000" b="1" i="1" dirty="0">
              <a:solidFill>
                <a:srgbClr val="660066"/>
              </a:solidFill>
            </a:endParaRPr>
          </a:p>
        </p:txBody>
      </p:sp>
      <p:sp>
        <p:nvSpPr>
          <p:cNvPr id="6" name="Rectangle 5"/>
          <p:cNvSpPr/>
          <p:nvPr/>
        </p:nvSpPr>
        <p:spPr>
          <a:xfrm>
            <a:off x="199784" y="2404906"/>
            <a:ext cx="4397057" cy="707886"/>
          </a:xfrm>
          <a:prstGeom prst="rect">
            <a:avLst/>
          </a:prstGeom>
          <a:ln w="28575" cmpd="sng">
            <a:solidFill>
              <a:srgbClr val="0000FF"/>
            </a:solidFill>
          </a:ln>
        </p:spPr>
        <p:txBody>
          <a:bodyPr wrap="none">
            <a:spAutoFit/>
          </a:bodyPr>
          <a:lstStyle/>
          <a:p>
            <a:r>
              <a:rPr lang="en-US" sz="2000" b="1" i="1" dirty="0"/>
              <a:t>Elliptic Flow at the Hydrodynamic </a:t>
            </a:r>
            <a:r>
              <a:rPr lang="en-US" sz="2000" b="1" i="1" dirty="0" smtClean="0"/>
              <a:t>Limit</a:t>
            </a:r>
          </a:p>
          <a:p>
            <a:r>
              <a:rPr lang="en-US" sz="2000" b="1" i="1" dirty="0" smtClean="0"/>
              <a:t>-- </a:t>
            </a:r>
            <a:r>
              <a:rPr lang="en-US" sz="2000" b="1" i="1" dirty="0" smtClean="0">
                <a:solidFill>
                  <a:srgbClr val="660066"/>
                </a:solidFill>
              </a:rPr>
              <a:t>Perfect Fluid</a:t>
            </a:r>
            <a:endParaRPr lang="en-US" sz="2000" b="1" i="1" dirty="0">
              <a:solidFill>
                <a:srgbClr val="660066"/>
              </a:solidFill>
            </a:endParaRPr>
          </a:p>
        </p:txBody>
      </p:sp>
      <p:sp>
        <p:nvSpPr>
          <p:cNvPr id="7" name="Rectangle 6"/>
          <p:cNvSpPr/>
          <p:nvPr/>
        </p:nvSpPr>
        <p:spPr>
          <a:xfrm>
            <a:off x="4771784" y="2497442"/>
            <a:ext cx="4222355" cy="707886"/>
          </a:xfrm>
          <a:prstGeom prst="rect">
            <a:avLst/>
          </a:prstGeom>
          <a:ln w="28575" cmpd="sng">
            <a:solidFill>
              <a:srgbClr val="0000FF"/>
            </a:solidFill>
          </a:ln>
        </p:spPr>
        <p:txBody>
          <a:bodyPr wrap="none">
            <a:spAutoFit/>
          </a:bodyPr>
          <a:lstStyle/>
          <a:p>
            <a:r>
              <a:rPr lang="en-US" sz="2000" b="1" i="1" dirty="0"/>
              <a:t>Valence Quark Scaling of Elliptic </a:t>
            </a:r>
            <a:r>
              <a:rPr lang="en-US" sz="2000" b="1" i="1" dirty="0" smtClean="0"/>
              <a:t>Flow</a:t>
            </a:r>
          </a:p>
          <a:p>
            <a:r>
              <a:rPr lang="en-US" sz="2000" b="1" i="1" dirty="0" smtClean="0"/>
              <a:t>-- </a:t>
            </a:r>
            <a:r>
              <a:rPr lang="en-US" sz="2000" b="1" i="1" dirty="0" err="1" smtClean="0">
                <a:solidFill>
                  <a:srgbClr val="660066"/>
                </a:solidFill>
              </a:rPr>
              <a:t>Partonic</a:t>
            </a:r>
            <a:r>
              <a:rPr lang="en-US" sz="2000" b="1" i="1" dirty="0" smtClean="0">
                <a:solidFill>
                  <a:srgbClr val="660066"/>
                </a:solidFill>
              </a:rPr>
              <a:t> Collectivity</a:t>
            </a:r>
            <a:endParaRPr lang="en-US" sz="2000" b="1" i="1" dirty="0">
              <a:solidFill>
                <a:srgbClr val="660066"/>
              </a:solidFill>
            </a:endParaRPr>
          </a:p>
        </p:txBody>
      </p:sp>
      <p:sp>
        <p:nvSpPr>
          <p:cNvPr id="8" name="Rectangle 7"/>
          <p:cNvSpPr/>
          <p:nvPr/>
        </p:nvSpPr>
        <p:spPr>
          <a:xfrm>
            <a:off x="191205" y="3212054"/>
            <a:ext cx="4572000" cy="1323439"/>
          </a:xfrm>
          <a:prstGeom prst="rect">
            <a:avLst/>
          </a:prstGeom>
          <a:ln w="28575" cmpd="sng">
            <a:solidFill>
              <a:srgbClr val="0000FF"/>
            </a:solidFill>
          </a:ln>
        </p:spPr>
        <p:txBody>
          <a:bodyPr>
            <a:spAutoFit/>
          </a:bodyPr>
          <a:lstStyle/>
          <a:p>
            <a:r>
              <a:rPr lang="en-US" sz="2000" b="1" i="1" dirty="0"/>
              <a:t>Density-Fluctuation-Driven High Order Flow </a:t>
            </a:r>
            <a:r>
              <a:rPr lang="en-US" sz="2000" b="1" i="1" dirty="0" smtClean="0"/>
              <a:t>Moments</a:t>
            </a:r>
          </a:p>
          <a:p>
            <a:r>
              <a:rPr lang="en-US" sz="2000" b="1" i="1" dirty="0" smtClean="0"/>
              <a:t>-</a:t>
            </a:r>
            <a:r>
              <a:rPr lang="en-US" sz="2000" b="1" i="1" dirty="0" smtClean="0">
                <a:solidFill>
                  <a:srgbClr val="660066"/>
                </a:solidFill>
              </a:rPr>
              <a:t>- Analogous to  CMBR effect in heavy-ion collisions</a:t>
            </a:r>
            <a:endParaRPr lang="en-US" sz="2000" b="1" i="1" dirty="0">
              <a:solidFill>
                <a:srgbClr val="660066"/>
              </a:solidFill>
            </a:endParaRPr>
          </a:p>
        </p:txBody>
      </p:sp>
      <p:sp>
        <p:nvSpPr>
          <p:cNvPr id="9" name="Rectangle 8"/>
          <p:cNvSpPr/>
          <p:nvPr/>
        </p:nvSpPr>
        <p:spPr>
          <a:xfrm>
            <a:off x="4853563" y="3451143"/>
            <a:ext cx="4140576" cy="707886"/>
          </a:xfrm>
          <a:prstGeom prst="rect">
            <a:avLst/>
          </a:prstGeom>
          <a:ln w="28575" cmpd="sng">
            <a:solidFill>
              <a:srgbClr val="0000FF"/>
            </a:solidFill>
          </a:ln>
        </p:spPr>
        <p:txBody>
          <a:bodyPr wrap="none">
            <a:spAutoFit/>
          </a:bodyPr>
          <a:lstStyle/>
          <a:p>
            <a:r>
              <a:rPr lang="en-US" sz="2000" b="1" i="1" dirty="0"/>
              <a:t>Suppression &amp; Flow of Heavy </a:t>
            </a:r>
            <a:r>
              <a:rPr lang="en-US" sz="2000" b="1" i="1" dirty="0" smtClean="0"/>
              <a:t>Quarks</a:t>
            </a:r>
          </a:p>
          <a:p>
            <a:r>
              <a:rPr lang="en-US" sz="2000" b="1" i="1" dirty="0" smtClean="0"/>
              <a:t>-- </a:t>
            </a:r>
            <a:r>
              <a:rPr lang="en-US" sz="2000" b="1" i="1" dirty="0" smtClean="0">
                <a:solidFill>
                  <a:srgbClr val="660066"/>
                </a:solidFill>
              </a:rPr>
              <a:t>Screening of color charges</a:t>
            </a:r>
            <a:endParaRPr lang="en-US" sz="2000" b="1" i="1" dirty="0">
              <a:solidFill>
                <a:srgbClr val="660066"/>
              </a:solidFill>
            </a:endParaRPr>
          </a:p>
        </p:txBody>
      </p:sp>
      <p:sp>
        <p:nvSpPr>
          <p:cNvPr id="10" name="Rectangle 9"/>
          <p:cNvSpPr/>
          <p:nvPr/>
        </p:nvSpPr>
        <p:spPr>
          <a:xfrm>
            <a:off x="58059" y="4570413"/>
            <a:ext cx="4445022" cy="707886"/>
          </a:xfrm>
          <a:prstGeom prst="rect">
            <a:avLst/>
          </a:prstGeom>
          <a:ln w="28575" cmpd="sng">
            <a:solidFill>
              <a:srgbClr val="0000FF"/>
            </a:solidFill>
          </a:ln>
        </p:spPr>
        <p:txBody>
          <a:bodyPr wrap="none">
            <a:spAutoFit/>
          </a:bodyPr>
          <a:lstStyle/>
          <a:p>
            <a:r>
              <a:rPr lang="en-US" sz="2000" b="1" i="1" dirty="0"/>
              <a:t>Sequential Melting of Heavy </a:t>
            </a:r>
            <a:r>
              <a:rPr lang="en-US" sz="2000" b="1" i="1" dirty="0" err="1" smtClean="0"/>
              <a:t>Quarkonia</a:t>
            </a:r>
            <a:endParaRPr lang="en-US" sz="2000" b="1" i="1" dirty="0" smtClean="0"/>
          </a:p>
          <a:p>
            <a:r>
              <a:rPr lang="en-US" sz="2000" b="1" i="1" dirty="0" smtClean="0"/>
              <a:t>-</a:t>
            </a:r>
            <a:r>
              <a:rPr lang="en-US" sz="2000" b="1" i="1" dirty="0" smtClean="0">
                <a:solidFill>
                  <a:srgbClr val="660066"/>
                </a:solidFill>
              </a:rPr>
              <a:t>- Perfect color opacity, color screening</a:t>
            </a:r>
            <a:endParaRPr lang="en-US" sz="2000" b="1" i="1" dirty="0">
              <a:solidFill>
                <a:srgbClr val="660066"/>
              </a:solidFill>
            </a:endParaRPr>
          </a:p>
        </p:txBody>
      </p:sp>
      <p:sp>
        <p:nvSpPr>
          <p:cNvPr id="11" name="Rectangle 10"/>
          <p:cNvSpPr/>
          <p:nvPr/>
        </p:nvSpPr>
        <p:spPr>
          <a:xfrm>
            <a:off x="4572000" y="4602475"/>
            <a:ext cx="4572000" cy="707886"/>
          </a:xfrm>
          <a:prstGeom prst="rect">
            <a:avLst/>
          </a:prstGeom>
          <a:ln w="28575" cmpd="sng">
            <a:solidFill>
              <a:srgbClr val="0000FF"/>
            </a:solidFill>
          </a:ln>
        </p:spPr>
        <p:txBody>
          <a:bodyPr>
            <a:spAutoFit/>
          </a:bodyPr>
          <a:lstStyle/>
          <a:p>
            <a:r>
              <a:rPr lang="en-US" sz="2000" b="1" i="1" dirty="0"/>
              <a:t>Charge Correlations Suggesting Chiral-Magnetic </a:t>
            </a:r>
            <a:r>
              <a:rPr lang="en-US" sz="2000" b="1" i="1" dirty="0" smtClean="0"/>
              <a:t>Effect </a:t>
            </a:r>
            <a:r>
              <a:rPr lang="en-US" sz="2000" b="1" i="1" dirty="0" smtClean="0">
                <a:solidFill>
                  <a:srgbClr val="660066"/>
                </a:solidFill>
              </a:rPr>
              <a:t>– QCD topology</a:t>
            </a:r>
            <a:endParaRPr lang="en-US" sz="2000" b="1" i="1" dirty="0">
              <a:solidFill>
                <a:srgbClr val="660066"/>
              </a:solidFill>
            </a:endParaRPr>
          </a:p>
        </p:txBody>
      </p:sp>
      <p:sp>
        <p:nvSpPr>
          <p:cNvPr id="12" name="Rectangle 11"/>
          <p:cNvSpPr/>
          <p:nvPr/>
        </p:nvSpPr>
        <p:spPr>
          <a:xfrm>
            <a:off x="105093" y="5499384"/>
            <a:ext cx="4572000" cy="677108"/>
          </a:xfrm>
          <a:prstGeom prst="rect">
            <a:avLst/>
          </a:prstGeom>
          <a:ln w="28575" cmpd="sng">
            <a:solidFill>
              <a:srgbClr val="0000FF"/>
            </a:solidFill>
          </a:ln>
        </p:spPr>
        <p:txBody>
          <a:bodyPr>
            <a:spAutoFit/>
          </a:bodyPr>
          <a:lstStyle/>
          <a:p>
            <a:r>
              <a:rPr lang="en-US" sz="2000" b="1" i="1" dirty="0"/>
              <a:t>Suppression</a:t>
            </a:r>
            <a:r>
              <a:rPr lang="en-US" b="1" i="1" dirty="0"/>
              <a:t> of particle production in the low-x coherent </a:t>
            </a:r>
            <a:r>
              <a:rPr lang="en-US" b="1" i="1" dirty="0" smtClean="0"/>
              <a:t>regime –</a:t>
            </a:r>
            <a:r>
              <a:rPr lang="en-US" b="1" i="1" dirty="0" smtClean="0">
                <a:solidFill>
                  <a:srgbClr val="660066"/>
                </a:solidFill>
              </a:rPr>
              <a:t> CGC?</a:t>
            </a:r>
            <a:endParaRPr lang="en-US" b="1" i="1" dirty="0">
              <a:solidFill>
                <a:srgbClr val="660066"/>
              </a:solidFill>
            </a:endParaRPr>
          </a:p>
        </p:txBody>
      </p:sp>
      <p:sp>
        <p:nvSpPr>
          <p:cNvPr id="13" name="Rectangle 12"/>
          <p:cNvSpPr/>
          <p:nvPr/>
        </p:nvSpPr>
        <p:spPr>
          <a:xfrm>
            <a:off x="4971748" y="5502417"/>
            <a:ext cx="4022391" cy="707886"/>
          </a:xfrm>
          <a:prstGeom prst="rect">
            <a:avLst/>
          </a:prstGeom>
          <a:ln w="28575" cmpd="sng">
            <a:solidFill>
              <a:srgbClr val="0000FF"/>
            </a:solidFill>
          </a:ln>
        </p:spPr>
        <p:txBody>
          <a:bodyPr wrap="square">
            <a:spAutoFit/>
          </a:bodyPr>
          <a:lstStyle/>
          <a:p>
            <a:r>
              <a:rPr lang="en-US" sz="2000" b="1" i="1" dirty="0"/>
              <a:t>New Anti-Nuclei and Hyper-Nuclei </a:t>
            </a:r>
            <a:r>
              <a:rPr lang="en-US" sz="2000" b="1" i="1" dirty="0" smtClean="0"/>
              <a:t>created – </a:t>
            </a:r>
            <a:r>
              <a:rPr lang="en-US" sz="2000" b="1" i="1" dirty="0" smtClean="0">
                <a:solidFill>
                  <a:srgbClr val="660066"/>
                </a:solidFill>
              </a:rPr>
              <a:t>anti-matter</a:t>
            </a:r>
            <a:endParaRPr lang="en-US" sz="2000" b="1" i="1" dirty="0">
              <a:solidFill>
                <a:srgbClr val="660066"/>
              </a:solidFill>
            </a:endParaRPr>
          </a:p>
        </p:txBody>
      </p:sp>
      <p:sp>
        <p:nvSpPr>
          <p:cNvPr id="14" name="TextBox 13"/>
          <p:cNvSpPr txBox="1"/>
          <p:nvPr/>
        </p:nvSpPr>
        <p:spPr>
          <a:xfrm>
            <a:off x="1233437" y="6210303"/>
            <a:ext cx="6594210" cy="584776"/>
          </a:xfrm>
          <a:prstGeom prst="rect">
            <a:avLst/>
          </a:prstGeom>
          <a:noFill/>
        </p:spPr>
        <p:txBody>
          <a:bodyPr wrap="none" rtlCol="0">
            <a:spAutoFit/>
          </a:bodyPr>
          <a:lstStyle/>
          <a:p>
            <a:r>
              <a:rPr lang="en-US" sz="3200" i="1" dirty="0" smtClean="0">
                <a:solidFill>
                  <a:srgbClr val="FF0000"/>
                </a:solidFill>
              </a:rPr>
              <a:t>Significant Indian Group Contribution!</a:t>
            </a:r>
            <a:endParaRPr lang="en-US" sz="3200" i="1" dirty="0">
              <a:solidFill>
                <a:srgbClr val="FF0000"/>
              </a:solidFill>
            </a:endParaRPr>
          </a:p>
        </p:txBody>
      </p:sp>
    </p:spTree>
    <p:extLst>
      <p:ext uri="{BB962C8B-B14F-4D97-AF65-F5344CB8AC3E}">
        <p14:creationId xmlns:p14="http://schemas.microsoft.com/office/powerpoint/2010/main" val="12233273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52"/>
            <a:ext cx="9144000" cy="627117"/>
          </a:xfrm>
        </p:spPr>
        <p:txBody>
          <a:bodyPr>
            <a:normAutofit fontScale="90000"/>
          </a:bodyPr>
          <a:lstStyle/>
          <a:p>
            <a:r>
              <a:rPr lang="en-US" dirty="0" smtClean="0">
                <a:solidFill>
                  <a:srgbClr val="FF0000"/>
                </a:solidFill>
              </a:rPr>
              <a:t>Indian Groups: HI Collisions Experiment</a:t>
            </a:r>
            <a:endParaRPr lang="en-US"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89797968"/>
              </p:ext>
            </p:extLst>
          </p:nvPr>
        </p:nvGraphicFramePr>
        <p:xfrm>
          <a:off x="193752" y="686715"/>
          <a:ext cx="8611182" cy="5968657"/>
        </p:xfrm>
        <a:graphic>
          <a:graphicData uri="http://schemas.openxmlformats.org/drawingml/2006/table">
            <a:tbl>
              <a:tblPr firstRow="1" bandRow="1">
                <a:tableStyleId>{616DA210-FB5B-4158-B5E0-FEB733F419BA}</a:tableStyleId>
              </a:tblPr>
              <a:tblGrid>
                <a:gridCol w="1959044"/>
                <a:gridCol w="3781744"/>
                <a:gridCol w="2870394"/>
              </a:tblGrid>
              <a:tr h="370840">
                <a:tc>
                  <a:txBody>
                    <a:bodyPr/>
                    <a:lstStyle/>
                    <a:p>
                      <a:r>
                        <a:rPr lang="en-US" dirty="0" smtClean="0"/>
                        <a:t>Institution</a:t>
                      </a:r>
                      <a:endParaRPr lang="en-US" dirty="0"/>
                    </a:p>
                  </a:txBody>
                  <a:tcPr/>
                </a:tc>
                <a:tc>
                  <a:txBody>
                    <a:bodyPr/>
                    <a:lstStyle/>
                    <a:p>
                      <a:r>
                        <a:rPr lang="en-US" dirty="0" smtClean="0"/>
                        <a:t>Experiment/Facility</a:t>
                      </a:r>
                      <a:endParaRPr lang="en-US" dirty="0"/>
                    </a:p>
                  </a:txBody>
                  <a:tcPr/>
                </a:tc>
                <a:tc>
                  <a:txBody>
                    <a:bodyPr/>
                    <a:lstStyle/>
                    <a:p>
                      <a:r>
                        <a:rPr lang="en-US" dirty="0" err="1" smtClean="0"/>
                        <a:t>Approx</a:t>
                      </a:r>
                      <a:r>
                        <a:rPr lang="en-US" dirty="0" smtClean="0"/>
                        <a:t> number of persons</a:t>
                      </a:r>
                      <a:endParaRPr lang="en-US" dirty="0"/>
                    </a:p>
                  </a:txBody>
                  <a:tcPr/>
                </a:tc>
              </a:tr>
              <a:tr h="406057">
                <a:tc>
                  <a:txBody>
                    <a:bodyPr/>
                    <a:lstStyle/>
                    <a:p>
                      <a:r>
                        <a:rPr lang="en-US" dirty="0" smtClean="0"/>
                        <a:t>Univ.</a:t>
                      </a:r>
                      <a:r>
                        <a:rPr lang="en-US" baseline="0" dirty="0" smtClean="0"/>
                        <a:t> of Jammu</a:t>
                      </a:r>
                      <a:endParaRPr lang="en-US" dirty="0"/>
                    </a:p>
                  </a:txBody>
                  <a:tcPr/>
                </a:tc>
                <a:tc>
                  <a:txBody>
                    <a:bodyPr/>
                    <a:lstStyle/>
                    <a:p>
                      <a:r>
                        <a:rPr lang="en-US" dirty="0" smtClean="0"/>
                        <a:t>STAR@RHIC, ALICE@LHC, CBM@FAIR</a:t>
                      </a:r>
                    </a:p>
                  </a:txBody>
                  <a:tcPr/>
                </a:tc>
                <a:tc>
                  <a:txBody>
                    <a:bodyPr/>
                    <a:lstStyle/>
                    <a:p>
                      <a:r>
                        <a:rPr lang="en-US" dirty="0" smtClean="0"/>
                        <a:t>10</a:t>
                      </a:r>
                      <a:endParaRPr lang="en-US" dirty="0"/>
                    </a:p>
                  </a:txBody>
                  <a:tcPr/>
                </a:tc>
              </a:tr>
              <a:tr h="370840">
                <a:tc>
                  <a:txBody>
                    <a:bodyPr/>
                    <a:lstStyle/>
                    <a:p>
                      <a:r>
                        <a:rPr lang="en-US" dirty="0" smtClean="0"/>
                        <a:t>Univ. of </a:t>
                      </a:r>
                      <a:r>
                        <a:rPr lang="en-US" dirty="0" err="1" smtClean="0"/>
                        <a:t>Panjab</a:t>
                      </a:r>
                      <a:endParaRPr lang="en-US" dirty="0"/>
                    </a:p>
                  </a:txBody>
                  <a:tcPr/>
                </a:tc>
                <a:tc>
                  <a:txBody>
                    <a:bodyPr/>
                    <a:lstStyle/>
                    <a:p>
                      <a:r>
                        <a:rPr lang="en-US" dirty="0" smtClean="0"/>
                        <a:t>STAR@RHIC, ALICE@LHC, CBM@FAIR</a:t>
                      </a:r>
                      <a:endParaRPr lang="en-US" dirty="0"/>
                    </a:p>
                  </a:txBody>
                  <a:tcPr/>
                </a:tc>
                <a:tc>
                  <a:txBody>
                    <a:bodyPr/>
                    <a:lstStyle/>
                    <a:p>
                      <a:r>
                        <a:rPr lang="en-US" dirty="0" smtClean="0"/>
                        <a:t>5</a:t>
                      </a:r>
                      <a:endParaRPr lang="en-US" dirty="0"/>
                    </a:p>
                  </a:txBody>
                  <a:tcPr/>
                </a:tc>
              </a:tr>
              <a:tr h="370840">
                <a:tc>
                  <a:txBody>
                    <a:bodyPr/>
                    <a:lstStyle/>
                    <a:p>
                      <a:r>
                        <a:rPr lang="en-US" dirty="0" smtClean="0"/>
                        <a:t>Univ.</a:t>
                      </a:r>
                      <a:r>
                        <a:rPr lang="en-US" baseline="0" dirty="0" smtClean="0"/>
                        <a:t> of Rajasthan</a:t>
                      </a:r>
                      <a:endParaRPr lang="en-US" dirty="0"/>
                    </a:p>
                  </a:txBody>
                  <a:tcPr/>
                </a:tc>
                <a:tc>
                  <a:txBody>
                    <a:bodyPr/>
                    <a:lstStyle/>
                    <a:p>
                      <a:r>
                        <a:rPr lang="en-US" dirty="0" smtClean="0"/>
                        <a:t>STAR@RHIC, ALICE@LHC</a:t>
                      </a:r>
                      <a:endParaRPr lang="en-US" dirty="0"/>
                    </a:p>
                  </a:txBody>
                  <a:tcPr/>
                </a:tc>
                <a:tc>
                  <a:txBody>
                    <a:bodyPr/>
                    <a:lstStyle/>
                    <a:p>
                      <a:r>
                        <a:rPr lang="en-US" dirty="0" smtClean="0"/>
                        <a:t>3</a:t>
                      </a:r>
                      <a:endParaRPr lang="en-US" dirty="0"/>
                    </a:p>
                  </a:txBody>
                  <a:tcPr/>
                </a:tc>
              </a:tr>
              <a:tr h="370840">
                <a:tc>
                  <a:txBody>
                    <a:bodyPr/>
                    <a:lstStyle/>
                    <a:p>
                      <a:r>
                        <a:rPr lang="en-US" dirty="0" smtClean="0"/>
                        <a:t>Inst. of </a:t>
                      </a:r>
                      <a:r>
                        <a:rPr lang="en-US" dirty="0" err="1" smtClean="0"/>
                        <a:t>Phy</a:t>
                      </a:r>
                      <a:r>
                        <a:rPr lang="en-US" dirty="0" smtClean="0"/>
                        <a:t>. BBSR</a:t>
                      </a:r>
                      <a:endParaRPr lang="en-US" dirty="0"/>
                    </a:p>
                  </a:txBody>
                  <a:tcPr/>
                </a:tc>
                <a:tc>
                  <a:txBody>
                    <a:bodyPr/>
                    <a:lstStyle/>
                    <a:p>
                      <a:r>
                        <a:rPr lang="en-US" dirty="0" smtClean="0"/>
                        <a:t>STAR@RHIC, ALICE@LHC, CBM@FAIR</a:t>
                      </a:r>
                      <a:endParaRPr lang="en-US" dirty="0"/>
                    </a:p>
                  </a:txBody>
                  <a:tcPr/>
                </a:tc>
                <a:tc>
                  <a:txBody>
                    <a:bodyPr/>
                    <a:lstStyle/>
                    <a:p>
                      <a:r>
                        <a:rPr lang="en-US" dirty="0" smtClean="0"/>
                        <a:t>4</a:t>
                      </a:r>
                      <a:endParaRPr lang="en-US" dirty="0"/>
                    </a:p>
                  </a:txBody>
                  <a:tcPr/>
                </a:tc>
              </a:tr>
              <a:tr h="370840">
                <a:tc>
                  <a:txBody>
                    <a:bodyPr/>
                    <a:lstStyle/>
                    <a:p>
                      <a:r>
                        <a:rPr lang="en-US" dirty="0" smtClean="0"/>
                        <a:t>NISER, BBSR</a:t>
                      </a:r>
                      <a:endParaRPr lang="en-US" dirty="0"/>
                    </a:p>
                  </a:txBody>
                  <a:tcPr/>
                </a:tc>
                <a:tc>
                  <a:txBody>
                    <a:bodyPr/>
                    <a:lstStyle/>
                    <a:p>
                      <a:r>
                        <a:rPr lang="en-US" dirty="0" smtClean="0"/>
                        <a:t>STAR@RHIC, ALICE@LHC</a:t>
                      </a:r>
                      <a:endParaRPr lang="en-US" dirty="0"/>
                    </a:p>
                  </a:txBody>
                  <a:tcPr/>
                </a:tc>
                <a:tc>
                  <a:txBody>
                    <a:bodyPr/>
                    <a:lstStyle/>
                    <a:p>
                      <a:r>
                        <a:rPr lang="en-US" dirty="0" smtClean="0"/>
                        <a:t>6</a:t>
                      </a:r>
                      <a:endParaRPr lang="en-US" dirty="0"/>
                    </a:p>
                  </a:txBody>
                  <a:tcPr/>
                </a:tc>
              </a:tr>
              <a:tr h="370840">
                <a:tc>
                  <a:txBody>
                    <a:bodyPr/>
                    <a:lstStyle/>
                    <a:p>
                      <a:r>
                        <a:rPr lang="en-US" dirty="0" smtClean="0"/>
                        <a:t>VECC, Kolkata</a:t>
                      </a:r>
                      <a:endParaRPr lang="en-US" dirty="0"/>
                    </a:p>
                  </a:txBody>
                  <a:tcPr/>
                </a:tc>
                <a:tc>
                  <a:txBody>
                    <a:bodyPr/>
                    <a:lstStyle/>
                    <a:p>
                      <a:r>
                        <a:rPr lang="en-US" dirty="0" smtClean="0"/>
                        <a:t>STAR@RHIC, ALICE@LHC, CBM@FAIR</a:t>
                      </a:r>
                      <a:endParaRPr lang="en-US" dirty="0"/>
                    </a:p>
                  </a:txBody>
                  <a:tcPr/>
                </a:tc>
                <a:tc>
                  <a:txBody>
                    <a:bodyPr/>
                    <a:lstStyle/>
                    <a:p>
                      <a:r>
                        <a:rPr lang="en-US" dirty="0" smtClean="0"/>
                        <a:t>15</a:t>
                      </a:r>
                      <a:endParaRPr lang="en-US" dirty="0"/>
                    </a:p>
                  </a:txBody>
                  <a:tcPr/>
                </a:tc>
              </a:tr>
              <a:tr h="370840">
                <a:tc>
                  <a:txBody>
                    <a:bodyPr/>
                    <a:lstStyle/>
                    <a:p>
                      <a:r>
                        <a:rPr lang="en-US" dirty="0" smtClean="0"/>
                        <a:t>IIT, Bombay</a:t>
                      </a:r>
                      <a:endParaRPr lang="en-US" dirty="0"/>
                    </a:p>
                  </a:txBody>
                  <a:tcPr/>
                </a:tc>
                <a:tc>
                  <a:txBody>
                    <a:bodyPr/>
                    <a:lstStyle/>
                    <a:p>
                      <a:r>
                        <a:rPr lang="en-US" dirty="0" smtClean="0"/>
                        <a:t>STAR@RHIC, ALICE@LHC</a:t>
                      </a:r>
                      <a:endParaRPr lang="en-US" dirty="0"/>
                    </a:p>
                  </a:txBody>
                  <a:tcPr/>
                </a:tc>
                <a:tc>
                  <a:txBody>
                    <a:bodyPr/>
                    <a:lstStyle/>
                    <a:p>
                      <a:r>
                        <a:rPr lang="en-US" dirty="0" smtClean="0"/>
                        <a:t>8</a:t>
                      </a:r>
                      <a:endParaRPr lang="en-US" dirty="0"/>
                    </a:p>
                  </a:txBody>
                  <a:tcPr/>
                </a:tc>
              </a:tr>
              <a:tr h="370840">
                <a:tc>
                  <a:txBody>
                    <a:bodyPr/>
                    <a:lstStyle/>
                    <a:p>
                      <a:r>
                        <a:rPr lang="en-US" dirty="0" smtClean="0"/>
                        <a:t>SINP, Kolkata</a:t>
                      </a:r>
                      <a:endParaRPr lang="en-US" dirty="0"/>
                    </a:p>
                  </a:txBody>
                  <a:tcPr/>
                </a:tc>
                <a:tc>
                  <a:txBody>
                    <a:bodyPr/>
                    <a:lstStyle/>
                    <a:p>
                      <a:r>
                        <a:rPr lang="en-US" dirty="0" smtClean="0"/>
                        <a:t>ALICE@LHC</a:t>
                      </a:r>
                      <a:endParaRPr lang="en-US" dirty="0"/>
                    </a:p>
                  </a:txBody>
                  <a:tcPr/>
                </a:tc>
                <a:tc>
                  <a:txBody>
                    <a:bodyPr/>
                    <a:lstStyle/>
                    <a:p>
                      <a:r>
                        <a:rPr lang="en-US" dirty="0" smtClean="0"/>
                        <a:t>5</a:t>
                      </a:r>
                      <a:endParaRPr lang="en-US" dirty="0"/>
                    </a:p>
                  </a:txBody>
                  <a:tcPr/>
                </a:tc>
              </a:tr>
              <a:tr h="370840">
                <a:tc>
                  <a:txBody>
                    <a:bodyPr/>
                    <a:lstStyle/>
                    <a:p>
                      <a:r>
                        <a:rPr lang="en-US" dirty="0" smtClean="0"/>
                        <a:t>Bose Inst. Kolkata</a:t>
                      </a:r>
                      <a:endParaRPr lang="en-US" dirty="0"/>
                    </a:p>
                  </a:txBody>
                  <a:tcPr/>
                </a:tc>
                <a:tc>
                  <a:txBody>
                    <a:bodyPr/>
                    <a:lstStyle/>
                    <a:p>
                      <a:r>
                        <a:rPr lang="en-US" dirty="0" smtClean="0"/>
                        <a:t>ALICE@LHC, CBM@FAIR</a:t>
                      </a:r>
                      <a:endParaRPr lang="en-US" dirty="0"/>
                    </a:p>
                  </a:txBody>
                  <a:tcPr/>
                </a:tc>
                <a:tc>
                  <a:txBody>
                    <a:bodyPr/>
                    <a:lstStyle/>
                    <a:p>
                      <a:r>
                        <a:rPr lang="en-US" dirty="0" smtClean="0"/>
                        <a:t>5</a:t>
                      </a:r>
                      <a:endParaRPr lang="en-US" dirty="0"/>
                    </a:p>
                  </a:txBody>
                  <a:tcPr/>
                </a:tc>
              </a:tr>
              <a:tr h="370840">
                <a:tc>
                  <a:txBody>
                    <a:bodyPr/>
                    <a:lstStyle/>
                    <a:p>
                      <a:r>
                        <a:rPr lang="en-US" dirty="0" smtClean="0"/>
                        <a:t>IIT, Indore</a:t>
                      </a:r>
                      <a:endParaRPr lang="en-US" dirty="0"/>
                    </a:p>
                  </a:txBody>
                  <a:tcPr/>
                </a:tc>
                <a:tc>
                  <a:txBody>
                    <a:bodyPr/>
                    <a:lstStyle/>
                    <a:p>
                      <a:r>
                        <a:rPr lang="en-US" dirty="0" smtClean="0"/>
                        <a:t>ALICE@LHC</a:t>
                      </a:r>
                      <a:r>
                        <a:rPr lang="en-US" baseline="0" dirty="0" smtClean="0"/>
                        <a:t> CBM@FAIR</a:t>
                      </a:r>
                      <a:endParaRPr lang="en-US" dirty="0"/>
                    </a:p>
                  </a:txBody>
                  <a:tcPr/>
                </a:tc>
                <a:tc>
                  <a:txBody>
                    <a:bodyPr/>
                    <a:lstStyle/>
                    <a:p>
                      <a:r>
                        <a:rPr lang="en-US" dirty="0" smtClean="0"/>
                        <a:t>3</a:t>
                      </a:r>
                      <a:endParaRPr lang="en-US" dirty="0"/>
                    </a:p>
                  </a:txBody>
                  <a:tcPr/>
                </a:tc>
              </a:tr>
              <a:tr h="370840">
                <a:tc>
                  <a:txBody>
                    <a:bodyPr/>
                    <a:lstStyle/>
                    <a:p>
                      <a:r>
                        <a:rPr lang="en-US" dirty="0" smtClean="0"/>
                        <a:t>BHU, Varanasi</a:t>
                      </a:r>
                      <a:endParaRPr lang="en-US" dirty="0"/>
                    </a:p>
                  </a:txBody>
                  <a:tcPr/>
                </a:tc>
                <a:tc>
                  <a:txBody>
                    <a:bodyPr/>
                    <a:lstStyle/>
                    <a:p>
                      <a:r>
                        <a:rPr lang="en-US" dirty="0" smtClean="0"/>
                        <a:t>PHENIX@RHIC, CBM@FAIR</a:t>
                      </a:r>
                      <a:endParaRPr lang="en-US" dirty="0"/>
                    </a:p>
                  </a:txBody>
                  <a:tcPr/>
                </a:tc>
                <a:tc>
                  <a:txBody>
                    <a:bodyPr/>
                    <a:lstStyle/>
                    <a:p>
                      <a:r>
                        <a:rPr lang="en-US" dirty="0" smtClean="0"/>
                        <a:t>3</a:t>
                      </a:r>
                      <a:endParaRPr lang="en-US" dirty="0"/>
                    </a:p>
                  </a:txBody>
                  <a:tcPr/>
                </a:tc>
              </a:tr>
              <a:tr h="370840">
                <a:tc>
                  <a:txBody>
                    <a:bodyPr/>
                    <a:lstStyle/>
                    <a:p>
                      <a:r>
                        <a:rPr lang="en-US" dirty="0" smtClean="0"/>
                        <a:t>AMU, </a:t>
                      </a:r>
                      <a:r>
                        <a:rPr lang="en-US" dirty="0" err="1" smtClean="0"/>
                        <a:t>Aligrah</a:t>
                      </a:r>
                      <a:endParaRPr lang="en-US" dirty="0"/>
                    </a:p>
                  </a:txBody>
                  <a:tcPr/>
                </a:tc>
                <a:tc>
                  <a:txBody>
                    <a:bodyPr/>
                    <a:lstStyle/>
                    <a:p>
                      <a:r>
                        <a:rPr lang="en-US" dirty="0" smtClean="0"/>
                        <a:t>ALICE@LHC, CBM@FAIR</a:t>
                      </a:r>
                      <a:endParaRPr lang="en-US" dirty="0"/>
                    </a:p>
                  </a:txBody>
                  <a:tcPr/>
                </a:tc>
                <a:tc>
                  <a:txBody>
                    <a:bodyPr/>
                    <a:lstStyle/>
                    <a:p>
                      <a:r>
                        <a:rPr lang="en-US" dirty="0" smtClean="0"/>
                        <a:t>6</a:t>
                      </a:r>
                      <a:endParaRPr lang="en-US" dirty="0"/>
                    </a:p>
                  </a:txBody>
                  <a:tcPr/>
                </a:tc>
              </a:tr>
              <a:tr h="370840">
                <a:tc>
                  <a:txBody>
                    <a:bodyPr/>
                    <a:lstStyle/>
                    <a:p>
                      <a:r>
                        <a:rPr lang="en-US" dirty="0" smtClean="0"/>
                        <a:t>BARC, Mumbai</a:t>
                      </a:r>
                      <a:endParaRPr lang="en-US" dirty="0"/>
                    </a:p>
                  </a:txBody>
                  <a:tcPr/>
                </a:tc>
                <a:tc>
                  <a:txBody>
                    <a:bodyPr/>
                    <a:lstStyle/>
                    <a:p>
                      <a:r>
                        <a:rPr lang="en-US" dirty="0" smtClean="0"/>
                        <a:t>PHENIX@RHIC, CMS@LHC</a:t>
                      </a:r>
                      <a:endParaRPr lang="en-US" dirty="0"/>
                    </a:p>
                  </a:txBody>
                  <a:tcPr/>
                </a:tc>
                <a:tc>
                  <a:txBody>
                    <a:bodyPr/>
                    <a:lstStyle/>
                    <a:p>
                      <a:r>
                        <a:rPr lang="en-US" dirty="0" smtClean="0"/>
                        <a:t>10</a:t>
                      </a:r>
                      <a:endParaRPr lang="en-US" dirty="0"/>
                    </a:p>
                  </a:txBody>
                  <a:tcPr/>
                </a:tc>
              </a:tr>
              <a:tr h="370840">
                <a:tc>
                  <a:txBody>
                    <a:bodyPr/>
                    <a:lstStyle/>
                    <a:p>
                      <a:r>
                        <a:rPr lang="en-US" dirty="0" err="1" smtClean="0"/>
                        <a:t>Gauhati</a:t>
                      </a:r>
                      <a:r>
                        <a:rPr lang="en-US" dirty="0" smtClean="0"/>
                        <a:t> Univ.</a:t>
                      </a:r>
                      <a:endParaRPr lang="en-US" dirty="0"/>
                    </a:p>
                  </a:txBody>
                  <a:tcPr/>
                </a:tc>
                <a:tc>
                  <a:txBody>
                    <a:bodyPr/>
                    <a:lstStyle/>
                    <a:p>
                      <a:r>
                        <a:rPr lang="en-US" dirty="0" smtClean="0"/>
                        <a:t>ALICE@LHC, CBM@FAIR</a:t>
                      </a:r>
                      <a:endParaRPr lang="en-US" dirty="0"/>
                    </a:p>
                  </a:txBody>
                  <a:tcPr/>
                </a:tc>
                <a:tc>
                  <a:txBody>
                    <a:bodyPr/>
                    <a:lstStyle/>
                    <a:p>
                      <a:r>
                        <a:rPr lang="en-US" dirty="0" smtClean="0"/>
                        <a:t>2</a:t>
                      </a:r>
                      <a:endParaRPr lang="en-US" dirty="0"/>
                    </a:p>
                  </a:txBody>
                  <a:tcPr/>
                </a:tc>
              </a:tr>
              <a:tr h="370840">
                <a:tc>
                  <a:txBody>
                    <a:bodyPr/>
                    <a:lstStyle/>
                    <a:p>
                      <a:r>
                        <a:rPr lang="en-US" dirty="0" smtClean="0"/>
                        <a:t>Univ. Calcutta</a:t>
                      </a:r>
                      <a:endParaRPr lang="en-US" dirty="0"/>
                    </a:p>
                  </a:txBody>
                  <a:tcPr/>
                </a:tc>
                <a:tc>
                  <a:txBody>
                    <a:bodyPr/>
                    <a:lstStyle/>
                    <a:p>
                      <a:r>
                        <a:rPr lang="en-US" dirty="0" smtClean="0"/>
                        <a:t>CBM@FAIR</a:t>
                      </a:r>
                      <a:endParaRPr lang="en-US" dirty="0"/>
                    </a:p>
                  </a:txBody>
                  <a:tcPr/>
                </a:tc>
                <a:tc>
                  <a:txBody>
                    <a:bodyPr/>
                    <a:lstStyle/>
                    <a:p>
                      <a:r>
                        <a:rPr lang="en-US" dirty="0" smtClean="0"/>
                        <a:t>4</a:t>
                      </a:r>
                      <a:endParaRPr lang="en-US" dirty="0"/>
                    </a:p>
                  </a:txBody>
                  <a:tcPr/>
                </a:tc>
              </a:tr>
            </a:tbl>
          </a:graphicData>
        </a:graphic>
      </p:graphicFrame>
    </p:spTree>
    <p:extLst>
      <p:ext uri="{BB962C8B-B14F-4D97-AF65-F5344CB8AC3E}">
        <p14:creationId xmlns:p14="http://schemas.microsoft.com/office/powerpoint/2010/main" val="39720117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v9"/>
          <p:cNvPicPr/>
          <p:nvPr/>
        </p:nvPicPr>
        <p:blipFill>
          <a:blip r:embed="rId2">
            <a:extLst>
              <a:ext uri="{28A0092B-C50C-407E-A947-70E740481C1C}">
                <a14:useLocalDpi xmlns:a14="http://schemas.microsoft.com/office/drawing/2010/main" val="0"/>
              </a:ext>
            </a:extLst>
          </a:blip>
          <a:srcRect/>
          <a:stretch>
            <a:fillRect/>
          </a:stretch>
        </p:blipFill>
        <p:spPr bwMode="auto">
          <a:xfrm>
            <a:off x="317654" y="443848"/>
            <a:ext cx="3923354" cy="6414152"/>
          </a:xfrm>
          <a:prstGeom prst="rect">
            <a:avLst/>
          </a:prstGeom>
          <a:noFill/>
          <a:ln>
            <a:noFill/>
          </a:ln>
        </p:spPr>
      </p:pic>
      <p:pic>
        <p:nvPicPr>
          <p:cNvPr id="5" name="Picture 4" descr="timeline_jet_v7"/>
          <p:cNvPicPr/>
          <p:nvPr/>
        </p:nvPicPr>
        <p:blipFill>
          <a:blip r:embed="rId3">
            <a:extLst>
              <a:ext uri="{28A0092B-C50C-407E-A947-70E740481C1C}">
                <a14:useLocalDpi xmlns:a14="http://schemas.microsoft.com/office/drawing/2010/main" val="0"/>
              </a:ext>
            </a:extLst>
          </a:blip>
          <a:srcRect/>
          <a:stretch>
            <a:fillRect/>
          </a:stretch>
        </p:blipFill>
        <p:spPr bwMode="auto">
          <a:xfrm>
            <a:off x="4929532" y="607966"/>
            <a:ext cx="3789292" cy="6250034"/>
          </a:xfrm>
          <a:prstGeom prst="rect">
            <a:avLst/>
          </a:prstGeom>
          <a:noFill/>
          <a:ln>
            <a:noFill/>
          </a:ln>
        </p:spPr>
      </p:pic>
      <p:sp>
        <p:nvSpPr>
          <p:cNvPr id="6" name="TextBox 5"/>
          <p:cNvSpPr txBox="1"/>
          <p:nvPr/>
        </p:nvSpPr>
        <p:spPr>
          <a:xfrm>
            <a:off x="0" y="0"/>
            <a:ext cx="9040857" cy="584776"/>
          </a:xfrm>
          <a:prstGeom prst="rect">
            <a:avLst/>
          </a:prstGeom>
          <a:noFill/>
        </p:spPr>
        <p:txBody>
          <a:bodyPr wrap="none" rtlCol="0">
            <a:spAutoFit/>
          </a:bodyPr>
          <a:lstStyle/>
          <a:p>
            <a:r>
              <a:rPr lang="en-US" sz="3200" dirty="0" smtClean="0">
                <a:solidFill>
                  <a:srgbClr val="FF0000"/>
                </a:solidFill>
              </a:rPr>
              <a:t>Properties of QGP : Fluidity and Opacity  (2 examples) </a:t>
            </a:r>
            <a:endParaRPr lang="en-US" sz="3200" dirty="0">
              <a:solidFill>
                <a:srgbClr val="FF0000"/>
              </a:solidFill>
            </a:endParaRPr>
          </a:p>
        </p:txBody>
      </p:sp>
    </p:spTree>
    <p:extLst>
      <p:ext uri="{BB962C8B-B14F-4D97-AF65-F5344CB8AC3E}">
        <p14:creationId xmlns:p14="http://schemas.microsoft.com/office/powerpoint/2010/main" val="9276354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1"/>
            <a:ext cx="8229600" cy="661875"/>
          </a:xfrm>
        </p:spPr>
        <p:txBody>
          <a:bodyPr>
            <a:normAutofit fontScale="90000"/>
          </a:bodyPr>
          <a:lstStyle/>
          <a:p>
            <a:r>
              <a:rPr lang="en-US" dirty="0" smtClean="0">
                <a:solidFill>
                  <a:srgbClr val="FF0000"/>
                </a:solidFill>
              </a:rPr>
              <a:t>Quantitative Estimates</a:t>
            </a:r>
            <a:endParaRPr lang="en-US" dirty="0">
              <a:solidFill>
                <a:srgbClr val="FF0000"/>
              </a:solidFill>
            </a:endParaRPr>
          </a:p>
        </p:txBody>
      </p:sp>
      <p:sp>
        <p:nvSpPr>
          <p:cNvPr id="4" name="Rectangle 3"/>
          <p:cNvSpPr/>
          <p:nvPr/>
        </p:nvSpPr>
        <p:spPr>
          <a:xfrm>
            <a:off x="692366" y="959861"/>
            <a:ext cx="7622118" cy="5262979"/>
          </a:xfrm>
          <a:prstGeom prst="rect">
            <a:avLst/>
          </a:prstGeom>
        </p:spPr>
        <p:txBody>
          <a:bodyPr wrap="square">
            <a:spAutoFit/>
          </a:bodyPr>
          <a:lstStyle/>
          <a:p>
            <a:r>
              <a:rPr lang="en-US" sz="2400" i="1" dirty="0">
                <a:solidFill>
                  <a:srgbClr val="0000FF"/>
                </a:solidFill>
              </a:rPr>
              <a:t>Initial State Characterization</a:t>
            </a:r>
            <a:r>
              <a:rPr lang="en-US" sz="2400" i="1" dirty="0"/>
              <a:t>:</a:t>
            </a:r>
          </a:p>
          <a:p>
            <a:r>
              <a:rPr lang="en-US" sz="2400" i="1" dirty="0"/>
              <a:t>The initial </a:t>
            </a:r>
            <a:r>
              <a:rPr lang="en-US" sz="2400" i="1" dirty="0" smtClean="0"/>
              <a:t>temperature </a:t>
            </a:r>
            <a:r>
              <a:rPr lang="en-US" sz="2400" b="1" i="1" dirty="0" err="1"/>
              <a:t>T</a:t>
            </a:r>
            <a:r>
              <a:rPr lang="en-US" sz="2400" i="1" dirty="0" err="1"/>
              <a:t>init</a:t>
            </a:r>
            <a:r>
              <a:rPr lang="en-US" sz="2400" i="1" dirty="0"/>
              <a:t>, and formation time of the </a:t>
            </a:r>
            <a:r>
              <a:rPr lang="en-US" sz="2400" i="1" dirty="0" smtClean="0"/>
              <a:t>QGP have </a:t>
            </a:r>
            <a:r>
              <a:rPr lang="en-US" sz="2400" i="1" dirty="0"/>
              <a:t>been determined to lie within the following ranges: </a:t>
            </a:r>
            <a:r>
              <a:rPr lang="en-US" sz="2400" b="1" i="1" dirty="0">
                <a:solidFill>
                  <a:srgbClr val="660066"/>
                </a:solidFill>
              </a:rPr>
              <a:t>300 MeV  </a:t>
            </a:r>
            <a:r>
              <a:rPr lang="en-US" sz="2400" b="1" i="1" dirty="0" smtClean="0">
                <a:solidFill>
                  <a:srgbClr val="660066"/>
                </a:solidFill>
              </a:rPr>
              <a:t>- </a:t>
            </a:r>
            <a:r>
              <a:rPr lang="en-US" sz="2400" b="1" i="1" dirty="0">
                <a:solidFill>
                  <a:srgbClr val="660066"/>
                </a:solidFill>
              </a:rPr>
              <a:t>600 </a:t>
            </a:r>
            <a:r>
              <a:rPr lang="en-US" sz="2400" b="1" i="1" dirty="0" smtClean="0">
                <a:solidFill>
                  <a:srgbClr val="660066"/>
                </a:solidFill>
              </a:rPr>
              <a:t>MeV</a:t>
            </a:r>
            <a:r>
              <a:rPr lang="en-US" sz="2400" b="1" i="1" dirty="0">
                <a:solidFill>
                  <a:srgbClr val="660066"/>
                </a:solidFill>
              </a:rPr>
              <a:t> </a:t>
            </a:r>
            <a:r>
              <a:rPr lang="en-US" sz="2400" b="1" i="1" dirty="0" smtClean="0">
                <a:solidFill>
                  <a:srgbClr val="660066"/>
                </a:solidFill>
              </a:rPr>
              <a:t>and 0.2 </a:t>
            </a:r>
            <a:r>
              <a:rPr lang="en-US" sz="2400" b="1" i="1" dirty="0" err="1">
                <a:solidFill>
                  <a:srgbClr val="660066"/>
                </a:solidFill>
              </a:rPr>
              <a:t>fm</a:t>
            </a:r>
            <a:r>
              <a:rPr lang="en-US" sz="2400" b="1" i="1" dirty="0">
                <a:solidFill>
                  <a:srgbClr val="660066"/>
                </a:solidFill>
              </a:rPr>
              <a:t>/c -</a:t>
            </a:r>
            <a:r>
              <a:rPr lang="en-US" sz="2400" b="1" i="1" dirty="0" smtClean="0">
                <a:solidFill>
                  <a:srgbClr val="660066"/>
                </a:solidFill>
              </a:rPr>
              <a:t> </a:t>
            </a:r>
            <a:r>
              <a:rPr lang="en-US" sz="2400" b="1" i="1" dirty="0">
                <a:solidFill>
                  <a:srgbClr val="660066"/>
                </a:solidFill>
              </a:rPr>
              <a:t>1.2 </a:t>
            </a:r>
            <a:r>
              <a:rPr lang="en-US" sz="2400" b="1" i="1" dirty="0" err="1">
                <a:solidFill>
                  <a:srgbClr val="660066"/>
                </a:solidFill>
              </a:rPr>
              <a:t>fm</a:t>
            </a:r>
            <a:r>
              <a:rPr lang="en-US" sz="2400" b="1" i="1" dirty="0">
                <a:solidFill>
                  <a:srgbClr val="660066"/>
                </a:solidFill>
              </a:rPr>
              <a:t>/c</a:t>
            </a:r>
            <a:r>
              <a:rPr lang="en-US" sz="2400" i="1" dirty="0"/>
              <a:t> </a:t>
            </a:r>
          </a:p>
          <a:p>
            <a:endParaRPr lang="en-US" sz="2400" i="1" dirty="0" smtClean="0"/>
          </a:p>
          <a:p>
            <a:r>
              <a:rPr lang="en-US" sz="2400" i="1" dirty="0" smtClean="0">
                <a:solidFill>
                  <a:srgbClr val="0000FF"/>
                </a:solidFill>
              </a:rPr>
              <a:t>Shear</a:t>
            </a:r>
            <a:r>
              <a:rPr lang="en-US" sz="2400" i="1" dirty="0">
                <a:solidFill>
                  <a:srgbClr val="0000FF"/>
                </a:solidFill>
              </a:rPr>
              <a:t>-Viscosity / Entropy-Density </a:t>
            </a:r>
            <a:r>
              <a:rPr lang="en-US" sz="2400" i="1" dirty="0" smtClean="0">
                <a:solidFill>
                  <a:srgbClr val="0000FF"/>
                </a:solidFill>
              </a:rPr>
              <a:t>(</a:t>
            </a:r>
            <a:r>
              <a:rPr lang="en-US" sz="2400" b="1" i="1" dirty="0" smtClean="0">
                <a:solidFill>
                  <a:srgbClr val="0000FF"/>
                </a:solidFill>
                <a:latin typeface="Symbol" charset="2"/>
                <a:cs typeface="Symbol" charset="2"/>
              </a:rPr>
              <a:t>h</a:t>
            </a:r>
            <a:r>
              <a:rPr lang="en-US" sz="2400" b="1" i="1" dirty="0" smtClean="0">
                <a:solidFill>
                  <a:srgbClr val="0000FF"/>
                </a:solidFill>
              </a:rPr>
              <a:t>/s</a:t>
            </a:r>
            <a:r>
              <a:rPr lang="en-US" sz="2400" i="1" dirty="0" smtClean="0">
                <a:solidFill>
                  <a:srgbClr val="0000FF"/>
                </a:solidFill>
              </a:rPr>
              <a:t>):</a:t>
            </a:r>
            <a:endParaRPr lang="en-US" sz="2400" i="1" dirty="0">
              <a:solidFill>
                <a:srgbClr val="0000FF"/>
              </a:solidFill>
            </a:endParaRPr>
          </a:p>
          <a:p>
            <a:r>
              <a:rPr lang="en-US" sz="2400" i="1" dirty="0"/>
              <a:t>Expressed in dimensionless units, the </a:t>
            </a:r>
            <a:r>
              <a:rPr lang="en-US" sz="2400" i="1" dirty="0" smtClean="0"/>
              <a:t>effective </a:t>
            </a:r>
            <a:r>
              <a:rPr lang="en-US" sz="2400" i="1" dirty="0"/>
              <a:t>value for the shear viscosity to entropy density </a:t>
            </a:r>
            <a:r>
              <a:rPr lang="en-US" sz="2400" i="1" dirty="0" smtClean="0"/>
              <a:t>ratio in </a:t>
            </a:r>
            <a:r>
              <a:rPr lang="en-US" sz="2400" i="1" dirty="0"/>
              <a:t>the QGP phase near </a:t>
            </a:r>
            <a:r>
              <a:rPr lang="en-US" sz="2400" b="1" i="1" dirty="0"/>
              <a:t>T</a:t>
            </a:r>
            <a:r>
              <a:rPr lang="en-US" sz="2400" b="1" i="1" baseline="-25000" dirty="0"/>
              <a:t>C</a:t>
            </a:r>
            <a:r>
              <a:rPr lang="en-US" sz="2400" b="1" i="1" dirty="0"/>
              <a:t> </a:t>
            </a:r>
            <a:r>
              <a:rPr lang="en-US" sz="2400" i="1" dirty="0"/>
              <a:t>has been found to be </a:t>
            </a:r>
            <a:r>
              <a:rPr lang="en-US" sz="2400" b="1" i="1" dirty="0" smtClean="0">
                <a:solidFill>
                  <a:srgbClr val="660066"/>
                </a:solidFill>
              </a:rPr>
              <a:t>1/4</a:t>
            </a:r>
            <a:r>
              <a:rPr lang="en-US" sz="2400" b="1" i="1" dirty="0" smtClean="0">
                <a:solidFill>
                  <a:srgbClr val="660066"/>
                </a:solidFill>
                <a:latin typeface="Symbol" charset="2"/>
                <a:cs typeface="Symbol" charset="2"/>
              </a:rPr>
              <a:t>p</a:t>
            </a:r>
            <a:r>
              <a:rPr lang="en-US" sz="2400" b="1" i="1" dirty="0" smtClean="0">
                <a:solidFill>
                  <a:srgbClr val="660066"/>
                </a:solidFill>
              </a:rPr>
              <a:t>  -  2</a:t>
            </a:r>
            <a:r>
              <a:rPr lang="en-US" sz="2400" b="1" i="1" dirty="0">
                <a:solidFill>
                  <a:srgbClr val="660066"/>
                </a:solidFill>
              </a:rPr>
              <a:t>/</a:t>
            </a:r>
            <a:r>
              <a:rPr lang="en-US" sz="2400" b="1" i="1" dirty="0" smtClean="0">
                <a:solidFill>
                  <a:srgbClr val="660066"/>
                </a:solidFill>
              </a:rPr>
              <a:t>4</a:t>
            </a:r>
            <a:r>
              <a:rPr lang="en-US" sz="2400" b="1" i="1" dirty="0" smtClean="0">
                <a:solidFill>
                  <a:srgbClr val="660066"/>
                </a:solidFill>
                <a:latin typeface="Symbol" charset="2"/>
                <a:cs typeface="Symbol" charset="2"/>
              </a:rPr>
              <a:t>p</a:t>
            </a:r>
            <a:r>
              <a:rPr lang="en-US" sz="2400" b="1" i="1" dirty="0" smtClean="0">
                <a:solidFill>
                  <a:srgbClr val="660066"/>
                </a:solidFill>
              </a:rPr>
              <a:t> </a:t>
            </a:r>
          </a:p>
          <a:p>
            <a:endParaRPr lang="en-US" sz="2400" i="1" dirty="0"/>
          </a:p>
          <a:p>
            <a:r>
              <a:rPr lang="en-US" sz="2400" i="1" dirty="0" smtClean="0">
                <a:solidFill>
                  <a:srgbClr val="0000FF"/>
                </a:solidFill>
              </a:rPr>
              <a:t>Momentum </a:t>
            </a:r>
            <a:r>
              <a:rPr lang="en-US" sz="2400" i="1" dirty="0">
                <a:solidFill>
                  <a:srgbClr val="0000FF"/>
                </a:solidFill>
              </a:rPr>
              <a:t>&amp; Energy Transport </a:t>
            </a:r>
            <a:r>
              <a:rPr lang="en-US" sz="2400" i="1" dirty="0" smtClean="0">
                <a:solidFill>
                  <a:srgbClr val="0000FF"/>
                </a:solidFill>
              </a:rPr>
              <a:t>coefficients:</a:t>
            </a:r>
            <a:endParaRPr lang="en-US" sz="2400" i="1" dirty="0">
              <a:solidFill>
                <a:srgbClr val="0000FF"/>
              </a:solidFill>
            </a:endParaRPr>
          </a:p>
          <a:p>
            <a:r>
              <a:rPr lang="en-US" sz="2400" i="1" dirty="0"/>
              <a:t>The energy-loss transport </a:t>
            </a:r>
            <a:r>
              <a:rPr lang="en-US" sz="2400" i="1" dirty="0" smtClean="0"/>
              <a:t>coefficient </a:t>
            </a:r>
            <a:r>
              <a:rPr lang="en-US" sz="2400" i="1" dirty="0" err="1" smtClean="0"/>
              <a:t>qhat</a:t>
            </a:r>
            <a:r>
              <a:rPr lang="en-US" sz="2400" b="1" i="1" dirty="0" smtClean="0"/>
              <a:t> </a:t>
            </a:r>
            <a:r>
              <a:rPr lang="en-US" sz="2400" i="1" dirty="0"/>
              <a:t>at the very early stage in the evolution (</a:t>
            </a:r>
            <a:r>
              <a:rPr lang="en-US" sz="2400" b="1" i="1" dirty="0"/>
              <a:t> </a:t>
            </a:r>
            <a:r>
              <a:rPr lang="en-US" sz="2400" i="1" dirty="0" smtClean="0"/>
              <a:t>~ 0</a:t>
            </a:r>
            <a:r>
              <a:rPr lang="en-US" sz="2400" b="1" i="1" dirty="0" smtClean="0"/>
              <a:t>.</a:t>
            </a:r>
            <a:r>
              <a:rPr lang="en-US" sz="2400" i="1" dirty="0" smtClean="0"/>
              <a:t>6 </a:t>
            </a:r>
            <a:r>
              <a:rPr lang="en-US" sz="2400" i="1" dirty="0" err="1"/>
              <a:t>fm</a:t>
            </a:r>
            <a:r>
              <a:rPr lang="en-US" sz="2400" i="1" dirty="0"/>
              <a:t>/c</a:t>
            </a:r>
            <a:r>
              <a:rPr lang="en-US" sz="2400" i="1" dirty="0" smtClean="0"/>
              <a:t>) of </a:t>
            </a:r>
            <a:r>
              <a:rPr lang="en-US" sz="2400" i="1" dirty="0" err="1"/>
              <a:t>Au+Au</a:t>
            </a:r>
            <a:r>
              <a:rPr lang="en-US" sz="2400" i="1" dirty="0"/>
              <a:t> collisions has been determined to </a:t>
            </a:r>
            <a:r>
              <a:rPr lang="en-US" sz="2400" i="1" dirty="0" smtClean="0"/>
              <a:t> </a:t>
            </a:r>
            <a:r>
              <a:rPr lang="en-US" sz="2400" b="1" i="1" dirty="0" smtClean="0">
                <a:solidFill>
                  <a:srgbClr val="660066"/>
                </a:solidFill>
              </a:rPr>
              <a:t>2-10 </a:t>
            </a:r>
            <a:r>
              <a:rPr lang="en-US" sz="2400" b="1" i="1" dirty="0">
                <a:solidFill>
                  <a:srgbClr val="660066"/>
                </a:solidFill>
              </a:rPr>
              <a:t>GeV</a:t>
            </a:r>
            <a:r>
              <a:rPr lang="en-US" sz="2400" b="1" i="1" baseline="30000" dirty="0">
                <a:solidFill>
                  <a:srgbClr val="660066"/>
                </a:solidFill>
              </a:rPr>
              <a:t>2</a:t>
            </a:r>
            <a:r>
              <a:rPr lang="en-US" sz="2400" b="1" i="1" dirty="0">
                <a:solidFill>
                  <a:srgbClr val="660066"/>
                </a:solidFill>
              </a:rPr>
              <a:t>/</a:t>
            </a:r>
            <a:r>
              <a:rPr lang="en-US" sz="2400" b="1" i="1" dirty="0" err="1" smtClean="0">
                <a:solidFill>
                  <a:srgbClr val="660066"/>
                </a:solidFill>
              </a:rPr>
              <a:t>fm</a:t>
            </a:r>
            <a:endParaRPr lang="en-US" sz="2400" b="1" i="1" dirty="0">
              <a:solidFill>
                <a:srgbClr val="660066"/>
              </a:solidFill>
            </a:endParaRPr>
          </a:p>
        </p:txBody>
      </p:sp>
    </p:spTree>
    <p:extLst>
      <p:ext uri="{BB962C8B-B14F-4D97-AF65-F5344CB8AC3E}">
        <p14:creationId xmlns:p14="http://schemas.microsoft.com/office/powerpoint/2010/main" val="10185730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585"/>
          </a:xfrm>
        </p:spPr>
        <p:txBody>
          <a:bodyPr>
            <a:normAutofit fontScale="90000"/>
          </a:bodyPr>
          <a:lstStyle/>
          <a:p>
            <a:r>
              <a:rPr lang="en-US" dirty="0" smtClean="0">
                <a:solidFill>
                  <a:srgbClr val="FF0000"/>
                </a:solidFill>
              </a:rPr>
              <a:t>What remains to de done</a:t>
            </a:r>
            <a:endParaRPr lang="en-US" dirty="0">
              <a:solidFill>
                <a:srgbClr val="FF0000"/>
              </a:solidFill>
            </a:endParaRPr>
          </a:p>
        </p:txBody>
      </p:sp>
      <p:sp>
        <p:nvSpPr>
          <p:cNvPr id="4" name="TextBox 3"/>
          <p:cNvSpPr txBox="1"/>
          <p:nvPr/>
        </p:nvSpPr>
        <p:spPr>
          <a:xfrm>
            <a:off x="209898" y="685585"/>
            <a:ext cx="8934102" cy="1015663"/>
          </a:xfrm>
          <a:prstGeom prst="rect">
            <a:avLst/>
          </a:prstGeom>
          <a:noFill/>
        </p:spPr>
        <p:txBody>
          <a:bodyPr wrap="square" rtlCol="0">
            <a:spAutoFit/>
          </a:bodyPr>
          <a:lstStyle/>
          <a:p>
            <a:r>
              <a:rPr lang="en-US" sz="2800" i="1" dirty="0" smtClean="0">
                <a:solidFill>
                  <a:srgbClr val="0000FF"/>
                </a:solidFill>
              </a:rPr>
              <a:t>Build and Complete the </a:t>
            </a:r>
            <a:r>
              <a:rPr lang="en-US" sz="3200" b="1" i="1" dirty="0" smtClean="0">
                <a:solidFill>
                  <a:srgbClr val="660066"/>
                </a:solidFill>
              </a:rPr>
              <a:t>Standard Model </a:t>
            </a:r>
            <a:r>
              <a:rPr lang="en-US" sz="2800" i="1" dirty="0" smtClean="0">
                <a:solidFill>
                  <a:srgbClr val="0000FF"/>
                </a:solidFill>
              </a:rPr>
              <a:t>of Heavy-Ion Collisions – needs additional precision measurements ……</a:t>
            </a:r>
            <a:endParaRPr lang="en-US" sz="2800" i="1" dirty="0">
              <a:solidFill>
                <a:srgbClr val="0000FF"/>
              </a:solidFill>
            </a:endParaRPr>
          </a:p>
        </p:txBody>
      </p:sp>
      <p:sp>
        <p:nvSpPr>
          <p:cNvPr id="5" name="Rectangle 4"/>
          <p:cNvSpPr/>
          <p:nvPr/>
        </p:nvSpPr>
        <p:spPr>
          <a:xfrm>
            <a:off x="0" y="1748329"/>
            <a:ext cx="4362102" cy="1631216"/>
          </a:xfrm>
          <a:prstGeom prst="rect">
            <a:avLst/>
          </a:prstGeom>
          <a:ln w="38100" cmpd="sng">
            <a:solidFill>
              <a:schemeClr val="accent6"/>
            </a:solidFill>
          </a:ln>
        </p:spPr>
        <p:txBody>
          <a:bodyPr wrap="square">
            <a:spAutoFit/>
          </a:bodyPr>
          <a:lstStyle/>
          <a:p>
            <a:r>
              <a:rPr lang="en-US" sz="2000" i="1" dirty="0"/>
              <a:t>The initial state is understood to </a:t>
            </a:r>
            <a:r>
              <a:rPr lang="en-US" sz="2000" i="1" dirty="0" smtClean="0"/>
              <a:t>fluctuate </a:t>
            </a:r>
            <a:r>
              <a:rPr lang="en-US" sz="2000" i="1" dirty="0"/>
              <a:t>event by </a:t>
            </a:r>
            <a:r>
              <a:rPr lang="en-US" sz="2000" i="1" dirty="0" smtClean="0"/>
              <a:t>event according to </a:t>
            </a:r>
            <a:r>
              <a:rPr lang="en-US" sz="2000" i="1" dirty="0"/>
              <a:t>classical color dynamics relevant at </a:t>
            </a:r>
            <a:r>
              <a:rPr lang="en-US" sz="2000" i="1" dirty="0" smtClean="0"/>
              <a:t>sub-</a:t>
            </a:r>
            <a:r>
              <a:rPr lang="en-US" sz="2000" i="1" dirty="0" err="1" smtClean="0"/>
              <a:t>hadronic</a:t>
            </a:r>
            <a:r>
              <a:rPr lang="en-US" sz="2000" i="1" dirty="0" smtClean="0"/>
              <a:t> </a:t>
            </a:r>
            <a:r>
              <a:rPr lang="en-US" sz="2000" i="1" dirty="0"/>
              <a:t>size scales (resulting from gluon saturation)</a:t>
            </a:r>
            <a:r>
              <a:rPr lang="en-US" sz="2000" i="1" dirty="0" smtClean="0"/>
              <a:t>.</a:t>
            </a:r>
            <a:endParaRPr lang="en-US" sz="2000" i="1" dirty="0"/>
          </a:p>
        </p:txBody>
      </p:sp>
      <p:sp>
        <p:nvSpPr>
          <p:cNvPr id="6" name="Rectangle 5"/>
          <p:cNvSpPr/>
          <p:nvPr/>
        </p:nvSpPr>
        <p:spPr>
          <a:xfrm>
            <a:off x="4822596" y="1701248"/>
            <a:ext cx="4321404" cy="1938992"/>
          </a:xfrm>
          <a:prstGeom prst="rect">
            <a:avLst/>
          </a:prstGeom>
          <a:ln w="38100" cmpd="sng">
            <a:solidFill>
              <a:schemeClr val="accent6"/>
            </a:solidFill>
          </a:ln>
        </p:spPr>
        <p:txBody>
          <a:bodyPr wrap="square">
            <a:spAutoFit/>
          </a:bodyPr>
          <a:lstStyle/>
          <a:p>
            <a:r>
              <a:rPr lang="en-US" sz="2000" i="1" dirty="0"/>
              <a:t>There is a rapid changeover from the </a:t>
            </a:r>
            <a:r>
              <a:rPr lang="en-US" sz="2000" i="1" dirty="0" smtClean="0"/>
              <a:t>glue-field </a:t>
            </a:r>
            <a:r>
              <a:rPr lang="en-US" sz="2000" i="1" dirty="0"/>
              <a:t>dominated initial </a:t>
            </a:r>
            <a:r>
              <a:rPr lang="en-US" sz="2000" i="1" dirty="0" smtClean="0"/>
              <a:t>pre-</a:t>
            </a:r>
            <a:r>
              <a:rPr lang="en-US" sz="2000" i="1" dirty="0"/>
              <a:t>equilibrium stage of </a:t>
            </a:r>
            <a:r>
              <a:rPr lang="en-US" sz="2000" i="1" dirty="0" smtClean="0"/>
              <a:t>the reaction </a:t>
            </a:r>
            <a:r>
              <a:rPr lang="en-US" sz="2000" i="1" dirty="0"/>
              <a:t>to its hydrodynamic </a:t>
            </a:r>
            <a:r>
              <a:rPr lang="en-US" sz="2000" i="1" dirty="0" smtClean="0"/>
              <a:t>evolution. The </a:t>
            </a:r>
            <a:r>
              <a:rPr lang="en-US" sz="2000" i="1" dirty="0"/>
              <a:t>actual mechanism of </a:t>
            </a:r>
            <a:r>
              <a:rPr lang="en-US" sz="2000" i="1" dirty="0" err="1"/>
              <a:t>thermalization</a:t>
            </a:r>
            <a:r>
              <a:rPr lang="en-US" sz="2000" i="1" dirty="0"/>
              <a:t> is still </a:t>
            </a:r>
            <a:r>
              <a:rPr lang="en-US" sz="2000" i="1" dirty="0" smtClean="0"/>
              <a:t>unknown</a:t>
            </a:r>
            <a:endParaRPr lang="en-US" sz="2000" i="1" dirty="0"/>
          </a:p>
        </p:txBody>
      </p:sp>
      <p:sp>
        <p:nvSpPr>
          <p:cNvPr id="7" name="Rectangle 6"/>
          <p:cNvSpPr/>
          <p:nvPr/>
        </p:nvSpPr>
        <p:spPr>
          <a:xfrm>
            <a:off x="5029200" y="4157944"/>
            <a:ext cx="3860038" cy="1015663"/>
          </a:xfrm>
          <a:prstGeom prst="rect">
            <a:avLst/>
          </a:prstGeom>
          <a:ln w="38100" cmpd="sng">
            <a:solidFill>
              <a:schemeClr val="accent6"/>
            </a:solidFill>
          </a:ln>
        </p:spPr>
        <p:txBody>
          <a:bodyPr wrap="square">
            <a:spAutoFit/>
          </a:bodyPr>
          <a:lstStyle/>
          <a:p>
            <a:r>
              <a:rPr lang="en-US" sz="2000" i="1" dirty="0"/>
              <a:t>The dynamical evolution of the liquid proceeds using second order viscous hydrodynamic equations</a:t>
            </a:r>
            <a:r>
              <a:rPr lang="en-US" sz="2000" i="1" dirty="0" smtClean="0"/>
              <a:t>.</a:t>
            </a:r>
            <a:endParaRPr lang="en-US" sz="2000" i="1" dirty="0"/>
          </a:p>
        </p:txBody>
      </p:sp>
      <p:sp>
        <p:nvSpPr>
          <p:cNvPr id="8" name="Rectangle 7"/>
          <p:cNvSpPr/>
          <p:nvPr/>
        </p:nvSpPr>
        <p:spPr>
          <a:xfrm>
            <a:off x="173539" y="4058594"/>
            <a:ext cx="4188563" cy="1323439"/>
          </a:xfrm>
          <a:prstGeom prst="rect">
            <a:avLst/>
          </a:prstGeom>
          <a:ln w="38100" cmpd="sng">
            <a:solidFill>
              <a:schemeClr val="accent6"/>
            </a:solidFill>
          </a:ln>
        </p:spPr>
        <p:txBody>
          <a:bodyPr wrap="square">
            <a:spAutoFit/>
          </a:bodyPr>
          <a:lstStyle/>
          <a:p>
            <a:r>
              <a:rPr lang="en-US" sz="2000" i="1" dirty="0"/>
              <a:t>The equation of state is taken from lattice QCD calculations. </a:t>
            </a:r>
            <a:r>
              <a:rPr lang="en-US" sz="2000" i="1" dirty="0" smtClean="0"/>
              <a:t>Low temperature hadron gas, chemical FO and Kinetic FO</a:t>
            </a:r>
            <a:endParaRPr lang="en-US" sz="2000" i="1" dirty="0"/>
          </a:p>
        </p:txBody>
      </p:sp>
      <p:sp>
        <p:nvSpPr>
          <p:cNvPr id="10" name="Rectangle 9"/>
          <p:cNvSpPr/>
          <p:nvPr/>
        </p:nvSpPr>
        <p:spPr>
          <a:xfrm>
            <a:off x="457200" y="5534561"/>
            <a:ext cx="7977387" cy="1323439"/>
          </a:xfrm>
          <a:prstGeom prst="rect">
            <a:avLst/>
          </a:prstGeom>
          <a:ln w="38100" cmpd="sng">
            <a:solidFill>
              <a:schemeClr val="accent6"/>
            </a:solidFill>
          </a:ln>
        </p:spPr>
        <p:txBody>
          <a:bodyPr wrap="square">
            <a:spAutoFit/>
          </a:bodyPr>
          <a:lstStyle/>
          <a:p>
            <a:r>
              <a:rPr lang="en-US" sz="2000" i="1" dirty="0"/>
              <a:t>The kinetic break-up of the system </a:t>
            </a:r>
            <a:r>
              <a:rPr lang="en-US" sz="2000" i="1" dirty="0" smtClean="0"/>
              <a:t>occurs </a:t>
            </a:r>
            <a:r>
              <a:rPr lang="en-US" sz="2000" i="1" dirty="0"/>
              <a:t>at temperatures well below the </a:t>
            </a:r>
            <a:r>
              <a:rPr lang="en-US" sz="2000" i="1" dirty="0" smtClean="0"/>
              <a:t>de-confinement </a:t>
            </a:r>
            <a:r>
              <a:rPr lang="en-US" sz="2000" i="1" dirty="0"/>
              <a:t>transition temperature. </a:t>
            </a:r>
            <a:r>
              <a:rPr lang="en-US" sz="2000" i="1" dirty="0" smtClean="0"/>
              <a:t>During this period the </a:t>
            </a:r>
            <a:r>
              <a:rPr lang="en-US" sz="2000" i="1" dirty="0"/>
              <a:t>system evolves </a:t>
            </a:r>
            <a:r>
              <a:rPr lang="en-US" sz="2000" i="1" dirty="0" smtClean="0"/>
              <a:t>as an </a:t>
            </a:r>
            <a:r>
              <a:rPr lang="en-US" sz="2000" i="1" dirty="0"/>
              <a:t>expanding hadron gas that is optimally and reliably described with a microscopic </a:t>
            </a:r>
            <a:r>
              <a:rPr lang="en-US" sz="2000" i="1" dirty="0" smtClean="0"/>
              <a:t>transport calculation </a:t>
            </a:r>
            <a:r>
              <a:rPr lang="en-US" sz="2000" i="1" dirty="0"/>
              <a:t>based on the Boltzmann equation.</a:t>
            </a:r>
          </a:p>
        </p:txBody>
      </p:sp>
      <p:sp>
        <p:nvSpPr>
          <p:cNvPr id="11" name="Right Arrow 10"/>
          <p:cNvSpPr/>
          <p:nvPr/>
        </p:nvSpPr>
        <p:spPr>
          <a:xfrm>
            <a:off x="4398461" y="2461746"/>
            <a:ext cx="347078" cy="47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6765570" y="3763177"/>
            <a:ext cx="45719" cy="29541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4440700" y="4565495"/>
            <a:ext cx="514032" cy="457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6960885" y="5220647"/>
            <a:ext cx="45719" cy="20842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643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1"/>
            <a:ext cx="8229600" cy="564788"/>
          </a:xfrm>
        </p:spPr>
        <p:txBody>
          <a:bodyPr>
            <a:normAutofit fontScale="90000"/>
          </a:bodyPr>
          <a:lstStyle/>
          <a:p>
            <a:r>
              <a:rPr lang="en-US" dirty="0" smtClean="0">
                <a:solidFill>
                  <a:srgbClr val="FF0000"/>
                </a:solidFill>
              </a:rPr>
              <a:t>What measurements needs to be done</a:t>
            </a:r>
            <a:endParaRPr lang="en-US" dirty="0">
              <a:solidFill>
                <a:srgbClr val="FF0000"/>
              </a:solidFill>
            </a:endParaRPr>
          </a:p>
        </p:txBody>
      </p:sp>
      <p:sp>
        <p:nvSpPr>
          <p:cNvPr id="4" name="Rectangle 3"/>
          <p:cNvSpPr/>
          <p:nvPr/>
        </p:nvSpPr>
        <p:spPr>
          <a:xfrm>
            <a:off x="109746" y="874093"/>
            <a:ext cx="4201615" cy="1015663"/>
          </a:xfrm>
          <a:prstGeom prst="rect">
            <a:avLst/>
          </a:prstGeom>
          <a:ln w="38100" cmpd="sng">
            <a:solidFill>
              <a:srgbClr val="0000FF"/>
            </a:solidFill>
          </a:ln>
        </p:spPr>
        <p:txBody>
          <a:bodyPr wrap="square">
            <a:spAutoFit/>
          </a:bodyPr>
          <a:lstStyle/>
          <a:p>
            <a:r>
              <a:rPr lang="en-US" sz="2000" i="1" dirty="0"/>
              <a:t>Precision Measurement: Temperature dependence of </a:t>
            </a:r>
            <a:r>
              <a:rPr lang="en-US" sz="2000" i="1" dirty="0" smtClean="0">
                <a:latin typeface="Symbol" charset="2"/>
                <a:cs typeface="Symbol" charset="2"/>
              </a:rPr>
              <a:t>h</a:t>
            </a:r>
            <a:r>
              <a:rPr lang="en-US" sz="2000" i="1" dirty="0" smtClean="0"/>
              <a:t>/s </a:t>
            </a:r>
            <a:r>
              <a:rPr lang="en-US" sz="2000" i="1" dirty="0"/>
              <a:t>and other bulk </a:t>
            </a:r>
            <a:r>
              <a:rPr lang="en-US" sz="2000" i="1" dirty="0" smtClean="0"/>
              <a:t>transport parameters</a:t>
            </a:r>
            <a:endParaRPr lang="en-US" sz="2000" i="1" dirty="0"/>
          </a:p>
        </p:txBody>
      </p:sp>
      <p:sp>
        <p:nvSpPr>
          <p:cNvPr id="5" name="Rectangle 4"/>
          <p:cNvSpPr/>
          <p:nvPr/>
        </p:nvSpPr>
        <p:spPr>
          <a:xfrm>
            <a:off x="4446579" y="874093"/>
            <a:ext cx="4572000" cy="2246769"/>
          </a:xfrm>
          <a:prstGeom prst="rect">
            <a:avLst/>
          </a:prstGeom>
          <a:ln w="38100" cmpd="sng">
            <a:solidFill>
              <a:srgbClr val="0000FF"/>
            </a:solidFill>
          </a:ln>
        </p:spPr>
        <p:txBody>
          <a:bodyPr>
            <a:spAutoFit/>
          </a:bodyPr>
          <a:lstStyle/>
          <a:p>
            <a:r>
              <a:rPr lang="en-US" sz="2000" i="1" dirty="0"/>
              <a:t>Precision Measurement: Jets </a:t>
            </a:r>
            <a:r>
              <a:rPr lang="en-US" sz="2000" i="1" dirty="0" smtClean="0"/>
              <a:t>- The </a:t>
            </a:r>
            <a:r>
              <a:rPr lang="en-US" sz="2000" i="1" dirty="0"/>
              <a:t>Physics of </a:t>
            </a:r>
            <a:r>
              <a:rPr lang="en-US" sz="2000" i="1" dirty="0" err="1"/>
              <a:t>Partonic</a:t>
            </a:r>
            <a:r>
              <a:rPr lang="en-US" sz="2000" i="1" dirty="0"/>
              <a:t> Energy </a:t>
            </a:r>
            <a:r>
              <a:rPr lang="en-US" sz="2000" i="1" dirty="0" smtClean="0"/>
              <a:t>Loss</a:t>
            </a:r>
            <a:endParaRPr lang="en-US" sz="2000" i="1" dirty="0"/>
          </a:p>
          <a:p>
            <a:pPr marL="285750" indent="-285750">
              <a:buFont typeface="Arial"/>
              <a:buChar char="•"/>
            </a:pPr>
            <a:r>
              <a:rPr lang="en-US" sz="2000" i="1" dirty="0" smtClean="0"/>
              <a:t>Temperature dependence of </a:t>
            </a:r>
            <a:r>
              <a:rPr lang="en-US" sz="2000" i="1" dirty="0" err="1" smtClean="0"/>
              <a:t>qhat</a:t>
            </a:r>
            <a:endParaRPr lang="en-US" sz="2000" i="1" dirty="0" smtClean="0"/>
          </a:p>
          <a:p>
            <a:pPr marL="285750" indent="-285750">
              <a:buFont typeface="Arial"/>
              <a:buChar char="•"/>
            </a:pPr>
            <a:r>
              <a:rPr lang="en-US" sz="2000" i="1" dirty="0" smtClean="0"/>
              <a:t>Coupling strength of the medium</a:t>
            </a:r>
          </a:p>
          <a:p>
            <a:pPr marL="285750" indent="-285750">
              <a:buFont typeface="Arial"/>
              <a:buChar char="•"/>
            </a:pPr>
            <a:r>
              <a:rPr lang="en-US" sz="2000" i="1" dirty="0" smtClean="0"/>
              <a:t>Quasi particle nature of QGP</a:t>
            </a:r>
          </a:p>
          <a:p>
            <a:pPr marL="285750" indent="-285750">
              <a:buFont typeface="Arial"/>
              <a:buChar char="•"/>
            </a:pPr>
            <a:r>
              <a:rPr lang="en-US" sz="2000" i="1" dirty="0" err="1" smtClean="0"/>
              <a:t>Radiative</a:t>
            </a:r>
            <a:r>
              <a:rPr lang="en-US" sz="2000" i="1" dirty="0" smtClean="0"/>
              <a:t> vs. elastic energy loss</a:t>
            </a:r>
          </a:p>
          <a:p>
            <a:endParaRPr lang="en-US" sz="2000" i="1" dirty="0"/>
          </a:p>
        </p:txBody>
      </p:sp>
      <p:sp>
        <p:nvSpPr>
          <p:cNvPr id="6" name="Rectangle 5"/>
          <p:cNvSpPr/>
          <p:nvPr/>
        </p:nvSpPr>
        <p:spPr>
          <a:xfrm>
            <a:off x="161681" y="2459944"/>
            <a:ext cx="3713351" cy="1015663"/>
          </a:xfrm>
          <a:prstGeom prst="rect">
            <a:avLst/>
          </a:prstGeom>
          <a:ln w="38100" cmpd="sng">
            <a:solidFill>
              <a:srgbClr val="0000FF"/>
            </a:solidFill>
          </a:ln>
        </p:spPr>
        <p:txBody>
          <a:bodyPr wrap="square">
            <a:spAutoFit/>
          </a:bodyPr>
          <a:lstStyle/>
          <a:p>
            <a:r>
              <a:rPr lang="en-US" sz="2000" i="1" dirty="0" smtClean="0"/>
              <a:t>Full potential of  Heavy </a:t>
            </a:r>
            <a:r>
              <a:rPr lang="en-US" sz="2000" i="1" dirty="0"/>
              <a:t>Flavor and </a:t>
            </a:r>
            <a:r>
              <a:rPr lang="en-US" sz="2000" i="1" dirty="0" err="1" smtClean="0"/>
              <a:t>Quarkonia</a:t>
            </a:r>
            <a:r>
              <a:rPr lang="en-US" sz="2000" i="1" dirty="0"/>
              <a:t> </a:t>
            </a:r>
            <a:r>
              <a:rPr lang="en-US" sz="2000" i="1" dirty="0" smtClean="0"/>
              <a:t>measurements yet to be achieved</a:t>
            </a:r>
            <a:endParaRPr lang="en-US" sz="2000" i="1" dirty="0"/>
          </a:p>
        </p:txBody>
      </p:sp>
      <p:sp>
        <p:nvSpPr>
          <p:cNvPr id="7" name="Rectangle 6"/>
          <p:cNvSpPr/>
          <p:nvPr/>
        </p:nvSpPr>
        <p:spPr>
          <a:xfrm>
            <a:off x="311852" y="3925369"/>
            <a:ext cx="3563179" cy="707886"/>
          </a:xfrm>
          <a:prstGeom prst="rect">
            <a:avLst/>
          </a:prstGeom>
          <a:ln w="38100" cmpd="sng">
            <a:solidFill>
              <a:srgbClr val="0000FF"/>
            </a:solidFill>
          </a:ln>
        </p:spPr>
        <p:txBody>
          <a:bodyPr wrap="square">
            <a:spAutoFit/>
          </a:bodyPr>
          <a:lstStyle/>
          <a:p>
            <a:r>
              <a:rPr lang="en-US" sz="2000" i="1" dirty="0"/>
              <a:t>Pre-Equilibrium </a:t>
            </a:r>
            <a:r>
              <a:rPr lang="en-US" sz="2000" i="1" dirty="0" smtClean="0"/>
              <a:t>Physics related measurements yet to be  made</a:t>
            </a:r>
            <a:endParaRPr lang="en-US" sz="2000" i="1" dirty="0"/>
          </a:p>
        </p:txBody>
      </p:sp>
      <p:sp>
        <p:nvSpPr>
          <p:cNvPr id="8" name="TextBox 7"/>
          <p:cNvSpPr txBox="1"/>
          <p:nvPr/>
        </p:nvSpPr>
        <p:spPr>
          <a:xfrm>
            <a:off x="311853" y="5003646"/>
            <a:ext cx="8520294" cy="1631216"/>
          </a:xfrm>
          <a:prstGeom prst="rect">
            <a:avLst/>
          </a:prstGeom>
          <a:noFill/>
          <a:ln w="38100" cmpd="sng">
            <a:solidFill>
              <a:srgbClr val="FF0000"/>
            </a:solidFill>
          </a:ln>
        </p:spPr>
        <p:txBody>
          <a:bodyPr wrap="none" rtlCol="0">
            <a:spAutoFit/>
          </a:bodyPr>
          <a:lstStyle/>
          <a:p>
            <a:pPr marL="342900" indent="-342900">
              <a:buFont typeface="+mj-lt"/>
              <a:buAutoNum type="arabicPeriod"/>
            </a:pPr>
            <a:r>
              <a:rPr lang="en-US" sz="2000" i="1" dirty="0" smtClean="0">
                <a:solidFill>
                  <a:srgbClr val="0000FF"/>
                </a:solidFill>
              </a:rPr>
              <a:t>Need to continue with experiments at LHC and RHIC with new detectors and</a:t>
            </a:r>
          </a:p>
          <a:p>
            <a:r>
              <a:rPr lang="en-US" sz="2000" i="1" dirty="0" smtClean="0">
                <a:solidFill>
                  <a:srgbClr val="0000FF"/>
                </a:solidFill>
              </a:rPr>
              <a:t>       Upgrades!</a:t>
            </a:r>
          </a:p>
          <a:p>
            <a:pPr marL="342900" indent="-342900">
              <a:buAutoNum type="arabicPeriod" startAt="2"/>
            </a:pPr>
            <a:r>
              <a:rPr lang="en-US" sz="2000" i="1" dirty="0" smtClean="0">
                <a:solidFill>
                  <a:srgbClr val="0000FF"/>
                </a:solidFill>
              </a:rPr>
              <a:t>Make Measurements in the high baryon density regions – CBM very essential</a:t>
            </a:r>
          </a:p>
          <a:p>
            <a:endParaRPr lang="en-US" sz="2000" i="1" dirty="0" smtClean="0">
              <a:solidFill>
                <a:srgbClr val="0000FF"/>
              </a:solidFill>
            </a:endParaRPr>
          </a:p>
          <a:p>
            <a:pPr marL="342900" indent="-342900">
              <a:buAutoNum type="arabicPeriod" startAt="2"/>
            </a:pPr>
            <a:r>
              <a:rPr lang="en-US" sz="2000" i="1" dirty="0" smtClean="0">
                <a:solidFill>
                  <a:srgbClr val="0000FF"/>
                </a:solidFill>
              </a:rPr>
              <a:t>The detectors need to cope with high luminosity and should be radiation hard</a:t>
            </a:r>
            <a:endParaRPr lang="en-US" sz="2000" i="1" dirty="0">
              <a:solidFill>
                <a:srgbClr val="0000FF"/>
              </a:solidFill>
            </a:endParaRPr>
          </a:p>
        </p:txBody>
      </p:sp>
      <p:sp>
        <p:nvSpPr>
          <p:cNvPr id="9" name="TextBox 8"/>
          <p:cNvSpPr txBox="1"/>
          <p:nvPr/>
        </p:nvSpPr>
        <p:spPr>
          <a:xfrm>
            <a:off x="4473541" y="3475607"/>
            <a:ext cx="4213259" cy="1323439"/>
          </a:xfrm>
          <a:prstGeom prst="rect">
            <a:avLst/>
          </a:prstGeom>
          <a:noFill/>
          <a:ln w="38100" cmpd="sng">
            <a:solidFill>
              <a:srgbClr val="0000FF"/>
            </a:solidFill>
          </a:ln>
        </p:spPr>
        <p:txBody>
          <a:bodyPr wrap="square" rtlCol="0">
            <a:spAutoFit/>
          </a:bodyPr>
          <a:lstStyle/>
          <a:p>
            <a:r>
              <a:rPr lang="en-US" sz="2000" i="1" dirty="0" err="1" smtClean="0"/>
              <a:t>Dileptons</a:t>
            </a:r>
            <a:r>
              <a:rPr lang="en-US" sz="2000" i="1" dirty="0" smtClean="0"/>
              <a:t> and Chiral Symmetry Restoration related measurements needed to be done over broad spectrum of densities and temperature</a:t>
            </a:r>
            <a:endParaRPr lang="en-US" sz="2000" i="1" dirty="0"/>
          </a:p>
        </p:txBody>
      </p:sp>
    </p:spTree>
    <p:extLst>
      <p:ext uri="{BB962C8B-B14F-4D97-AF65-F5344CB8AC3E}">
        <p14:creationId xmlns:p14="http://schemas.microsoft.com/office/powerpoint/2010/main" val="35062431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8229600" cy="940795"/>
          </a:xfrm>
          <a:extLst/>
        </p:spPr>
        <p:txBody>
          <a:bodyPr>
            <a:normAutofit/>
          </a:bodyPr>
          <a:lstStyle/>
          <a:p>
            <a:pPr>
              <a:defRPr/>
            </a:pPr>
            <a:r>
              <a:rPr lang="en-US" dirty="0" smtClean="0">
                <a:solidFill>
                  <a:srgbClr val="FF0000"/>
                </a:solidFill>
              </a:rPr>
              <a:t>ALICE TPC up-gradation</a:t>
            </a:r>
            <a:endParaRPr lang="en-US" dirty="0">
              <a:solidFill>
                <a:srgbClr val="FF0000"/>
              </a:solidFill>
            </a:endParaRPr>
          </a:p>
        </p:txBody>
      </p:sp>
      <p:sp>
        <p:nvSpPr>
          <p:cNvPr id="6" name="Rectangle 14338"/>
          <p:cNvSpPr>
            <a:spLocks noChangeArrowheads="1"/>
          </p:cNvSpPr>
          <p:nvPr/>
        </p:nvSpPr>
        <p:spPr bwMode="auto">
          <a:xfrm>
            <a:off x="4968875" y="1143000"/>
            <a:ext cx="399573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000" b="1" dirty="0">
                <a:solidFill>
                  <a:srgbClr val="FF0000"/>
                </a:solidFill>
              </a:rPr>
              <a:t>Main tracking device: TPC</a:t>
            </a:r>
            <a:endParaRPr lang="en-US" sz="2000" dirty="0"/>
          </a:p>
          <a:p>
            <a:pPr marL="342900" indent="-342900">
              <a:buFont typeface="Arial"/>
              <a:buChar char="•"/>
              <a:defRPr/>
            </a:pPr>
            <a:r>
              <a:rPr lang="en-US" sz="2000" dirty="0" err="1"/>
              <a:t>σ</a:t>
            </a:r>
            <a:r>
              <a:rPr lang="en-US" sz="2000" baseline="-25000" dirty="0" err="1"/>
              <a:t>p</a:t>
            </a:r>
            <a:r>
              <a:rPr lang="en-US" sz="2000" dirty="0"/>
              <a:t>/p &lt; 7% </a:t>
            </a:r>
            <a:r>
              <a:rPr lang="en-US" sz="2000" dirty="0">
                <a:solidFill>
                  <a:srgbClr val="0000FF"/>
                </a:solidFill>
              </a:rPr>
              <a:t>at 10 </a:t>
            </a:r>
            <a:r>
              <a:rPr lang="en-US" sz="2000" dirty="0" err="1">
                <a:solidFill>
                  <a:srgbClr val="0000FF"/>
                </a:solidFill>
              </a:rPr>
              <a:t>GeV</a:t>
            </a:r>
            <a:endParaRPr lang="en-US" sz="2000" dirty="0">
              <a:solidFill>
                <a:srgbClr val="0000FF"/>
              </a:solidFill>
            </a:endParaRPr>
          </a:p>
          <a:p>
            <a:pPr marL="342900" indent="-342900">
              <a:buFont typeface="Arial"/>
              <a:buChar char="•"/>
              <a:defRPr/>
            </a:pPr>
            <a:r>
              <a:rPr lang="en-US" sz="2000" dirty="0">
                <a:solidFill>
                  <a:srgbClr val="0000FF"/>
                </a:solidFill>
              </a:rPr>
              <a:t>-0.9 &lt; </a:t>
            </a:r>
            <a:r>
              <a:rPr lang="en-US" sz="2000" dirty="0" err="1">
                <a:solidFill>
                  <a:srgbClr val="0000FF"/>
                </a:solidFill>
              </a:rPr>
              <a:t>η</a:t>
            </a:r>
            <a:r>
              <a:rPr lang="en-US" sz="2000" dirty="0">
                <a:solidFill>
                  <a:srgbClr val="0000FF"/>
                </a:solidFill>
              </a:rPr>
              <a:t> &lt; 0.9</a:t>
            </a:r>
          </a:p>
          <a:p>
            <a:pPr marL="342900" indent="-342900">
              <a:buFont typeface="Arial"/>
              <a:buChar char="•"/>
              <a:defRPr/>
            </a:pPr>
            <a:r>
              <a:rPr lang="en-US" sz="2000" dirty="0" err="1"/>
              <a:t>σ</a:t>
            </a:r>
            <a:r>
              <a:rPr lang="en-US" sz="2000" baseline="-25000" dirty="0" err="1"/>
              <a:t>dE</a:t>
            </a:r>
            <a:r>
              <a:rPr lang="en-US" sz="2000" baseline="-25000" dirty="0"/>
              <a:t>/dx </a:t>
            </a:r>
            <a:r>
              <a:rPr lang="en-US" sz="2000" dirty="0"/>
              <a:t>= 5%</a:t>
            </a:r>
          </a:p>
          <a:p>
            <a:pPr marL="342900" indent="-342900">
              <a:buFont typeface="Arial"/>
              <a:buChar char="•"/>
              <a:defRPr/>
            </a:pPr>
            <a:r>
              <a:rPr lang="en-US" sz="2000" dirty="0">
                <a:solidFill>
                  <a:srgbClr val="0000FF"/>
                </a:solidFill>
              </a:rPr>
              <a:t>Readout rate: 500 Hz (</a:t>
            </a:r>
            <a:r>
              <a:rPr lang="en-US" sz="2000" dirty="0" err="1">
                <a:solidFill>
                  <a:srgbClr val="0000FF"/>
                </a:solidFill>
              </a:rPr>
              <a:t>Pb-Pb</a:t>
            </a:r>
            <a:r>
              <a:rPr lang="en-US" sz="2000" dirty="0" smtClean="0">
                <a:solidFill>
                  <a:srgbClr val="0000FF"/>
                </a:solidFill>
              </a:rPr>
              <a:t>)</a:t>
            </a:r>
            <a:endParaRPr lang="en-US" sz="2000" dirty="0">
              <a:solidFill>
                <a:srgbClr val="0000FF"/>
              </a:solidFill>
            </a:endParaRP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143000"/>
            <a:ext cx="469582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2775" y="2774216"/>
            <a:ext cx="3429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3"/>
          <p:cNvSpPr>
            <a:spLocks noChangeArrowheads="1"/>
          </p:cNvSpPr>
          <p:nvPr/>
        </p:nvSpPr>
        <p:spPr bwMode="auto">
          <a:xfrm>
            <a:off x="153988" y="3947296"/>
            <a:ext cx="576103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00FF"/>
                </a:solidFill>
              </a:rPr>
              <a:t>Volume: ~ 90m</a:t>
            </a:r>
            <a:r>
              <a:rPr lang="en-US" sz="2000" baseline="30000" dirty="0">
                <a:solidFill>
                  <a:srgbClr val="0000FF"/>
                </a:solidFill>
              </a:rPr>
              <a:t>3</a:t>
            </a:r>
            <a:r>
              <a:rPr lang="en-US" sz="2000" dirty="0">
                <a:solidFill>
                  <a:srgbClr val="0000FF"/>
                </a:solidFill>
              </a:rPr>
              <a:t>; Gas: Ne/CO</a:t>
            </a:r>
            <a:r>
              <a:rPr lang="en-US" sz="2000" baseline="-25000" dirty="0">
                <a:solidFill>
                  <a:srgbClr val="0000FF"/>
                </a:solidFill>
              </a:rPr>
              <a:t>2</a:t>
            </a:r>
            <a:r>
              <a:rPr lang="en-US" sz="2000" dirty="0">
                <a:solidFill>
                  <a:srgbClr val="0000FF"/>
                </a:solidFill>
              </a:rPr>
              <a:t>(/N</a:t>
            </a:r>
            <a:r>
              <a:rPr lang="en-US" sz="2000" baseline="-25000" dirty="0">
                <a:solidFill>
                  <a:srgbClr val="0000FF"/>
                </a:solidFill>
              </a:rPr>
              <a:t>2</a:t>
            </a:r>
            <a:r>
              <a:rPr lang="en-US" sz="2000" dirty="0">
                <a:solidFill>
                  <a:srgbClr val="0000FF"/>
                </a:solidFill>
              </a:rPr>
              <a:t>) (90/10/5)</a:t>
            </a:r>
          </a:p>
          <a:p>
            <a:r>
              <a:rPr lang="en-US" sz="2000" dirty="0">
                <a:solidFill>
                  <a:srgbClr val="0000FF"/>
                </a:solidFill>
              </a:rPr>
              <a:t>Drift voltage: 100kV, 94ms drift time</a:t>
            </a:r>
          </a:p>
          <a:p>
            <a:r>
              <a:rPr lang="en-US" sz="2000" dirty="0">
                <a:solidFill>
                  <a:srgbClr val="0000FF"/>
                </a:solidFill>
              </a:rPr>
              <a:t>72 MWPCs with 557768 readout pads</a:t>
            </a:r>
          </a:p>
          <a:p>
            <a:r>
              <a:rPr lang="en-US" b="1" dirty="0"/>
              <a:t>Ref: ALICE-TDR-016, CERN-LHCC-2013-020, March 3 2014  </a:t>
            </a:r>
          </a:p>
        </p:txBody>
      </p:sp>
      <p:sp>
        <p:nvSpPr>
          <p:cNvPr id="15367" name="Rectangle 2"/>
          <p:cNvSpPr>
            <a:spLocks noChangeArrowheads="1"/>
          </p:cNvSpPr>
          <p:nvPr/>
        </p:nvSpPr>
        <p:spPr bwMode="auto">
          <a:xfrm>
            <a:off x="153988" y="5505329"/>
            <a:ext cx="66246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smtClean="0">
                <a:solidFill>
                  <a:srgbClr val="FF0000"/>
                </a:solidFill>
              </a:rPr>
              <a:t>Goal:</a:t>
            </a:r>
          </a:p>
          <a:p>
            <a:r>
              <a:rPr lang="en-US" dirty="0" smtClean="0">
                <a:solidFill>
                  <a:srgbClr val="0000FF"/>
                </a:solidFill>
              </a:rPr>
              <a:t>Use GEM to adjust to the high luminosity environment at LHC,</a:t>
            </a:r>
          </a:p>
          <a:p>
            <a:r>
              <a:rPr lang="en-US" dirty="0" smtClean="0">
                <a:solidFill>
                  <a:srgbClr val="0000FF"/>
                </a:solidFill>
              </a:rPr>
              <a:t>Reduce space charge effect and ion-back flow effect</a:t>
            </a:r>
            <a:endParaRPr lang="en-US" dirty="0">
              <a:solidFill>
                <a:srgbClr val="0000FF"/>
              </a:solidFill>
            </a:endParaRPr>
          </a:p>
        </p:txBody>
      </p:sp>
    </p:spTree>
    <p:extLst>
      <p:ext uri="{BB962C8B-B14F-4D97-AF65-F5344CB8AC3E}">
        <p14:creationId xmlns:p14="http://schemas.microsoft.com/office/powerpoint/2010/main" val="41069401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7465" y="1214924"/>
            <a:ext cx="4114531" cy="3064479"/>
          </a:xfrm>
          <a:prstGeom prst="rect">
            <a:avLst/>
          </a:prstGeom>
        </p:spPr>
      </p:pic>
      <p:grpSp>
        <p:nvGrpSpPr>
          <p:cNvPr id="12" name="Group 11"/>
          <p:cNvGrpSpPr/>
          <p:nvPr/>
        </p:nvGrpSpPr>
        <p:grpSpPr>
          <a:xfrm>
            <a:off x="69190" y="1093314"/>
            <a:ext cx="4572000" cy="3218649"/>
            <a:chOff x="228600" y="2990064"/>
            <a:chExt cx="4572000" cy="3218649"/>
          </a:xfrm>
        </p:grpSpPr>
        <p:pic>
          <p:nvPicPr>
            <p:cNvPr id="1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429000"/>
              <a:ext cx="44958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2987824" y="2846048"/>
              <a:ext cx="1656184" cy="194421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0"/>
            <p:cNvSpPr txBox="1">
              <a:spLocks noChangeArrowheads="1"/>
            </p:cNvSpPr>
            <p:nvPr/>
          </p:nvSpPr>
          <p:spPr bwMode="auto">
            <a:xfrm>
              <a:off x="228600" y="5715000"/>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b="1" dirty="0">
                <a:latin typeface="Calibri" charset="0"/>
              </a:endParaRPr>
            </a:p>
          </p:txBody>
        </p:sp>
        <p:sp>
          <p:nvSpPr>
            <p:cNvPr id="16" name="Rectangle 11"/>
            <p:cNvSpPr>
              <a:spLocks noChangeArrowheads="1"/>
            </p:cNvSpPr>
            <p:nvPr/>
          </p:nvSpPr>
          <p:spPr bwMode="auto">
            <a:xfrm>
              <a:off x="2590800" y="5715000"/>
              <a:ext cx="219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dirty="0">
                <a:latin typeface="Calibri" charset="0"/>
              </a:endParaRPr>
            </a:p>
          </p:txBody>
        </p:sp>
      </p:grpSp>
      <p:sp>
        <p:nvSpPr>
          <p:cNvPr id="17" name="TextBox 5"/>
          <p:cNvSpPr txBox="1">
            <a:spLocks noChangeArrowheads="1"/>
          </p:cNvSpPr>
          <p:nvPr/>
        </p:nvSpPr>
        <p:spPr bwMode="auto">
          <a:xfrm>
            <a:off x="92905" y="-34925"/>
            <a:ext cx="34715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000" b="1" u="sng" dirty="0" smtClean="0">
                <a:solidFill>
                  <a:srgbClr val="FF0000"/>
                </a:solidFill>
              </a:rPr>
              <a:t>Silicon Sensors:</a:t>
            </a:r>
          </a:p>
        </p:txBody>
      </p:sp>
      <p:pic>
        <p:nvPicPr>
          <p:cNvPr id="18" name="Object 2"/>
          <p:cNvPicPr>
            <a:picLocks noChangeArrowheads="1"/>
          </p:cNvPicPr>
          <p:nvPr/>
        </p:nvPicPr>
        <p:blipFill>
          <a:blip r:embed="rId5" cstate="screen">
            <a:extLst>
              <a:ext uri="{28A0092B-C50C-407E-A947-70E740481C1C}">
                <a14:useLocalDpi xmlns:a14="http://schemas.microsoft.com/office/drawing/2010/main"/>
              </a:ext>
            </a:extLst>
          </a:blip>
          <a:srcRect t="-322" r="-44" b="-610"/>
          <a:stretch>
            <a:fillRect/>
          </a:stretch>
        </p:blipFill>
        <p:spPr bwMode="auto">
          <a:xfrm>
            <a:off x="653148" y="4858682"/>
            <a:ext cx="2928252" cy="184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Y:\Dropbox\focal\talks\ADC_MIP_electron3X0.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149164"/>
            <a:ext cx="3177547" cy="27088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1937" y="4454981"/>
            <a:ext cx="2625864" cy="400110"/>
          </a:xfrm>
          <a:prstGeom prst="rect">
            <a:avLst/>
          </a:prstGeom>
          <a:noFill/>
        </p:spPr>
        <p:txBody>
          <a:bodyPr wrap="none" rtlCol="0">
            <a:spAutoFit/>
          </a:bodyPr>
          <a:lstStyle/>
          <a:p>
            <a:r>
              <a:rPr lang="en-US" sz="2000" b="1" dirty="0" smtClean="0">
                <a:solidFill>
                  <a:srgbClr val="FF0000"/>
                </a:solidFill>
              </a:rPr>
              <a:t>Thorium Alpha Spectra</a:t>
            </a:r>
            <a:endParaRPr lang="en-US" sz="2000" b="1" dirty="0">
              <a:solidFill>
                <a:srgbClr val="FF0000"/>
              </a:solidFill>
            </a:endParaRPr>
          </a:p>
        </p:txBody>
      </p:sp>
      <p:sp>
        <p:nvSpPr>
          <p:cNvPr id="21" name="TextBox 20"/>
          <p:cNvSpPr txBox="1"/>
          <p:nvPr/>
        </p:nvSpPr>
        <p:spPr>
          <a:xfrm>
            <a:off x="5715477" y="4660196"/>
            <a:ext cx="1351652" cy="400110"/>
          </a:xfrm>
          <a:prstGeom prst="rect">
            <a:avLst/>
          </a:prstGeom>
          <a:solidFill>
            <a:schemeClr val="bg1"/>
          </a:solidFill>
        </p:spPr>
        <p:txBody>
          <a:bodyPr wrap="none" rtlCol="0">
            <a:spAutoFit/>
          </a:bodyPr>
          <a:lstStyle/>
          <a:p>
            <a:r>
              <a:rPr lang="en-US" sz="2000" b="1" dirty="0" smtClean="0">
                <a:solidFill>
                  <a:srgbClr val="0000FF"/>
                </a:solidFill>
              </a:rPr>
              <a:t>Pion 5 </a:t>
            </a:r>
            <a:r>
              <a:rPr lang="en-US" sz="2000" b="1" dirty="0" err="1" smtClean="0">
                <a:solidFill>
                  <a:srgbClr val="0000FF"/>
                </a:solidFill>
              </a:rPr>
              <a:t>GeV</a:t>
            </a:r>
            <a:endParaRPr lang="en-US" sz="2000" b="1" dirty="0">
              <a:solidFill>
                <a:srgbClr val="0000FF"/>
              </a:solidFill>
            </a:endParaRPr>
          </a:p>
        </p:txBody>
      </p:sp>
      <p:sp>
        <p:nvSpPr>
          <p:cNvPr id="22" name="TextBox 21"/>
          <p:cNvSpPr txBox="1"/>
          <p:nvPr/>
        </p:nvSpPr>
        <p:spPr>
          <a:xfrm>
            <a:off x="5952192" y="5395676"/>
            <a:ext cx="1762021" cy="400110"/>
          </a:xfrm>
          <a:prstGeom prst="rect">
            <a:avLst/>
          </a:prstGeom>
          <a:solidFill>
            <a:schemeClr val="bg1"/>
          </a:solidFill>
        </p:spPr>
        <p:txBody>
          <a:bodyPr wrap="none" rtlCol="0">
            <a:spAutoFit/>
          </a:bodyPr>
          <a:lstStyle/>
          <a:p>
            <a:r>
              <a:rPr lang="en-US" sz="2000" b="1" dirty="0" smtClean="0">
                <a:solidFill>
                  <a:srgbClr val="FF0000"/>
                </a:solidFill>
              </a:rPr>
              <a:t>Electron 4 </a:t>
            </a:r>
            <a:r>
              <a:rPr lang="en-US" sz="2000" b="1" dirty="0" err="1" smtClean="0">
                <a:solidFill>
                  <a:srgbClr val="FF0000"/>
                </a:solidFill>
              </a:rPr>
              <a:t>GeV</a:t>
            </a:r>
            <a:endParaRPr lang="en-US" sz="2000" b="1" dirty="0">
              <a:solidFill>
                <a:srgbClr val="FF0000"/>
              </a:solidFill>
            </a:endParaRPr>
          </a:p>
        </p:txBody>
      </p:sp>
      <p:sp>
        <p:nvSpPr>
          <p:cNvPr id="23" name="TextBox 22"/>
          <p:cNvSpPr txBox="1"/>
          <p:nvPr/>
        </p:nvSpPr>
        <p:spPr>
          <a:xfrm>
            <a:off x="350889" y="993905"/>
            <a:ext cx="1843555" cy="477054"/>
          </a:xfrm>
          <a:prstGeom prst="rect">
            <a:avLst/>
          </a:prstGeom>
          <a:noFill/>
        </p:spPr>
        <p:txBody>
          <a:bodyPr wrap="none" rtlCol="0">
            <a:spAutoFit/>
          </a:bodyPr>
          <a:lstStyle/>
          <a:p>
            <a:r>
              <a:rPr lang="en-US" sz="2500" b="1" dirty="0" smtClean="0">
                <a:solidFill>
                  <a:srgbClr val="0000FF"/>
                </a:solidFill>
              </a:rPr>
              <a:t>Test at VECC</a:t>
            </a:r>
            <a:endParaRPr lang="en-US" sz="2500" b="1" dirty="0">
              <a:solidFill>
                <a:srgbClr val="0000FF"/>
              </a:solidFill>
            </a:endParaRPr>
          </a:p>
        </p:txBody>
      </p:sp>
      <p:sp>
        <p:nvSpPr>
          <p:cNvPr id="24" name="TextBox 23"/>
          <p:cNvSpPr txBox="1"/>
          <p:nvPr/>
        </p:nvSpPr>
        <p:spPr>
          <a:xfrm>
            <a:off x="5618705" y="733803"/>
            <a:ext cx="1875959" cy="477054"/>
          </a:xfrm>
          <a:prstGeom prst="rect">
            <a:avLst/>
          </a:prstGeom>
          <a:noFill/>
        </p:spPr>
        <p:txBody>
          <a:bodyPr wrap="none" rtlCol="0">
            <a:spAutoFit/>
          </a:bodyPr>
          <a:lstStyle/>
          <a:p>
            <a:r>
              <a:rPr lang="en-US" sz="2500" b="1" dirty="0" smtClean="0">
                <a:solidFill>
                  <a:srgbClr val="0000FF"/>
                </a:solidFill>
              </a:rPr>
              <a:t>Test at CERN</a:t>
            </a:r>
            <a:endParaRPr lang="en-US" sz="2500" b="1" dirty="0">
              <a:solidFill>
                <a:srgbClr val="0000FF"/>
              </a:solidFill>
            </a:endParaRPr>
          </a:p>
        </p:txBody>
      </p:sp>
      <p:sp>
        <p:nvSpPr>
          <p:cNvPr id="25" name="TextBox 24"/>
          <p:cNvSpPr txBox="1"/>
          <p:nvPr/>
        </p:nvSpPr>
        <p:spPr>
          <a:xfrm>
            <a:off x="1320011" y="1453900"/>
            <a:ext cx="1437638" cy="400110"/>
          </a:xfrm>
          <a:prstGeom prst="rect">
            <a:avLst/>
          </a:prstGeom>
          <a:noFill/>
        </p:spPr>
        <p:txBody>
          <a:bodyPr wrap="none" rtlCol="0">
            <a:spAutoFit/>
          </a:bodyPr>
          <a:lstStyle/>
          <a:p>
            <a:r>
              <a:rPr lang="en-US" sz="2000" b="1" dirty="0" smtClean="0">
                <a:solidFill>
                  <a:schemeClr val="bg1"/>
                </a:solidFill>
              </a:rPr>
              <a:t>Silicon Strip</a:t>
            </a:r>
            <a:endParaRPr lang="en-US" sz="2000" b="1" dirty="0">
              <a:solidFill>
                <a:schemeClr val="bg1"/>
              </a:solidFill>
            </a:endParaRPr>
          </a:p>
        </p:txBody>
      </p:sp>
      <p:pic>
        <p:nvPicPr>
          <p:cNvPr id="27" name="Picture 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718024" y="764385"/>
            <a:ext cx="1282267" cy="1255739"/>
          </a:xfrm>
          <a:prstGeom prst="rect">
            <a:avLst/>
          </a:prstGeom>
          <a:noFill/>
          <a:ln w="25400">
            <a:solidFill>
              <a:srgbClr val="FF0000"/>
            </a:solidFill>
            <a:miter lim="800000"/>
            <a:headEnd/>
            <a:tailEnd/>
          </a:ln>
          <a:effectLst/>
        </p:spPr>
      </p:pic>
      <p:cxnSp>
        <p:nvCxnSpPr>
          <p:cNvPr id="29" name="Straight Arrow Connector 28"/>
          <p:cNvCxnSpPr/>
          <p:nvPr/>
        </p:nvCxnSpPr>
        <p:spPr>
          <a:xfrm flipH="1">
            <a:off x="5715477" y="5010170"/>
            <a:ext cx="236715" cy="1704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886200" y="132546"/>
            <a:ext cx="4410081" cy="477054"/>
          </a:xfrm>
          <a:prstGeom prst="rect">
            <a:avLst/>
          </a:prstGeom>
          <a:solidFill>
            <a:schemeClr val="bg1"/>
          </a:solidFill>
          <a:ln>
            <a:solidFill>
              <a:srgbClr val="FF0000"/>
            </a:solidFill>
          </a:ln>
        </p:spPr>
        <p:txBody>
          <a:bodyPr wrap="none" rtlCol="0">
            <a:spAutoFit/>
          </a:bodyPr>
          <a:lstStyle/>
          <a:p>
            <a:r>
              <a:rPr lang="en-US" sz="2500" b="1" dirty="0" smtClean="0">
                <a:solidFill>
                  <a:srgbClr val="000090"/>
                </a:solidFill>
              </a:rPr>
              <a:t>ALICE-India with BEL, </a:t>
            </a:r>
            <a:r>
              <a:rPr lang="en-US" sz="2500" b="1" dirty="0">
                <a:solidFill>
                  <a:srgbClr val="000090"/>
                </a:solidFill>
              </a:rPr>
              <a:t>B</a:t>
            </a:r>
            <a:r>
              <a:rPr lang="en-US" sz="2500" b="1" dirty="0" smtClean="0">
                <a:solidFill>
                  <a:srgbClr val="000090"/>
                </a:solidFill>
              </a:rPr>
              <a:t>angalore </a:t>
            </a:r>
            <a:endParaRPr lang="en-US" sz="2500" b="1" dirty="0">
              <a:solidFill>
                <a:srgbClr val="000090"/>
              </a:solidFill>
            </a:endParaRPr>
          </a:p>
        </p:txBody>
      </p:sp>
      <p:sp>
        <p:nvSpPr>
          <p:cNvPr id="2" name="TextBox 1"/>
          <p:cNvSpPr txBox="1"/>
          <p:nvPr/>
        </p:nvSpPr>
        <p:spPr>
          <a:xfrm>
            <a:off x="4897465" y="1215374"/>
            <a:ext cx="2570135" cy="707886"/>
          </a:xfrm>
          <a:prstGeom prst="rect">
            <a:avLst/>
          </a:prstGeom>
          <a:solidFill>
            <a:schemeClr val="tx1">
              <a:alpha val="39000"/>
            </a:schemeClr>
          </a:solidFill>
        </p:spPr>
        <p:txBody>
          <a:bodyPr wrap="square" rtlCol="0">
            <a:spAutoFit/>
          </a:bodyPr>
          <a:lstStyle/>
          <a:p>
            <a:r>
              <a:rPr lang="en-US" sz="2000" b="1" dirty="0" smtClean="0">
                <a:solidFill>
                  <a:schemeClr val="bg1"/>
                </a:solidFill>
              </a:rPr>
              <a:t>Tungsten-Silicon Calorimeter Prototype</a:t>
            </a:r>
            <a:endParaRPr lang="en-US" sz="2000" b="1" dirty="0">
              <a:solidFill>
                <a:schemeClr val="bg1"/>
              </a:solidFill>
            </a:endParaRPr>
          </a:p>
        </p:txBody>
      </p:sp>
      <p:sp>
        <p:nvSpPr>
          <p:cNvPr id="26" name="TextBox 25"/>
          <p:cNvSpPr txBox="1"/>
          <p:nvPr/>
        </p:nvSpPr>
        <p:spPr>
          <a:xfrm>
            <a:off x="7875105" y="1714292"/>
            <a:ext cx="1221270" cy="369332"/>
          </a:xfrm>
          <a:prstGeom prst="rect">
            <a:avLst/>
          </a:prstGeom>
          <a:solidFill>
            <a:schemeClr val="bg1">
              <a:alpha val="36000"/>
            </a:schemeClr>
          </a:solidFill>
        </p:spPr>
        <p:txBody>
          <a:bodyPr wrap="none" rtlCol="0">
            <a:spAutoFit/>
          </a:bodyPr>
          <a:lstStyle/>
          <a:p>
            <a:r>
              <a:rPr lang="en-US" b="1" dirty="0" smtClean="0">
                <a:solidFill>
                  <a:srgbClr val="000000"/>
                </a:solidFill>
              </a:rPr>
              <a:t>Silicon Pad</a:t>
            </a:r>
            <a:endParaRPr lang="en-US" b="1" dirty="0">
              <a:solidFill>
                <a:srgbClr val="000000"/>
              </a:solidFill>
            </a:endParaRPr>
          </a:p>
        </p:txBody>
      </p:sp>
      <p:sp>
        <p:nvSpPr>
          <p:cNvPr id="3" name="TextBox 2"/>
          <p:cNvSpPr txBox="1"/>
          <p:nvPr/>
        </p:nvSpPr>
        <p:spPr>
          <a:xfrm rot="19210815">
            <a:off x="3551187" y="5224547"/>
            <a:ext cx="1387970" cy="646331"/>
          </a:xfrm>
          <a:prstGeom prst="rect">
            <a:avLst/>
          </a:prstGeom>
          <a:noFill/>
        </p:spPr>
        <p:txBody>
          <a:bodyPr wrap="none" rtlCol="0">
            <a:spAutoFit/>
          </a:bodyPr>
          <a:lstStyle/>
          <a:p>
            <a:pPr algn="ctr"/>
            <a:r>
              <a:rPr lang="en-US" b="1" i="1" dirty="0" smtClean="0">
                <a:solidFill>
                  <a:srgbClr val="FF0000"/>
                </a:solidFill>
                <a:latin typeface="Helvetica"/>
                <a:cs typeface="Helvetica"/>
              </a:rPr>
              <a:t>ALICE</a:t>
            </a:r>
          </a:p>
          <a:p>
            <a:pPr algn="ctr"/>
            <a:r>
              <a:rPr lang="en-US" b="1" i="1" dirty="0" smtClean="0">
                <a:solidFill>
                  <a:srgbClr val="FF0000"/>
                </a:solidFill>
                <a:latin typeface="Helvetica"/>
                <a:cs typeface="Helvetica"/>
              </a:rPr>
              <a:t>UPGRADE</a:t>
            </a:r>
            <a:endParaRPr lang="en-US" b="1" i="1" dirty="0">
              <a:solidFill>
                <a:srgbClr val="FF0000"/>
              </a:solidFill>
              <a:latin typeface="Helvetica"/>
              <a:cs typeface="Helvetica"/>
            </a:endParaRPr>
          </a:p>
        </p:txBody>
      </p:sp>
    </p:spTree>
    <p:extLst>
      <p:ext uri="{BB962C8B-B14F-4D97-AF65-F5344CB8AC3E}">
        <p14:creationId xmlns:p14="http://schemas.microsoft.com/office/powerpoint/2010/main" val="6546040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ustomShape 1"/>
          <p:cNvSpPr/>
          <p:nvPr/>
        </p:nvSpPr>
        <p:spPr>
          <a:xfrm>
            <a:off x="1169640" y="-44840"/>
            <a:ext cx="8228520" cy="680400"/>
          </a:xfrm>
          <a:prstGeom prst="rect">
            <a:avLst/>
          </a:prstGeom>
        </p:spPr>
        <p:txBody>
          <a:bodyPr lIns="90000" tIns="45000" rIns="90000" bIns="45000" anchor="ctr"/>
          <a:lstStyle/>
          <a:p>
            <a:pPr>
              <a:lnSpc>
                <a:spcPct val="100000"/>
              </a:lnSpc>
            </a:pPr>
            <a:r>
              <a:rPr lang="en-IN" sz="3600" dirty="0">
                <a:solidFill>
                  <a:srgbClr val="FF0000"/>
                </a:solidFill>
                <a:latin typeface="Times New Roman"/>
              </a:rPr>
              <a:t>Silicon Detector Fabrication</a:t>
            </a:r>
            <a:endParaRPr sz="1600" dirty="0">
              <a:solidFill>
                <a:srgbClr val="FF0000"/>
              </a:solidFill>
            </a:endParaRPr>
          </a:p>
        </p:txBody>
      </p:sp>
      <p:sp>
        <p:nvSpPr>
          <p:cNvPr id="97" name="CustomShape 2"/>
          <p:cNvSpPr/>
          <p:nvPr/>
        </p:nvSpPr>
        <p:spPr>
          <a:xfrm>
            <a:off x="0" y="565920"/>
            <a:ext cx="6575040" cy="3537720"/>
          </a:xfrm>
          <a:prstGeom prst="rect">
            <a:avLst/>
          </a:prstGeom>
        </p:spPr>
        <p:txBody>
          <a:bodyPr lIns="90000" tIns="45000" rIns="90000" bIns="45000"/>
          <a:lstStyle/>
          <a:p>
            <a:pPr>
              <a:lnSpc>
                <a:spcPct val="100000"/>
              </a:lnSpc>
              <a:buSzPct val="85000"/>
              <a:buFont typeface="Arial"/>
              <a:buChar char="•"/>
            </a:pPr>
            <a:r>
              <a:rPr lang="en-IN" sz="2000">
                <a:solidFill>
                  <a:srgbClr val="56541E"/>
                </a:solidFill>
                <a:latin typeface="Arial"/>
              </a:rPr>
              <a:t>Pad Detector</a:t>
            </a:r>
            <a:endParaRPr/>
          </a:p>
          <a:p>
            <a:pPr>
              <a:lnSpc>
                <a:spcPct val="100000"/>
              </a:lnSpc>
              <a:buSzPct val="85000"/>
              <a:buFont typeface="Arial"/>
              <a:buChar char="•"/>
            </a:pPr>
            <a:r>
              <a:rPr lang="en-IN" sz="2000">
                <a:solidFill>
                  <a:srgbClr val="292934"/>
                </a:solidFill>
                <a:latin typeface="Arial"/>
              </a:rPr>
              <a:t>Pad 5mm X 5mm; 250 ± 10 μm; Guard rings </a:t>
            </a:r>
            <a:endParaRPr/>
          </a:p>
          <a:p>
            <a:pPr>
              <a:lnSpc>
                <a:spcPct val="100000"/>
              </a:lnSpc>
              <a:buSzPct val="85000"/>
              <a:buFont typeface="Arial"/>
              <a:buChar char="•"/>
            </a:pPr>
            <a:r>
              <a:rPr lang="en-IN" sz="2000">
                <a:solidFill>
                  <a:srgbClr val="292934"/>
                </a:solidFill>
                <a:latin typeface="Arial"/>
              </a:rPr>
              <a:t>N-type bulk: ρ = 3000-5000 Ωcm</a:t>
            </a:r>
            <a:endParaRPr/>
          </a:p>
          <a:p>
            <a:pPr>
              <a:lnSpc>
                <a:spcPct val="100000"/>
              </a:lnSpc>
              <a:buSzPct val="85000"/>
              <a:buFont typeface="Arial"/>
              <a:buChar char="•"/>
            </a:pPr>
            <a:r>
              <a:rPr lang="en-IN" sz="2000">
                <a:solidFill>
                  <a:srgbClr val="292934"/>
                </a:solidFill>
                <a:latin typeface="Arial"/>
              </a:rPr>
              <a:t>Wet oxidation, at 1050oC, 630 ± 10 nm</a:t>
            </a:r>
            <a:endParaRPr/>
          </a:p>
          <a:p>
            <a:pPr>
              <a:lnSpc>
                <a:spcPct val="100000"/>
              </a:lnSpc>
              <a:buSzPct val="85000"/>
              <a:buFont typeface="Arial"/>
              <a:buChar char="•"/>
            </a:pPr>
            <a:r>
              <a:rPr lang="en-IN" sz="2000">
                <a:solidFill>
                  <a:srgbClr val="292934"/>
                </a:solidFill>
                <a:latin typeface="Arial"/>
              </a:rPr>
              <a:t>Doping: (Boron &amp; Phosphorus) 2 keV; dose 5 X 1015 ions/cm2</a:t>
            </a:r>
            <a:endParaRPr/>
          </a:p>
          <a:p>
            <a:pPr>
              <a:lnSpc>
                <a:spcPct val="100000"/>
              </a:lnSpc>
              <a:buSzPct val="85000"/>
              <a:buFont typeface="Arial"/>
              <a:buChar char="•"/>
            </a:pPr>
            <a:r>
              <a:rPr lang="en-IN" sz="2000">
                <a:solidFill>
                  <a:srgbClr val="292934"/>
                </a:solidFill>
                <a:latin typeface="Arial"/>
              </a:rPr>
              <a:t>Anneal at 950oC in N2 environment</a:t>
            </a:r>
            <a:endParaRPr/>
          </a:p>
          <a:p>
            <a:pPr>
              <a:lnSpc>
                <a:spcPct val="100000"/>
              </a:lnSpc>
              <a:buSzPct val="85000"/>
              <a:buFont typeface="Arial"/>
              <a:buChar char="•"/>
            </a:pPr>
            <a:r>
              <a:rPr lang="en-IN" sz="2000">
                <a:solidFill>
                  <a:srgbClr val="292934"/>
                </a:solidFill>
                <a:latin typeface="Arial"/>
              </a:rPr>
              <a:t>Aluminum contacts &lt; 500 Å</a:t>
            </a:r>
            <a:endParaRPr/>
          </a:p>
          <a:p>
            <a:pPr>
              <a:lnSpc>
                <a:spcPct val="100000"/>
              </a:lnSpc>
              <a:buSzPct val="85000"/>
              <a:buFont typeface="Arial"/>
              <a:buChar char="•"/>
            </a:pPr>
            <a:r>
              <a:rPr lang="en-IN" sz="2000">
                <a:solidFill>
                  <a:srgbClr val="56541E"/>
                </a:solidFill>
                <a:latin typeface="Arial"/>
              </a:rPr>
              <a:t>Strip Detector</a:t>
            </a:r>
            <a:endParaRPr/>
          </a:p>
          <a:p>
            <a:pPr>
              <a:lnSpc>
                <a:spcPct val="100000"/>
              </a:lnSpc>
              <a:buSzPct val="85000"/>
              <a:buFont typeface="Arial"/>
              <a:buChar char="•"/>
            </a:pPr>
            <a:r>
              <a:rPr lang="en-IN" sz="2000">
                <a:solidFill>
                  <a:srgbClr val="292934"/>
                </a:solidFill>
                <a:latin typeface="Arial"/>
              </a:rPr>
              <a:t>2cm X 2cm sensor; 50 μm pitch; 384 strips</a:t>
            </a:r>
            <a:endParaRPr/>
          </a:p>
          <a:p>
            <a:pPr>
              <a:lnSpc>
                <a:spcPct val="100000"/>
              </a:lnSpc>
              <a:buSzPct val="85000"/>
              <a:buFont typeface="Arial"/>
              <a:buChar char="•"/>
            </a:pPr>
            <a:r>
              <a:rPr lang="en-IN" sz="2000">
                <a:solidFill>
                  <a:srgbClr val="292934"/>
                </a:solidFill>
                <a:latin typeface="Arial"/>
              </a:rPr>
              <a:t>1.92cm X 1.92cm active area; Punch through biasing</a:t>
            </a:r>
            <a:endParaRPr/>
          </a:p>
          <a:p>
            <a:pPr>
              <a:lnSpc>
                <a:spcPct val="100000"/>
              </a:lnSpc>
            </a:pPr>
            <a:endParaRPr/>
          </a:p>
          <a:p>
            <a:pPr>
              <a:lnSpc>
                <a:spcPct val="100000"/>
              </a:lnSpc>
            </a:pPr>
            <a:endParaRPr/>
          </a:p>
        </p:txBody>
      </p:sp>
      <p:sp>
        <p:nvSpPr>
          <p:cNvPr id="99" name="CustomShape 4"/>
          <p:cNvSpPr/>
          <p:nvPr/>
        </p:nvSpPr>
        <p:spPr>
          <a:xfrm>
            <a:off x="0" y="0"/>
            <a:ext cx="11796120" cy="11796120"/>
          </a:xfrm>
          <a:prstGeom prst="rect">
            <a:avLst/>
          </a:prstGeom>
        </p:spPr>
        <p:txBody>
          <a:bodyPr lIns="90000" tIns="45000" rIns="90000" bIns="45000"/>
          <a:lstStyle/>
          <a:p>
            <a:pPr>
              <a:lnSpc>
                <a:spcPct val="100000"/>
              </a:lnSpc>
            </a:pPr>
            <a:endParaRPr dirty="0"/>
          </a:p>
        </p:txBody>
      </p:sp>
      <p:pic>
        <p:nvPicPr>
          <p:cNvPr id="100" name="Picture 5"/>
          <p:cNvPicPr/>
          <p:nvPr/>
        </p:nvPicPr>
        <p:blipFill>
          <a:blip r:embed="rId3"/>
          <a:stretch>
            <a:fillRect/>
          </a:stretch>
        </p:blipFill>
        <p:spPr>
          <a:xfrm>
            <a:off x="6588000" y="2807280"/>
            <a:ext cx="2202120" cy="1755720"/>
          </a:xfrm>
          <a:prstGeom prst="rect">
            <a:avLst/>
          </a:prstGeom>
        </p:spPr>
      </p:pic>
      <p:pic>
        <p:nvPicPr>
          <p:cNvPr id="101" name="Picture 6"/>
          <p:cNvPicPr/>
          <p:nvPr/>
        </p:nvPicPr>
        <p:blipFill>
          <a:blip r:embed="rId4"/>
          <a:stretch>
            <a:fillRect/>
          </a:stretch>
        </p:blipFill>
        <p:spPr>
          <a:xfrm>
            <a:off x="263160" y="4591080"/>
            <a:ext cx="2711880" cy="2033640"/>
          </a:xfrm>
          <a:prstGeom prst="rect">
            <a:avLst/>
          </a:prstGeom>
        </p:spPr>
      </p:pic>
      <p:pic>
        <p:nvPicPr>
          <p:cNvPr id="102" name="Picture 8"/>
          <p:cNvPicPr/>
          <p:nvPr/>
        </p:nvPicPr>
        <p:blipFill>
          <a:blip r:embed="rId5"/>
          <a:stretch>
            <a:fillRect/>
          </a:stretch>
        </p:blipFill>
        <p:spPr>
          <a:xfrm>
            <a:off x="3195360" y="4374000"/>
            <a:ext cx="3050640" cy="2562480"/>
          </a:xfrm>
          <a:prstGeom prst="rect">
            <a:avLst/>
          </a:prstGeom>
        </p:spPr>
      </p:pic>
      <p:pic>
        <p:nvPicPr>
          <p:cNvPr id="103" name="Picture 9"/>
          <p:cNvPicPr/>
          <p:nvPr/>
        </p:nvPicPr>
        <p:blipFill>
          <a:blip r:embed="rId6"/>
          <a:stretch>
            <a:fillRect/>
          </a:stretch>
        </p:blipFill>
        <p:spPr>
          <a:xfrm>
            <a:off x="6588000" y="4683240"/>
            <a:ext cx="2202120" cy="1941480"/>
          </a:xfrm>
          <a:prstGeom prst="rect">
            <a:avLst/>
          </a:prstGeom>
        </p:spPr>
      </p:pic>
      <p:pic>
        <p:nvPicPr>
          <p:cNvPr id="104" name="Picture 11"/>
          <p:cNvPicPr/>
          <p:nvPr/>
        </p:nvPicPr>
        <p:blipFill>
          <a:blip r:embed="rId7"/>
          <a:stretch>
            <a:fillRect/>
          </a:stretch>
        </p:blipFill>
        <p:spPr>
          <a:xfrm>
            <a:off x="6576120" y="477720"/>
            <a:ext cx="2202120" cy="2205720"/>
          </a:xfrm>
          <a:prstGeom prst="rect">
            <a:avLst/>
          </a:prstGeom>
        </p:spPr>
      </p:pic>
      <p:sp>
        <p:nvSpPr>
          <p:cNvPr id="105" name="CustomShape 5"/>
          <p:cNvSpPr/>
          <p:nvPr/>
        </p:nvSpPr>
        <p:spPr>
          <a:xfrm>
            <a:off x="220320" y="4242960"/>
            <a:ext cx="2862720" cy="333000"/>
          </a:xfrm>
          <a:prstGeom prst="rect">
            <a:avLst/>
          </a:prstGeom>
        </p:spPr>
        <p:txBody>
          <a:bodyPr wrap="none" lIns="90000" tIns="45000" rIns="90000" bIns="45000"/>
          <a:lstStyle/>
          <a:p>
            <a:pPr>
              <a:lnSpc>
                <a:spcPct val="100000"/>
              </a:lnSpc>
            </a:pPr>
            <a:r>
              <a:rPr lang="en-IN" sz="1600">
                <a:solidFill>
                  <a:srgbClr val="FF0000"/>
                </a:solidFill>
                <a:latin typeface="Arial"/>
              </a:rPr>
              <a:t>Boron doped SiO2 patterning </a:t>
            </a:r>
            <a:endParaRPr/>
          </a:p>
        </p:txBody>
      </p:sp>
      <p:sp>
        <p:nvSpPr>
          <p:cNvPr id="106" name="CustomShape 6"/>
          <p:cNvSpPr/>
          <p:nvPr/>
        </p:nvSpPr>
        <p:spPr>
          <a:xfrm>
            <a:off x="3733560" y="4220280"/>
            <a:ext cx="2256120" cy="333000"/>
          </a:xfrm>
          <a:prstGeom prst="rect">
            <a:avLst/>
          </a:prstGeom>
        </p:spPr>
        <p:txBody>
          <a:bodyPr wrap="none" lIns="90000" tIns="45000" rIns="90000" bIns="45000"/>
          <a:lstStyle/>
          <a:p>
            <a:pPr>
              <a:lnSpc>
                <a:spcPct val="100000"/>
              </a:lnSpc>
            </a:pPr>
            <a:r>
              <a:rPr lang="en-IN" sz="1600">
                <a:solidFill>
                  <a:srgbClr val="FF0000"/>
                </a:solidFill>
                <a:latin typeface="Arial"/>
              </a:rPr>
              <a:t>Doping profile of Boron</a:t>
            </a:r>
            <a:endParaRPr/>
          </a:p>
        </p:txBody>
      </p:sp>
      <p:sp>
        <p:nvSpPr>
          <p:cNvPr id="107" name="CustomShape 7"/>
          <p:cNvSpPr/>
          <p:nvPr/>
        </p:nvSpPr>
        <p:spPr>
          <a:xfrm>
            <a:off x="5142240" y="488880"/>
            <a:ext cx="1364400" cy="333000"/>
          </a:xfrm>
          <a:prstGeom prst="rect">
            <a:avLst/>
          </a:prstGeom>
        </p:spPr>
        <p:txBody>
          <a:bodyPr wrap="none" lIns="90000" tIns="45000" rIns="90000" bIns="45000"/>
          <a:lstStyle/>
          <a:p>
            <a:pPr>
              <a:lnSpc>
                <a:spcPct val="100000"/>
              </a:lnSpc>
            </a:pPr>
            <a:r>
              <a:rPr lang="en-IN" sz="1600">
                <a:solidFill>
                  <a:srgbClr val="FF0000"/>
                </a:solidFill>
                <a:latin typeface="Arial"/>
              </a:rPr>
              <a:t>Pad Detector</a:t>
            </a:r>
            <a:endParaRPr/>
          </a:p>
        </p:txBody>
      </p:sp>
      <p:sp>
        <p:nvSpPr>
          <p:cNvPr id="108" name="CustomShape 8"/>
          <p:cNvSpPr/>
          <p:nvPr/>
        </p:nvSpPr>
        <p:spPr>
          <a:xfrm>
            <a:off x="8855640" y="477720"/>
            <a:ext cx="360" cy="2205720"/>
          </a:xfrm>
          <a:prstGeom prst="straightConnector1">
            <a:avLst/>
          </a:prstGeom>
          <a:ln w="26280">
            <a:solidFill>
              <a:srgbClr val="93A299"/>
            </a:solidFill>
            <a:round/>
            <a:headEnd type="triangle" w="med" len="med"/>
            <a:tailEnd type="triangle" w="med" len="med"/>
          </a:ln>
        </p:spPr>
      </p:sp>
      <p:sp>
        <p:nvSpPr>
          <p:cNvPr id="109" name="CustomShape 9"/>
          <p:cNvSpPr/>
          <p:nvPr/>
        </p:nvSpPr>
        <p:spPr>
          <a:xfrm>
            <a:off x="8778960" y="1959480"/>
            <a:ext cx="751680" cy="363600"/>
          </a:xfrm>
          <a:prstGeom prst="rect">
            <a:avLst/>
          </a:prstGeom>
        </p:spPr>
        <p:txBody>
          <a:bodyPr wrap="none" lIns="90000" tIns="45000" rIns="90000" bIns="45000"/>
          <a:lstStyle/>
          <a:p>
            <a:pPr>
              <a:lnSpc>
                <a:spcPct val="100000"/>
              </a:lnSpc>
            </a:pPr>
            <a:r>
              <a:rPr lang="en-IN">
                <a:solidFill>
                  <a:srgbClr val="292934"/>
                </a:solidFill>
                <a:latin typeface="Arial"/>
              </a:rPr>
              <a:t>8 mm</a:t>
            </a:r>
            <a:endParaRPr/>
          </a:p>
        </p:txBody>
      </p:sp>
      <p:sp>
        <p:nvSpPr>
          <p:cNvPr id="110" name="CustomShape 10"/>
          <p:cNvSpPr/>
          <p:nvPr/>
        </p:nvSpPr>
        <p:spPr>
          <a:xfrm>
            <a:off x="5041080" y="2717640"/>
            <a:ext cx="1580760" cy="333000"/>
          </a:xfrm>
          <a:prstGeom prst="rect">
            <a:avLst/>
          </a:prstGeom>
        </p:spPr>
        <p:txBody>
          <a:bodyPr wrap="none" lIns="90000" tIns="45000" rIns="90000" bIns="45000"/>
          <a:lstStyle/>
          <a:p>
            <a:pPr>
              <a:lnSpc>
                <a:spcPct val="100000"/>
              </a:lnSpc>
            </a:pPr>
            <a:r>
              <a:rPr lang="en-IN" sz="1600">
                <a:solidFill>
                  <a:srgbClr val="FF0000"/>
                </a:solidFill>
                <a:latin typeface="Arial"/>
              </a:rPr>
              <a:t>Mask Exposure</a:t>
            </a:r>
            <a:endParaRPr/>
          </a:p>
        </p:txBody>
      </p:sp>
      <p:sp>
        <p:nvSpPr>
          <p:cNvPr id="111" name="CustomShape 11"/>
          <p:cNvSpPr/>
          <p:nvPr/>
        </p:nvSpPr>
        <p:spPr>
          <a:xfrm>
            <a:off x="6476040" y="6554880"/>
            <a:ext cx="2676600" cy="333000"/>
          </a:xfrm>
          <a:prstGeom prst="rect">
            <a:avLst/>
          </a:prstGeom>
        </p:spPr>
        <p:txBody>
          <a:bodyPr wrap="none" lIns="90000" tIns="45000" rIns="90000" bIns="45000"/>
          <a:lstStyle/>
          <a:p>
            <a:pPr>
              <a:lnSpc>
                <a:spcPct val="100000"/>
              </a:lnSpc>
            </a:pPr>
            <a:r>
              <a:rPr lang="en-IN" sz="1600">
                <a:solidFill>
                  <a:srgbClr val="FF0000"/>
                </a:solidFill>
                <a:latin typeface="Arial"/>
              </a:rPr>
              <a:t>Silicon Strip Detector: mask</a:t>
            </a:r>
            <a:endParaRPr/>
          </a:p>
        </p:txBody>
      </p:sp>
    </p:spTree>
    <p:extLst>
      <p:ext uri="{BB962C8B-B14F-4D97-AF65-F5344CB8AC3E}">
        <p14:creationId xmlns:p14="http://schemas.microsoft.com/office/powerpoint/2010/main" val="29028611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KHAN\Desktop\Picture1.png"/>
          <p:cNvPicPr>
            <a:picLocks noChangeAspect="1" noChangeArrowheads="1"/>
          </p:cNvPicPr>
          <p:nvPr/>
        </p:nvPicPr>
        <p:blipFill>
          <a:blip r:embed="rId2" cstate="print"/>
          <a:srcRect/>
          <a:stretch>
            <a:fillRect/>
          </a:stretch>
        </p:blipFill>
        <p:spPr bwMode="auto">
          <a:xfrm>
            <a:off x="457200" y="920662"/>
            <a:ext cx="4800600" cy="2813138"/>
          </a:xfrm>
          <a:prstGeom prst="rect">
            <a:avLst/>
          </a:prstGeom>
          <a:noFill/>
        </p:spPr>
      </p:pic>
      <p:sp>
        <p:nvSpPr>
          <p:cNvPr id="5" name="Title 1"/>
          <p:cNvSpPr txBox="1">
            <a:spLocks/>
          </p:cNvSpPr>
          <p:nvPr/>
        </p:nvSpPr>
        <p:spPr>
          <a:xfrm>
            <a:off x="0" y="-76200"/>
            <a:ext cx="6400800" cy="990599"/>
          </a:xfrm>
          <a:prstGeom prst="rect">
            <a:avLst/>
          </a:prstGeom>
        </p:spPr>
        <p:txBody>
          <a:bodyPr vert="horz" lIns="91440" tIns="45720" rIns="91440" bIns="45720" rtlCol="0" anchor="ctr">
            <a:noAutofit/>
          </a:bodyPr>
          <a:lstStyle/>
          <a:p>
            <a:pPr lvl="0" algn="ctr">
              <a:lnSpc>
                <a:spcPct val="110000"/>
              </a:lnSpc>
              <a:spcBef>
                <a:spcPct val="0"/>
              </a:spcBef>
              <a:defRPr/>
            </a:pPr>
            <a:r>
              <a:rPr lang="en-US" sz="2500" b="1" dirty="0" smtClean="0">
                <a:solidFill>
                  <a:srgbClr val="FF0000"/>
                </a:solidFill>
                <a:latin typeface="Helvetica"/>
                <a:cs typeface="Helvetica"/>
              </a:rPr>
              <a:t>A New Architecture </a:t>
            </a:r>
            <a:r>
              <a:rPr lang="en-US" sz="2500" b="1" dirty="0">
                <a:solidFill>
                  <a:srgbClr val="FF0000"/>
                </a:solidFill>
                <a:latin typeface="Helvetica"/>
                <a:cs typeface="Helvetica"/>
              </a:rPr>
              <a:t>for the </a:t>
            </a:r>
            <a:r>
              <a:rPr lang="en-US" sz="2500" b="1" dirty="0" smtClean="0">
                <a:solidFill>
                  <a:srgbClr val="FF0000"/>
                </a:solidFill>
                <a:latin typeface="Helvetica"/>
                <a:cs typeface="Helvetica"/>
              </a:rPr>
              <a:t>ALICE@CERN</a:t>
            </a:r>
          </a:p>
          <a:p>
            <a:pPr lvl="0" algn="ctr">
              <a:lnSpc>
                <a:spcPct val="110000"/>
              </a:lnSpc>
              <a:spcBef>
                <a:spcPct val="0"/>
              </a:spcBef>
              <a:defRPr/>
            </a:pPr>
            <a:r>
              <a:rPr kumimoji="0" lang="en-US" sz="2500" b="1" u="none" strike="noStrike" kern="1200" cap="none" spc="0" normalizeH="0" baseline="0" noProof="0" dirty="0" smtClean="0">
                <a:ln>
                  <a:noFill/>
                </a:ln>
                <a:solidFill>
                  <a:srgbClr val="FF0000"/>
                </a:solidFill>
                <a:effectLst/>
                <a:uLnTx/>
                <a:uFillTx/>
                <a:latin typeface="Helvetica"/>
                <a:ea typeface="+mj-ea"/>
                <a:cs typeface="Helvetica"/>
              </a:rPr>
              <a:t>Common Readout Unit (CRU) </a:t>
            </a:r>
            <a:endParaRPr kumimoji="0" lang="en-US" sz="2500" b="1" u="none" strike="noStrike" kern="1200" cap="none" spc="0" normalizeH="0" baseline="0" noProof="0" dirty="0">
              <a:ln>
                <a:noFill/>
              </a:ln>
              <a:solidFill>
                <a:srgbClr val="FF0000"/>
              </a:solidFill>
              <a:effectLst/>
              <a:uLnTx/>
              <a:uFillTx/>
              <a:latin typeface="Helvetica"/>
              <a:ea typeface="+mj-ea"/>
              <a:cs typeface="Helvetica"/>
            </a:endParaRPr>
          </a:p>
        </p:txBody>
      </p:sp>
      <p:pic>
        <p:nvPicPr>
          <p:cNvPr id="7" name="Picture 2">
            <a:hlinkClick r:id="rId3" action="ppaction://hlinkpres?slideindex=1&amp;slidetitle="/>
          </p:cNvPr>
          <p:cNvPicPr>
            <a:picLocks noChangeAspect="1" noChangeArrowheads="1"/>
          </p:cNvPicPr>
          <p:nvPr/>
        </p:nvPicPr>
        <p:blipFill>
          <a:blip r:embed="rId4" cstate="print"/>
          <a:srcRect/>
          <a:stretch>
            <a:fillRect/>
          </a:stretch>
        </p:blipFill>
        <p:spPr bwMode="auto">
          <a:xfrm>
            <a:off x="4267200" y="4419600"/>
            <a:ext cx="4754670" cy="1765151"/>
          </a:xfrm>
          <a:prstGeom prst="rect">
            <a:avLst/>
          </a:prstGeom>
          <a:noFill/>
          <a:ln w="9525">
            <a:noFill/>
            <a:miter lim="800000"/>
            <a:headEnd/>
            <a:tailEnd/>
          </a:ln>
        </p:spPr>
      </p:pic>
      <p:sp>
        <p:nvSpPr>
          <p:cNvPr id="8" name="Content Placeholder 2"/>
          <p:cNvSpPr>
            <a:spLocks noGrp="1"/>
          </p:cNvSpPr>
          <p:nvPr>
            <p:ph idx="1"/>
          </p:nvPr>
        </p:nvSpPr>
        <p:spPr>
          <a:xfrm>
            <a:off x="6172200" y="1524000"/>
            <a:ext cx="2667000" cy="1600200"/>
          </a:xfrm>
        </p:spPr>
        <p:txBody>
          <a:bodyPr>
            <a:normAutofit/>
          </a:bodyPr>
          <a:lstStyle/>
          <a:p>
            <a:pPr>
              <a:buNone/>
            </a:pPr>
            <a:r>
              <a:rPr lang="en-US" sz="1800" b="1" dirty="0" smtClean="0">
                <a:solidFill>
                  <a:schemeClr val="tx1"/>
                </a:solidFill>
                <a:latin typeface="Helvetica"/>
                <a:cs typeface="Helvetica"/>
              </a:rPr>
              <a:t>India </a:t>
            </a:r>
          </a:p>
          <a:p>
            <a:pPr>
              <a:buNone/>
            </a:pPr>
            <a:endParaRPr lang="en-US" sz="1800" b="1" dirty="0">
              <a:latin typeface="Helvetica"/>
              <a:cs typeface="Helvetica"/>
            </a:endParaRPr>
          </a:p>
          <a:p>
            <a:pPr>
              <a:buNone/>
            </a:pPr>
            <a:endParaRPr lang="en-US" sz="1800" b="1" dirty="0" smtClean="0">
              <a:solidFill>
                <a:schemeClr val="tx1"/>
              </a:solidFill>
              <a:latin typeface="Helvetica"/>
              <a:cs typeface="Helvetica"/>
            </a:endParaRPr>
          </a:p>
          <a:p>
            <a:pPr>
              <a:buNone/>
            </a:pPr>
            <a:r>
              <a:rPr lang="en-US" sz="1800" b="1" dirty="0" smtClean="0">
                <a:solidFill>
                  <a:schemeClr val="tx1"/>
                </a:solidFill>
                <a:latin typeface="Helvetica"/>
                <a:cs typeface="Helvetica"/>
              </a:rPr>
              <a:t>Hungary</a:t>
            </a:r>
          </a:p>
          <a:p>
            <a:pPr>
              <a:buNone/>
            </a:pPr>
            <a:endParaRPr lang="en-US" sz="1800" b="1" dirty="0" smtClean="0">
              <a:solidFill>
                <a:schemeClr val="tx1"/>
              </a:solidFill>
              <a:latin typeface="Helvetica"/>
              <a:cs typeface="Helvetica"/>
            </a:endParaRPr>
          </a:p>
          <a:p>
            <a:pPr>
              <a:buNone/>
            </a:pPr>
            <a:endParaRPr lang="en-US" sz="1800" b="1" dirty="0">
              <a:latin typeface="Helvetica"/>
              <a:cs typeface="Helvetica"/>
            </a:endParaRPr>
          </a:p>
        </p:txBody>
      </p:sp>
      <p:pic>
        <p:nvPicPr>
          <p:cNvPr id="9" name="Picture 2" descr="http://www.flags.net/images/largeflags/HUNG0001.GIF"/>
          <p:cNvPicPr>
            <a:picLocks noChangeAspect="1" noChangeArrowheads="1"/>
          </p:cNvPicPr>
          <p:nvPr/>
        </p:nvPicPr>
        <p:blipFill>
          <a:blip r:embed="rId5" cstate="print"/>
          <a:srcRect/>
          <a:stretch>
            <a:fillRect/>
          </a:stretch>
        </p:blipFill>
        <p:spPr bwMode="auto">
          <a:xfrm>
            <a:off x="7315200" y="2438400"/>
            <a:ext cx="1143000" cy="6858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58" descr="http://www.jaadu.de/pictures/indienp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0" y="1447800"/>
            <a:ext cx="1143000" cy="735754"/>
          </a:xfrm>
          <a:prstGeom prst="rect">
            <a:avLst/>
          </a:prstGeom>
          <a:noFill/>
          <a:ln w="3175" cap="sq">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77775" y="914400"/>
            <a:ext cx="2685225" cy="400110"/>
          </a:xfrm>
          <a:prstGeom prst="rect">
            <a:avLst/>
          </a:prstGeom>
          <a:noFill/>
        </p:spPr>
        <p:txBody>
          <a:bodyPr wrap="none" rtlCol="0">
            <a:spAutoFit/>
          </a:bodyPr>
          <a:lstStyle/>
          <a:p>
            <a:r>
              <a:rPr lang="en-US" sz="2000" b="1" u="sng" dirty="0" smtClean="0">
                <a:solidFill>
                  <a:srgbClr val="FF0000"/>
                </a:solidFill>
              </a:rPr>
              <a:t>Participating Countries: </a:t>
            </a:r>
            <a:endParaRPr lang="en-US" sz="2000" b="1" u="sng" dirty="0">
              <a:solidFill>
                <a:srgbClr val="FF0000"/>
              </a:solidFill>
            </a:endParaRPr>
          </a:p>
        </p:txBody>
      </p:sp>
      <p:sp>
        <p:nvSpPr>
          <p:cNvPr id="13" name="TextBox 12"/>
          <p:cNvSpPr txBox="1"/>
          <p:nvPr/>
        </p:nvSpPr>
        <p:spPr>
          <a:xfrm>
            <a:off x="228600" y="3733800"/>
            <a:ext cx="8763000" cy="430887"/>
          </a:xfrm>
          <a:prstGeom prst="rect">
            <a:avLst/>
          </a:prstGeom>
          <a:noFill/>
        </p:spPr>
        <p:txBody>
          <a:bodyPr wrap="square" rtlCol="0">
            <a:spAutoFit/>
          </a:bodyPr>
          <a:lstStyle/>
          <a:p>
            <a:r>
              <a:rPr lang="en-US" sz="2200" b="1" u="sng" dirty="0" smtClean="0">
                <a:solidFill>
                  <a:srgbClr val="0000FF"/>
                </a:solidFill>
                <a:latin typeface="Helvetica"/>
                <a:cs typeface="Helvetica"/>
              </a:rPr>
              <a:t>Data Acquisition Scheme </a:t>
            </a:r>
            <a:r>
              <a:rPr lang="en-GB" sz="2200" b="1" u="sng" dirty="0" smtClean="0">
                <a:solidFill>
                  <a:srgbClr val="0000FF"/>
                </a:solidFill>
                <a:latin typeface="Helvetica"/>
                <a:cs typeface="Helvetica"/>
              </a:rPr>
              <a:t>based on up-to-date FPGA technology</a:t>
            </a:r>
            <a:endParaRPr lang="en-US" sz="2200" b="1" u="sng" dirty="0" smtClean="0">
              <a:solidFill>
                <a:srgbClr val="0000FF"/>
              </a:solidFill>
              <a:latin typeface="Helvetica"/>
              <a:cs typeface="Helvetica"/>
            </a:endParaRPr>
          </a:p>
        </p:txBody>
      </p:sp>
      <p:sp>
        <p:nvSpPr>
          <p:cNvPr id="14" name="TextBox 13"/>
          <p:cNvSpPr txBox="1"/>
          <p:nvPr/>
        </p:nvSpPr>
        <p:spPr>
          <a:xfrm>
            <a:off x="5181600" y="6381690"/>
            <a:ext cx="3326802" cy="400110"/>
          </a:xfrm>
          <a:prstGeom prst="rect">
            <a:avLst/>
          </a:prstGeom>
          <a:noFill/>
        </p:spPr>
        <p:txBody>
          <a:bodyPr wrap="none" rtlCol="0">
            <a:spAutoFit/>
          </a:bodyPr>
          <a:lstStyle/>
          <a:p>
            <a:r>
              <a:rPr lang="en-US" sz="2000" dirty="0" smtClean="0">
                <a:latin typeface="Comic Sans MS" pitchFamily="66" charset="0"/>
              </a:rPr>
              <a:t>Implementation &amp; Planning</a:t>
            </a:r>
            <a:endParaRPr lang="en-US" sz="2000" dirty="0">
              <a:latin typeface="Comic Sans MS" pitchFamily="66" charset="0"/>
            </a:endParaRPr>
          </a:p>
        </p:txBody>
      </p:sp>
      <p:sp>
        <p:nvSpPr>
          <p:cNvPr id="15" name="Rectangle 14"/>
          <p:cNvSpPr/>
          <p:nvPr/>
        </p:nvSpPr>
        <p:spPr>
          <a:xfrm>
            <a:off x="-304800" y="4408792"/>
            <a:ext cx="4114800" cy="2220608"/>
          </a:xfrm>
          <a:prstGeom prst="rect">
            <a:avLst/>
          </a:prstGeom>
        </p:spPr>
        <p:txBody>
          <a:bodyPr wrap="square">
            <a:spAutoFit/>
          </a:bodyPr>
          <a:lstStyle/>
          <a:p>
            <a:pPr lvl="1">
              <a:lnSpc>
                <a:spcPct val="110000"/>
              </a:lnSpc>
              <a:buNone/>
            </a:pPr>
            <a:r>
              <a:rPr lang="en-US" dirty="0" smtClean="0">
                <a:solidFill>
                  <a:schemeClr val="tx1"/>
                </a:solidFill>
                <a:latin typeface="Helvetica"/>
                <a:cs typeface="Helvetica"/>
              </a:rPr>
              <a:t>2014:      Design specification </a:t>
            </a:r>
          </a:p>
          <a:p>
            <a:pPr lvl="1">
              <a:lnSpc>
                <a:spcPct val="110000"/>
              </a:lnSpc>
              <a:buNone/>
            </a:pPr>
            <a:r>
              <a:rPr lang="en-US" dirty="0" smtClean="0">
                <a:solidFill>
                  <a:schemeClr val="tx1"/>
                </a:solidFill>
                <a:latin typeface="Helvetica"/>
                <a:cs typeface="Helvetica"/>
              </a:rPr>
              <a:t>2014/15: Common CRU firmware </a:t>
            </a:r>
          </a:p>
          <a:p>
            <a:pPr lvl="1">
              <a:lnSpc>
                <a:spcPct val="110000"/>
              </a:lnSpc>
              <a:buNone/>
            </a:pPr>
            <a:r>
              <a:rPr lang="en-US" dirty="0" smtClean="0">
                <a:solidFill>
                  <a:schemeClr val="tx1"/>
                </a:solidFill>
                <a:latin typeface="Helvetica"/>
                <a:cs typeface="Helvetica"/>
              </a:rPr>
              <a:t>2016:      Pre-series</a:t>
            </a:r>
          </a:p>
          <a:p>
            <a:pPr lvl="1">
              <a:lnSpc>
                <a:spcPct val="110000"/>
              </a:lnSpc>
              <a:buNone/>
            </a:pPr>
            <a:r>
              <a:rPr lang="en-US" dirty="0" smtClean="0">
                <a:solidFill>
                  <a:schemeClr val="tx1"/>
                </a:solidFill>
                <a:latin typeface="Helvetica"/>
                <a:cs typeface="Helvetica"/>
              </a:rPr>
              <a:t>2017:      </a:t>
            </a:r>
            <a:r>
              <a:rPr lang="en-US" dirty="0" smtClean="0">
                <a:solidFill>
                  <a:srgbClr val="FF0000"/>
                </a:solidFill>
                <a:latin typeface="Helvetica"/>
                <a:cs typeface="Helvetica"/>
              </a:rPr>
              <a:t>Production in INDIA</a:t>
            </a:r>
          </a:p>
          <a:p>
            <a:pPr lvl="1">
              <a:lnSpc>
                <a:spcPct val="110000"/>
              </a:lnSpc>
              <a:buNone/>
            </a:pPr>
            <a:r>
              <a:rPr lang="en-US" dirty="0" smtClean="0">
                <a:solidFill>
                  <a:schemeClr val="tx1"/>
                </a:solidFill>
                <a:latin typeface="Helvetica"/>
                <a:cs typeface="Helvetica"/>
              </a:rPr>
              <a:t>2018:      HW &amp; Firmware Support</a:t>
            </a:r>
          </a:p>
          <a:p>
            <a:pPr lvl="1">
              <a:lnSpc>
                <a:spcPct val="110000"/>
              </a:lnSpc>
              <a:buNone/>
            </a:pPr>
            <a:r>
              <a:rPr lang="en-US" dirty="0" smtClean="0">
                <a:solidFill>
                  <a:schemeClr val="tx1"/>
                </a:solidFill>
                <a:latin typeface="Helvetica"/>
                <a:cs typeface="Helvetica"/>
              </a:rPr>
              <a:t>2018:      Installation and </a:t>
            </a:r>
            <a:endParaRPr lang="en-US" dirty="0">
              <a:latin typeface="Helvetica"/>
              <a:cs typeface="Helvetica"/>
            </a:endParaRPr>
          </a:p>
          <a:p>
            <a:pPr lvl="1">
              <a:lnSpc>
                <a:spcPct val="110000"/>
              </a:lnSpc>
              <a:buNone/>
            </a:pPr>
            <a:r>
              <a:rPr lang="en-US" dirty="0" smtClean="0">
                <a:solidFill>
                  <a:schemeClr val="tx1"/>
                </a:solidFill>
                <a:latin typeface="Helvetica"/>
                <a:cs typeface="Helvetica"/>
              </a:rPr>
              <a:t>               Commissioning</a:t>
            </a:r>
            <a:endParaRPr lang="en-US" dirty="0">
              <a:solidFill>
                <a:schemeClr val="tx1"/>
              </a:solidFill>
              <a:latin typeface="Helvetica"/>
              <a:cs typeface="Helvetica"/>
            </a:endParaRPr>
          </a:p>
        </p:txBody>
      </p:sp>
      <p:cxnSp>
        <p:nvCxnSpPr>
          <p:cNvPr id="17" name="Straight Connector 16"/>
          <p:cNvCxnSpPr/>
          <p:nvPr/>
        </p:nvCxnSpPr>
        <p:spPr>
          <a:xfrm flipV="1">
            <a:off x="5601222" y="1028178"/>
            <a:ext cx="0" cy="274320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81400" y="4114800"/>
            <a:ext cx="1387970" cy="646331"/>
          </a:xfrm>
          <a:prstGeom prst="rect">
            <a:avLst/>
          </a:prstGeom>
          <a:noFill/>
        </p:spPr>
        <p:txBody>
          <a:bodyPr wrap="none" rtlCol="0">
            <a:spAutoFit/>
          </a:bodyPr>
          <a:lstStyle/>
          <a:p>
            <a:pPr algn="ctr"/>
            <a:r>
              <a:rPr lang="en-US" b="1" i="1" dirty="0" smtClean="0">
                <a:solidFill>
                  <a:srgbClr val="FF0000"/>
                </a:solidFill>
                <a:latin typeface="Helvetica"/>
                <a:cs typeface="Helvetica"/>
              </a:rPr>
              <a:t>ALICE</a:t>
            </a:r>
          </a:p>
          <a:p>
            <a:pPr algn="ctr"/>
            <a:r>
              <a:rPr lang="en-US" b="1" i="1" dirty="0" smtClean="0">
                <a:solidFill>
                  <a:srgbClr val="FF0000"/>
                </a:solidFill>
                <a:latin typeface="Helvetica"/>
                <a:cs typeface="Helvetica"/>
              </a:rPr>
              <a:t>UPGRADE</a:t>
            </a:r>
            <a:endParaRPr lang="en-US" b="1" i="1" dirty="0">
              <a:solidFill>
                <a:srgbClr val="FF0000"/>
              </a:solidFill>
              <a:latin typeface="Helvetica"/>
              <a:cs typeface="Helvetica"/>
            </a:endParaRPr>
          </a:p>
        </p:txBody>
      </p:sp>
    </p:spTree>
    <p:extLst>
      <p:ext uri="{BB962C8B-B14F-4D97-AF65-F5344CB8AC3E}">
        <p14:creationId xmlns:p14="http://schemas.microsoft.com/office/powerpoint/2010/main" val="25468683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ustomShape 1"/>
          <p:cNvSpPr/>
          <p:nvPr/>
        </p:nvSpPr>
        <p:spPr>
          <a:xfrm>
            <a:off x="1169640" y="-13481"/>
            <a:ext cx="7617240" cy="438281"/>
          </a:xfrm>
          <a:prstGeom prst="rect">
            <a:avLst/>
          </a:prstGeom>
        </p:spPr>
        <p:txBody>
          <a:bodyPr lIns="90000" tIns="45000" rIns="90000" bIns="45000" anchor="ctr"/>
          <a:lstStyle/>
          <a:p>
            <a:pPr>
              <a:lnSpc>
                <a:spcPct val="100000"/>
              </a:lnSpc>
            </a:pPr>
            <a:r>
              <a:rPr lang="en-IN" sz="3600" dirty="0">
                <a:solidFill>
                  <a:srgbClr val="FF0000"/>
                </a:solidFill>
                <a:latin typeface="Times New Roman"/>
              </a:rPr>
              <a:t>Diamond: Device Fabrication</a:t>
            </a:r>
            <a:endParaRPr sz="1600" dirty="0">
              <a:solidFill>
                <a:srgbClr val="FF0000"/>
              </a:solidFill>
            </a:endParaRPr>
          </a:p>
        </p:txBody>
      </p:sp>
      <p:sp>
        <p:nvSpPr>
          <p:cNvPr id="82" name="CustomShape 2"/>
          <p:cNvSpPr/>
          <p:nvPr/>
        </p:nvSpPr>
        <p:spPr>
          <a:xfrm>
            <a:off x="0" y="424800"/>
            <a:ext cx="9142920" cy="2098800"/>
          </a:xfrm>
          <a:prstGeom prst="rect">
            <a:avLst/>
          </a:prstGeom>
        </p:spPr>
        <p:txBody>
          <a:bodyPr lIns="90000" tIns="45000" rIns="90000" bIns="45000"/>
          <a:lstStyle/>
          <a:p>
            <a:pPr>
              <a:lnSpc>
                <a:spcPct val="100000"/>
              </a:lnSpc>
              <a:buSzPct val="85000"/>
              <a:buFont typeface="Arial"/>
              <a:buChar char="•"/>
            </a:pPr>
            <a:r>
              <a:rPr lang="en-IN" sz="2000">
                <a:solidFill>
                  <a:srgbClr val="56541E"/>
                </a:solidFill>
                <a:latin typeface="Arial"/>
              </a:rPr>
              <a:t>Single crystal diamond: </a:t>
            </a:r>
            <a:r>
              <a:rPr lang="en-IN" sz="2000">
                <a:solidFill>
                  <a:srgbClr val="292934"/>
                </a:solidFill>
                <a:latin typeface="Arial"/>
              </a:rPr>
              <a:t>3.5 mm X 3.5 mm, 300 μm </a:t>
            </a:r>
            <a:endParaRPr/>
          </a:p>
          <a:p>
            <a:pPr>
              <a:lnSpc>
                <a:spcPct val="100000"/>
              </a:lnSpc>
              <a:buSzPct val="85000"/>
              <a:buFont typeface="Arial"/>
              <a:buChar char="•"/>
            </a:pPr>
            <a:r>
              <a:rPr lang="en-IN" sz="2000">
                <a:solidFill>
                  <a:srgbClr val="56541E"/>
                </a:solidFill>
                <a:latin typeface="Arial"/>
              </a:rPr>
              <a:t>Metallization: </a:t>
            </a:r>
            <a:r>
              <a:rPr lang="en-IN" sz="2000">
                <a:solidFill>
                  <a:srgbClr val="292934"/>
                </a:solidFill>
                <a:latin typeface="Arial"/>
              </a:rPr>
              <a:t>Cr-50nm and Au-200nm &amp; </a:t>
            </a:r>
            <a:r>
              <a:rPr lang="en-IN" sz="2000">
                <a:solidFill>
                  <a:srgbClr val="56541E"/>
                </a:solidFill>
                <a:latin typeface="Arial"/>
              </a:rPr>
              <a:t>Annealing: </a:t>
            </a:r>
            <a:r>
              <a:rPr lang="en-IN" sz="2000">
                <a:solidFill>
                  <a:srgbClr val="292934"/>
                </a:solidFill>
                <a:latin typeface="Arial"/>
              </a:rPr>
              <a:t>At 700o Celsius</a:t>
            </a:r>
            <a:endParaRPr/>
          </a:p>
          <a:p>
            <a:pPr>
              <a:lnSpc>
                <a:spcPct val="100000"/>
              </a:lnSpc>
              <a:buSzPct val="85000"/>
              <a:buFont typeface="Arial"/>
              <a:buChar char="•"/>
            </a:pPr>
            <a:r>
              <a:rPr lang="en-IN" sz="2000">
                <a:solidFill>
                  <a:srgbClr val="56541E"/>
                </a:solidFill>
                <a:latin typeface="Arial"/>
              </a:rPr>
              <a:t>Electronic connections: </a:t>
            </a:r>
            <a:r>
              <a:rPr lang="en-IN" sz="2000">
                <a:solidFill>
                  <a:srgbClr val="292934"/>
                </a:solidFill>
                <a:latin typeface="Arial"/>
              </a:rPr>
              <a:t>Ceramic leadless chip carrier; wire bond + silver epoxy </a:t>
            </a:r>
            <a:endParaRPr/>
          </a:p>
          <a:p>
            <a:pPr>
              <a:lnSpc>
                <a:spcPct val="100000"/>
              </a:lnSpc>
            </a:pPr>
            <a:endParaRPr/>
          </a:p>
          <a:p>
            <a:pPr>
              <a:lnSpc>
                <a:spcPct val="100000"/>
              </a:lnSpc>
            </a:pPr>
            <a:endParaRPr/>
          </a:p>
        </p:txBody>
      </p:sp>
      <p:sp>
        <p:nvSpPr>
          <p:cNvPr id="83" name="CustomShape 3"/>
          <p:cNvSpPr/>
          <p:nvPr/>
        </p:nvSpPr>
        <p:spPr>
          <a:xfrm>
            <a:off x="0" y="0"/>
            <a:ext cx="11796120" cy="11796120"/>
          </a:xfrm>
          <a:prstGeom prst="rect">
            <a:avLst/>
          </a:prstGeom>
        </p:spPr>
        <p:txBody>
          <a:bodyPr lIns="90000" tIns="45000" rIns="90000" bIns="45000"/>
          <a:lstStyle/>
          <a:p>
            <a:pPr>
              <a:lnSpc>
                <a:spcPct val="100000"/>
              </a:lnSpc>
            </a:pPr>
            <a:endParaRPr dirty="0"/>
          </a:p>
        </p:txBody>
      </p:sp>
      <p:sp>
        <p:nvSpPr>
          <p:cNvPr id="84" name="CustomShape 4"/>
          <p:cNvSpPr/>
          <p:nvPr/>
        </p:nvSpPr>
        <p:spPr>
          <a:xfrm>
            <a:off x="0" y="0"/>
            <a:ext cx="11796120" cy="11796120"/>
          </a:xfrm>
          <a:prstGeom prst="rect">
            <a:avLst/>
          </a:prstGeom>
        </p:spPr>
        <p:txBody>
          <a:bodyPr lIns="90000" tIns="45000" rIns="90000" bIns="45000"/>
          <a:lstStyle/>
          <a:p>
            <a:pPr>
              <a:lnSpc>
                <a:spcPct val="100000"/>
              </a:lnSpc>
            </a:pPr>
            <a:endParaRPr dirty="0"/>
          </a:p>
        </p:txBody>
      </p:sp>
      <p:pic>
        <p:nvPicPr>
          <p:cNvPr id="85" name="Picture 28"/>
          <p:cNvPicPr/>
          <p:nvPr/>
        </p:nvPicPr>
        <p:blipFill>
          <a:blip r:embed="rId3"/>
          <a:stretch>
            <a:fillRect/>
          </a:stretch>
        </p:blipFill>
        <p:spPr>
          <a:xfrm>
            <a:off x="6799320" y="1993320"/>
            <a:ext cx="2264400" cy="1661040"/>
          </a:xfrm>
          <a:prstGeom prst="rect">
            <a:avLst/>
          </a:prstGeom>
        </p:spPr>
      </p:pic>
      <p:pic>
        <p:nvPicPr>
          <p:cNvPr id="86" name="Picture 10"/>
          <p:cNvPicPr/>
          <p:nvPr/>
        </p:nvPicPr>
        <p:blipFill>
          <a:blip r:embed="rId4"/>
          <a:stretch>
            <a:fillRect/>
          </a:stretch>
        </p:blipFill>
        <p:spPr>
          <a:xfrm>
            <a:off x="4399920" y="2177280"/>
            <a:ext cx="2475000" cy="1347120"/>
          </a:xfrm>
          <a:prstGeom prst="rect">
            <a:avLst/>
          </a:prstGeom>
        </p:spPr>
      </p:pic>
      <p:pic>
        <p:nvPicPr>
          <p:cNvPr id="87" name="Picture 13"/>
          <p:cNvPicPr/>
          <p:nvPr/>
        </p:nvPicPr>
        <p:blipFill>
          <a:blip r:embed="rId5"/>
          <a:stretch>
            <a:fillRect/>
          </a:stretch>
        </p:blipFill>
        <p:spPr>
          <a:xfrm>
            <a:off x="209520" y="4226760"/>
            <a:ext cx="4284000" cy="2630160"/>
          </a:xfrm>
          <a:prstGeom prst="rect">
            <a:avLst/>
          </a:prstGeom>
        </p:spPr>
      </p:pic>
      <p:pic>
        <p:nvPicPr>
          <p:cNvPr id="88" name="Picture 23"/>
          <p:cNvPicPr/>
          <p:nvPr/>
        </p:nvPicPr>
        <p:blipFill>
          <a:blip r:embed="rId6"/>
          <a:stretch>
            <a:fillRect/>
          </a:stretch>
        </p:blipFill>
        <p:spPr>
          <a:xfrm>
            <a:off x="174600" y="1884960"/>
            <a:ext cx="4267800" cy="2456640"/>
          </a:xfrm>
          <a:prstGeom prst="rect">
            <a:avLst/>
          </a:prstGeom>
        </p:spPr>
      </p:pic>
      <p:sp>
        <p:nvSpPr>
          <p:cNvPr id="89" name="CustomShape 5"/>
          <p:cNvSpPr/>
          <p:nvPr/>
        </p:nvSpPr>
        <p:spPr>
          <a:xfrm>
            <a:off x="547920" y="6011280"/>
            <a:ext cx="1047600" cy="333000"/>
          </a:xfrm>
          <a:prstGeom prst="rect">
            <a:avLst/>
          </a:prstGeom>
        </p:spPr>
        <p:txBody>
          <a:bodyPr wrap="none" lIns="90000" tIns="45000" rIns="90000" bIns="45000"/>
          <a:lstStyle/>
          <a:p>
            <a:pPr>
              <a:lnSpc>
                <a:spcPct val="100000"/>
              </a:lnSpc>
            </a:pPr>
            <a:r>
              <a:rPr lang="en-IN" sz="1600">
                <a:solidFill>
                  <a:srgbClr val="292934"/>
                </a:solidFill>
                <a:latin typeface="Arial"/>
              </a:rPr>
              <a:t>XRD plot </a:t>
            </a:r>
            <a:endParaRPr/>
          </a:p>
        </p:txBody>
      </p:sp>
      <p:sp>
        <p:nvSpPr>
          <p:cNvPr id="90" name="CustomShape 6"/>
          <p:cNvSpPr/>
          <p:nvPr/>
        </p:nvSpPr>
        <p:spPr>
          <a:xfrm>
            <a:off x="579960" y="3709080"/>
            <a:ext cx="1014120" cy="333000"/>
          </a:xfrm>
          <a:prstGeom prst="rect">
            <a:avLst/>
          </a:prstGeom>
        </p:spPr>
        <p:txBody>
          <a:bodyPr wrap="none" lIns="90000" tIns="45000" rIns="90000" bIns="45000"/>
          <a:lstStyle/>
          <a:p>
            <a:pPr>
              <a:lnSpc>
                <a:spcPct val="100000"/>
              </a:lnSpc>
            </a:pPr>
            <a:r>
              <a:rPr lang="en-IN" sz="1600">
                <a:solidFill>
                  <a:srgbClr val="292934"/>
                </a:solidFill>
                <a:latin typeface="Arial"/>
              </a:rPr>
              <a:t>FTIR plot</a:t>
            </a:r>
            <a:endParaRPr/>
          </a:p>
        </p:txBody>
      </p:sp>
      <p:pic>
        <p:nvPicPr>
          <p:cNvPr id="91" name="Picture 26"/>
          <p:cNvPicPr/>
          <p:nvPr/>
        </p:nvPicPr>
        <p:blipFill>
          <a:blip r:embed="rId7"/>
          <a:stretch>
            <a:fillRect/>
          </a:stretch>
        </p:blipFill>
        <p:spPr>
          <a:xfrm>
            <a:off x="5180400" y="3962880"/>
            <a:ext cx="3814920" cy="2788200"/>
          </a:xfrm>
          <a:prstGeom prst="rect">
            <a:avLst/>
          </a:prstGeom>
        </p:spPr>
      </p:pic>
      <p:sp>
        <p:nvSpPr>
          <p:cNvPr id="92" name="CustomShape 7"/>
          <p:cNvSpPr/>
          <p:nvPr/>
        </p:nvSpPr>
        <p:spPr>
          <a:xfrm>
            <a:off x="5492880" y="5941800"/>
            <a:ext cx="3144600" cy="333000"/>
          </a:xfrm>
          <a:prstGeom prst="rect">
            <a:avLst/>
          </a:prstGeom>
        </p:spPr>
        <p:txBody>
          <a:bodyPr lIns="90000" tIns="45000" rIns="90000" bIns="45000"/>
          <a:lstStyle/>
          <a:p>
            <a:pPr>
              <a:lnSpc>
                <a:spcPct val="100000"/>
              </a:lnSpc>
            </a:pPr>
            <a:r>
              <a:rPr lang="en-IN" sz="1600">
                <a:solidFill>
                  <a:srgbClr val="FF0000"/>
                </a:solidFill>
                <a:latin typeface="Arial"/>
              </a:rPr>
              <a:t>I-V Characterization; C ~ 7 pf</a:t>
            </a:r>
            <a:endParaRPr/>
          </a:p>
        </p:txBody>
      </p:sp>
      <p:sp>
        <p:nvSpPr>
          <p:cNvPr id="93" name="CustomShape 8"/>
          <p:cNvSpPr/>
          <p:nvPr/>
        </p:nvSpPr>
        <p:spPr>
          <a:xfrm>
            <a:off x="8082360" y="6439320"/>
            <a:ext cx="704520" cy="272160"/>
          </a:xfrm>
          <a:prstGeom prst="rect">
            <a:avLst/>
          </a:prstGeom>
        </p:spPr>
        <p:txBody>
          <a:bodyPr lIns="90000" tIns="45000" rIns="90000" bIns="45000"/>
          <a:lstStyle/>
          <a:p>
            <a:pPr>
              <a:lnSpc>
                <a:spcPct val="100000"/>
              </a:lnSpc>
            </a:pPr>
            <a:r>
              <a:rPr lang="en-IN" sz="1200">
                <a:solidFill>
                  <a:srgbClr val="292934"/>
                </a:solidFill>
                <a:latin typeface="Arial"/>
              </a:rPr>
              <a:t>V volts</a:t>
            </a:r>
            <a:endParaRPr/>
          </a:p>
        </p:txBody>
      </p:sp>
      <p:sp>
        <p:nvSpPr>
          <p:cNvPr id="94" name="CustomShape 9"/>
          <p:cNvSpPr/>
          <p:nvPr/>
        </p:nvSpPr>
        <p:spPr>
          <a:xfrm>
            <a:off x="5029200" y="4178520"/>
            <a:ext cx="408960" cy="272160"/>
          </a:xfrm>
          <a:prstGeom prst="rect">
            <a:avLst/>
          </a:prstGeom>
        </p:spPr>
        <p:txBody>
          <a:bodyPr wrap="none" lIns="90000" tIns="45000" rIns="90000" bIns="45000"/>
          <a:lstStyle/>
          <a:p>
            <a:pPr>
              <a:lnSpc>
                <a:spcPct val="100000"/>
              </a:lnSpc>
            </a:pPr>
            <a:r>
              <a:rPr lang="en-IN" sz="1200">
                <a:solidFill>
                  <a:srgbClr val="292934"/>
                </a:solidFill>
                <a:latin typeface="Arial"/>
              </a:rPr>
              <a:t>-I A</a:t>
            </a:r>
            <a:endParaRPr/>
          </a:p>
        </p:txBody>
      </p:sp>
      <p:sp>
        <p:nvSpPr>
          <p:cNvPr id="95" name="CustomShape 10"/>
          <p:cNvSpPr/>
          <p:nvPr/>
        </p:nvSpPr>
        <p:spPr>
          <a:xfrm>
            <a:off x="387720" y="1572120"/>
            <a:ext cx="2065680" cy="333000"/>
          </a:xfrm>
          <a:prstGeom prst="rect">
            <a:avLst/>
          </a:prstGeom>
        </p:spPr>
        <p:txBody>
          <a:bodyPr wrap="none" lIns="90000" tIns="45000" rIns="90000" bIns="45000"/>
          <a:lstStyle/>
          <a:p>
            <a:pPr>
              <a:lnSpc>
                <a:spcPct val="100000"/>
              </a:lnSpc>
            </a:pPr>
            <a:r>
              <a:rPr lang="en-IN" sz="1600">
                <a:solidFill>
                  <a:srgbClr val="FF0000"/>
                </a:solidFill>
                <a:latin typeface="Arial"/>
              </a:rPr>
              <a:t>Diamond Film Study:</a:t>
            </a:r>
            <a:endParaRPr/>
          </a:p>
        </p:txBody>
      </p:sp>
    </p:spTree>
    <p:extLst>
      <p:ext uri="{BB962C8B-B14F-4D97-AF65-F5344CB8AC3E}">
        <p14:creationId xmlns:p14="http://schemas.microsoft.com/office/powerpoint/2010/main" val="36186127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extLst/>
        </p:spPr>
        <p:txBody>
          <a:bodyPr>
            <a:normAutofit/>
          </a:bodyPr>
          <a:lstStyle/>
          <a:p>
            <a:pPr>
              <a:defRPr/>
            </a:pPr>
            <a:r>
              <a:rPr lang="en-US" dirty="0" smtClean="0">
                <a:solidFill>
                  <a:srgbClr val="FF0000"/>
                </a:solidFill>
              </a:rPr>
              <a:t>CBM </a:t>
            </a:r>
            <a:r>
              <a:rPr lang="en-US" dirty="0" err="1" smtClean="0">
                <a:solidFill>
                  <a:srgbClr val="FF0000"/>
                </a:solidFill>
              </a:rPr>
              <a:t>Muon</a:t>
            </a:r>
            <a:r>
              <a:rPr lang="en-US" dirty="0" smtClean="0">
                <a:solidFill>
                  <a:srgbClr val="FF0000"/>
                </a:solidFill>
              </a:rPr>
              <a:t>-Chamber (</a:t>
            </a:r>
            <a:r>
              <a:rPr lang="en-US" dirty="0" err="1" smtClean="0">
                <a:solidFill>
                  <a:srgbClr val="FF0000"/>
                </a:solidFill>
              </a:rPr>
              <a:t>MuCh</a:t>
            </a:r>
            <a:r>
              <a:rPr lang="en-US" dirty="0" smtClean="0">
                <a:solidFill>
                  <a:srgbClr val="FF0000"/>
                </a:solidFill>
              </a:rPr>
              <a:t>)</a:t>
            </a:r>
            <a:endParaRPr lang="en-US" dirty="0">
              <a:solidFill>
                <a:srgbClr val="FF0000"/>
              </a:solidFill>
            </a:endParaRPr>
          </a:p>
        </p:txBody>
      </p:sp>
      <p:pic>
        <p:nvPicPr>
          <p:cNvPr id="16386" name="Picture 14335"/>
          <p:cNvPicPr>
            <a:picLocks noChangeAspect="1"/>
          </p:cNvPicPr>
          <p:nvPr/>
        </p:nvPicPr>
        <p:blipFill>
          <a:blip r:embed="rId2">
            <a:extLst>
              <a:ext uri="{28A0092B-C50C-407E-A947-70E740481C1C}">
                <a14:useLocalDpi xmlns:a14="http://schemas.microsoft.com/office/drawing/2010/main" val="0"/>
              </a:ext>
            </a:extLst>
          </a:blip>
          <a:srcRect l="1028" r="4231"/>
          <a:stretch>
            <a:fillRect/>
          </a:stretch>
        </p:blipFill>
        <p:spPr bwMode="auto">
          <a:xfrm>
            <a:off x="358775" y="1257557"/>
            <a:ext cx="29210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14338"/>
          <p:cNvSpPr>
            <a:spLocks noChangeArrowheads="1"/>
          </p:cNvSpPr>
          <p:nvPr/>
        </p:nvSpPr>
        <p:spPr bwMode="auto">
          <a:xfrm>
            <a:off x="0" y="3584109"/>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t>Schematic view of the CBM experiment: </a:t>
            </a:r>
            <a:r>
              <a:rPr lang="en-US" sz="1400" b="1" dirty="0" err="1"/>
              <a:t>Muon</a:t>
            </a:r>
            <a:r>
              <a:rPr lang="en-US" sz="1400" b="1" dirty="0"/>
              <a:t> set up (left). Implementation of the </a:t>
            </a:r>
            <a:r>
              <a:rPr lang="en-US" sz="1400" b="1" dirty="0" err="1"/>
              <a:t>muon</a:t>
            </a:r>
            <a:r>
              <a:rPr lang="en-US" sz="1400" b="1" dirty="0"/>
              <a:t> detection system in GEANT (right).</a:t>
            </a:r>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143000"/>
            <a:ext cx="2166938"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ChangeArrowheads="1"/>
          </p:cNvSpPr>
          <p:nvPr/>
        </p:nvSpPr>
        <p:spPr bwMode="auto">
          <a:xfrm>
            <a:off x="5940425" y="1260721"/>
            <a:ext cx="32035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FF"/>
                </a:solidFill>
                <a:latin typeface="Gill Sans MT" charset="0"/>
                <a:ea typeface="MS PGothic" charset="0"/>
                <a:cs typeface="MS PGothic" charset="0"/>
              </a:rPr>
              <a:t>Triple GEM as a precise tracking detector in the </a:t>
            </a:r>
            <a:r>
              <a:rPr lang="en-US" dirty="0" err="1">
                <a:solidFill>
                  <a:srgbClr val="0000FF"/>
                </a:solidFill>
                <a:latin typeface="Gill Sans MT" charset="0"/>
                <a:ea typeface="MS PGothic" charset="0"/>
                <a:cs typeface="MS PGothic" charset="0"/>
              </a:rPr>
              <a:t>Muon</a:t>
            </a:r>
            <a:r>
              <a:rPr lang="en-US" dirty="0">
                <a:solidFill>
                  <a:srgbClr val="0000FF"/>
                </a:solidFill>
                <a:latin typeface="Gill Sans MT" charset="0"/>
                <a:ea typeface="MS PGothic" charset="0"/>
                <a:cs typeface="MS PGothic" charset="0"/>
              </a:rPr>
              <a:t> Chamber (MUCH) under the extreme conditions of the CBM experiment</a:t>
            </a:r>
          </a:p>
        </p:txBody>
      </p:sp>
      <p:sp>
        <p:nvSpPr>
          <p:cNvPr id="16390" name="Rectangle 9"/>
          <p:cNvSpPr>
            <a:spLocks noChangeArrowheads="1"/>
          </p:cNvSpPr>
          <p:nvPr/>
        </p:nvSpPr>
        <p:spPr bwMode="auto">
          <a:xfrm>
            <a:off x="107950" y="4066825"/>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FF0000"/>
                </a:solidFill>
              </a:rPr>
              <a:t>The questions to be addressed under these conditions are:</a:t>
            </a:r>
          </a:p>
        </p:txBody>
      </p:sp>
      <p:sp>
        <p:nvSpPr>
          <p:cNvPr id="16391" name="Rectangle 10"/>
          <p:cNvSpPr>
            <a:spLocks noChangeArrowheads="1"/>
          </p:cNvSpPr>
          <p:nvPr/>
        </p:nvSpPr>
        <p:spPr bwMode="auto">
          <a:xfrm>
            <a:off x="125412" y="4516672"/>
            <a:ext cx="68405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n-US" dirty="0">
                <a:solidFill>
                  <a:srgbClr val="0000FF"/>
                </a:solidFill>
              </a:rPr>
              <a:t>Long-term stability of operation</a:t>
            </a:r>
          </a:p>
          <a:p>
            <a:pPr marL="285750" indent="-285750">
              <a:buFont typeface="Arial" charset="0"/>
              <a:buChar char="•"/>
            </a:pPr>
            <a:r>
              <a:rPr lang="en-US" dirty="0">
                <a:solidFill>
                  <a:srgbClr val="0000FF"/>
                </a:solidFill>
              </a:rPr>
              <a:t>Rate induced gas gain variation</a:t>
            </a:r>
          </a:p>
          <a:p>
            <a:pPr marL="285750" indent="-285750">
              <a:buFont typeface="Arial" charset="0"/>
              <a:buChar char="•"/>
            </a:pPr>
            <a:r>
              <a:rPr lang="en-US" dirty="0">
                <a:solidFill>
                  <a:srgbClr val="0000FF"/>
                </a:solidFill>
              </a:rPr>
              <a:t>Rate-induced discharges</a:t>
            </a:r>
          </a:p>
          <a:p>
            <a:pPr marL="285750" indent="-285750">
              <a:buFont typeface="Arial" charset="0"/>
              <a:buChar char="•"/>
            </a:pPr>
            <a:r>
              <a:rPr lang="en-US" dirty="0">
                <a:solidFill>
                  <a:srgbClr val="0000FF"/>
                </a:solidFill>
              </a:rPr>
              <a:t>Rate induced ageing</a:t>
            </a:r>
          </a:p>
          <a:p>
            <a:pPr marL="285750" indent="-285750">
              <a:buFont typeface="Arial" charset="0"/>
              <a:buChar char="•"/>
            </a:pPr>
            <a:r>
              <a:rPr lang="en-US" dirty="0">
                <a:solidFill>
                  <a:srgbClr val="0000FF"/>
                </a:solidFill>
              </a:rPr>
              <a:t>Spark probability due to slow, highly ionizing   particles</a:t>
            </a:r>
          </a:p>
          <a:p>
            <a:pPr marL="285750" indent="-285750">
              <a:buFont typeface="Arial" charset="0"/>
              <a:buChar char="•"/>
            </a:pPr>
            <a:r>
              <a:rPr lang="en-US" dirty="0">
                <a:solidFill>
                  <a:srgbClr val="0000FF"/>
                </a:solidFill>
              </a:rPr>
              <a:t>Dependence of ageing on environmental parameters, and</a:t>
            </a:r>
          </a:p>
          <a:p>
            <a:pPr marL="285750" indent="-285750">
              <a:buFont typeface="Arial" charset="0"/>
              <a:buChar char="•"/>
            </a:pPr>
            <a:r>
              <a:rPr lang="en-US" dirty="0">
                <a:solidFill>
                  <a:srgbClr val="0000FF"/>
                </a:solidFill>
              </a:rPr>
              <a:t>Dependence of ageing on surface irradiation</a:t>
            </a:r>
          </a:p>
        </p:txBody>
      </p:sp>
      <p:sp>
        <p:nvSpPr>
          <p:cNvPr id="13" name="Right Brace 12"/>
          <p:cNvSpPr>
            <a:spLocks noChangeAspect="1"/>
          </p:cNvSpPr>
          <p:nvPr/>
        </p:nvSpPr>
        <p:spPr>
          <a:xfrm>
            <a:off x="6516688" y="4797425"/>
            <a:ext cx="449262" cy="1735138"/>
          </a:xfrm>
          <a:prstGeom prst="righ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393" name="Rectangle 13"/>
          <p:cNvSpPr>
            <a:spLocks noChangeArrowheads="1"/>
          </p:cNvSpPr>
          <p:nvPr/>
        </p:nvSpPr>
        <p:spPr bwMode="auto">
          <a:xfrm>
            <a:off x="6911975" y="4724400"/>
            <a:ext cx="22320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FF"/>
                </a:solidFill>
                <a:latin typeface="Gill Sans MT" charset="0"/>
                <a:ea typeface="MS PGothic" charset="0"/>
                <a:cs typeface="MS PGothic" charset="0"/>
              </a:rPr>
              <a:t>All the study first with small size (10cmx10cm) and then large size (30cmx30cm) single mask GEM</a:t>
            </a:r>
          </a:p>
        </p:txBody>
      </p:sp>
    </p:spTree>
    <p:extLst>
      <p:ext uri="{BB962C8B-B14F-4D97-AF65-F5344CB8AC3E}">
        <p14:creationId xmlns:p14="http://schemas.microsoft.com/office/powerpoint/2010/main" val="40884431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1"/>
            <a:ext cx="8229600" cy="457169"/>
          </a:xfrm>
        </p:spPr>
        <p:txBody>
          <a:bodyPr>
            <a:normAutofit fontScale="90000"/>
          </a:bodyPr>
          <a:lstStyle/>
          <a:p>
            <a:r>
              <a:rPr lang="en-US" dirty="0" smtClean="0">
                <a:solidFill>
                  <a:srgbClr val="FF0000"/>
                </a:solidFill>
              </a:rPr>
              <a:t>Contributions</a:t>
            </a:r>
            <a:endParaRPr lang="en-US"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230881334"/>
              </p:ext>
            </p:extLst>
          </p:nvPr>
        </p:nvGraphicFramePr>
        <p:xfrm>
          <a:off x="64583" y="665191"/>
          <a:ext cx="8950249" cy="6034697"/>
        </p:xfrm>
        <a:graphic>
          <a:graphicData uri="http://schemas.openxmlformats.org/drawingml/2006/table">
            <a:tbl>
              <a:tblPr firstRow="1" bandRow="1">
                <a:tableStyleId>{616DA210-FB5B-4158-B5E0-FEB733F419BA}</a:tableStyleId>
              </a:tblPr>
              <a:tblGrid>
                <a:gridCol w="3054273"/>
                <a:gridCol w="5895976"/>
              </a:tblGrid>
              <a:tr h="370840">
                <a:tc>
                  <a:txBody>
                    <a:bodyPr/>
                    <a:lstStyle/>
                    <a:p>
                      <a:r>
                        <a:rPr lang="en-US" dirty="0" smtClean="0"/>
                        <a:t>Institution</a:t>
                      </a:r>
                      <a:endParaRPr lang="en-US" dirty="0"/>
                    </a:p>
                  </a:txBody>
                  <a:tcPr/>
                </a:tc>
                <a:tc>
                  <a:txBody>
                    <a:bodyPr/>
                    <a:lstStyle/>
                    <a:p>
                      <a:r>
                        <a:rPr lang="en-US" dirty="0" smtClean="0"/>
                        <a:t>Physics, Detector, Experiment (selected list only)</a:t>
                      </a:r>
                      <a:endParaRPr lang="en-US" dirty="0"/>
                    </a:p>
                  </a:txBody>
                  <a:tcPr/>
                </a:tc>
              </a:tr>
              <a:tr h="406057">
                <a:tc>
                  <a:txBody>
                    <a:bodyPr/>
                    <a:lstStyle/>
                    <a:p>
                      <a:r>
                        <a:rPr lang="en-US" dirty="0" smtClean="0"/>
                        <a:t>Univ.</a:t>
                      </a:r>
                      <a:r>
                        <a:rPr lang="en-US" baseline="0" dirty="0" smtClean="0"/>
                        <a:t> of Jammu</a:t>
                      </a:r>
                      <a:endParaRPr lang="en-US" dirty="0"/>
                    </a:p>
                  </a:txBody>
                  <a:tcPr/>
                </a:tc>
                <a:tc>
                  <a:txBody>
                    <a:bodyPr/>
                    <a:lstStyle/>
                    <a:p>
                      <a:r>
                        <a:rPr lang="en-US" dirty="0" smtClean="0"/>
                        <a:t>Heavy</a:t>
                      </a:r>
                      <a:r>
                        <a:rPr lang="en-US" baseline="0" dirty="0" smtClean="0"/>
                        <a:t> </a:t>
                      </a:r>
                      <a:r>
                        <a:rPr lang="en-US" baseline="0" dirty="0" err="1" smtClean="0"/>
                        <a:t>Flavour</a:t>
                      </a:r>
                      <a:r>
                        <a:rPr lang="en-US" baseline="0" dirty="0" smtClean="0"/>
                        <a:t> Physics,  PMD, DCS, Trigger, GRID computing</a:t>
                      </a:r>
                      <a:endParaRPr lang="en-US" dirty="0" smtClean="0"/>
                    </a:p>
                  </a:txBody>
                  <a:tcPr/>
                </a:tc>
              </a:tr>
              <a:tr h="370840">
                <a:tc>
                  <a:txBody>
                    <a:bodyPr/>
                    <a:lstStyle/>
                    <a:p>
                      <a:r>
                        <a:rPr lang="en-US" dirty="0" smtClean="0"/>
                        <a:t>Univ. of </a:t>
                      </a:r>
                      <a:r>
                        <a:rPr lang="en-US" dirty="0" err="1" smtClean="0"/>
                        <a:t>Panjab</a:t>
                      </a:r>
                      <a:endParaRPr lang="en-US" dirty="0"/>
                    </a:p>
                  </a:txBody>
                  <a:tcPr/>
                </a:tc>
                <a:tc>
                  <a:txBody>
                    <a:bodyPr/>
                    <a:lstStyle/>
                    <a:p>
                      <a:r>
                        <a:rPr lang="en-US" dirty="0" smtClean="0"/>
                        <a:t>Fluctuation</a:t>
                      </a:r>
                      <a:r>
                        <a:rPr lang="en-US" baseline="0" dirty="0" smtClean="0"/>
                        <a:t> and correlations, photon multiplicity, nuclei production</a:t>
                      </a:r>
                      <a:endParaRPr lang="en-US" dirty="0"/>
                    </a:p>
                  </a:txBody>
                  <a:tcPr/>
                </a:tc>
              </a:tr>
              <a:tr h="370840">
                <a:tc>
                  <a:txBody>
                    <a:bodyPr/>
                    <a:lstStyle/>
                    <a:p>
                      <a:r>
                        <a:rPr lang="en-US" dirty="0" smtClean="0"/>
                        <a:t>Univ.</a:t>
                      </a:r>
                      <a:r>
                        <a:rPr lang="en-US" baseline="0" dirty="0" smtClean="0"/>
                        <a:t> of Rajasthan</a:t>
                      </a:r>
                      <a:endParaRPr lang="en-US" dirty="0"/>
                    </a:p>
                  </a:txBody>
                  <a:tcPr/>
                </a:tc>
                <a:tc>
                  <a:txBody>
                    <a:bodyPr/>
                    <a:lstStyle/>
                    <a:p>
                      <a:r>
                        <a:rPr lang="en-US" dirty="0" smtClean="0"/>
                        <a:t>Anisotropic</a:t>
                      </a:r>
                      <a:r>
                        <a:rPr lang="en-US" baseline="0" dirty="0" smtClean="0"/>
                        <a:t> flow, photon multiplicity</a:t>
                      </a:r>
                      <a:endParaRPr lang="en-US" dirty="0"/>
                    </a:p>
                  </a:txBody>
                  <a:tcPr/>
                </a:tc>
              </a:tr>
              <a:tr h="370840">
                <a:tc>
                  <a:txBody>
                    <a:bodyPr/>
                    <a:lstStyle/>
                    <a:p>
                      <a:r>
                        <a:rPr lang="en-US" dirty="0" smtClean="0"/>
                        <a:t>Inst. of </a:t>
                      </a:r>
                      <a:r>
                        <a:rPr lang="en-US" dirty="0" err="1" smtClean="0"/>
                        <a:t>Phy</a:t>
                      </a:r>
                      <a:r>
                        <a:rPr lang="en-US" dirty="0" smtClean="0"/>
                        <a:t>. BBSR</a:t>
                      </a:r>
                      <a:endParaRPr lang="en-US" dirty="0"/>
                    </a:p>
                  </a:txBody>
                  <a:tcPr/>
                </a:tc>
                <a:tc>
                  <a:txBody>
                    <a:bodyPr/>
                    <a:lstStyle/>
                    <a:p>
                      <a:r>
                        <a:rPr lang="en-US" dirty="0" smtClean="0"/>
                        <a:t>Light</a:t>
                      </a:r>
                      <a:r>
                        <a:rPr lang="en-US" baseline="0" dirty="0" smtClean="0"/>
                        <a:t> hadron spectra, PMD</a:t>
                      </a:r>
                      <a:endParaRPr lang="en-US" dirty="0"/>
                    </a:p>
                  </a:txBody>
                  <a:tcPr/>
                </a:tc>
              </a:tr>
              <a:tr h="370840">
                <a:tc>
                  <a:txBody>
                    <a:bodyPr/>
                    <a:lstStyle/>
                    <a:p>
                      <a:r>
                        <a:rPr lang="en-US" dirty="0" smtClean="0"/>
                        <a:t>NISER, BBSR</a:t>
                      </a:r>
                      <a:endParaRPr lang="en-US" dirty="0"/>
                    </a:p>
                  </a:txBody>
                  <a:tcPr/>
                </a:tc>
                <a:tc>
                  <a:txBody>
                    <a:bodyPr/>
                    <a:lstStyle/>
                    <a:p>
                      <a:r>
                        <a:rPr lang="en-US" dirty="0" smtClean="0"/>
                        <a:t>Spectra, fluctuations, azimuthal anisotropy</a:t>
                      </a:r>
                      <a:endParaRPr lang="en-US" dirty="0"/>
                    </a:p>
                  </a:txBody>
                  <a:tcPr/>
                </a:tc>
              </a:tr>
              <a:tr h="370840">
                <a:tc>
                  <a:txBody>
                    <a:bodyPr/>
                    <a:lstStyle/>
                    <a:p>
                      <a:r>
                        <a:rPr lang="en-US" dirty="0" smtClean="0"/>
                        <a:t>VECC, Kolkata</a:t>
                      </a:r>
                      <a:endParaRPr lang="en-US" dirty="0"/>
                    </a:p>
                  </a:txBody>
                  <a:tcPr/>
                </a:tc>
                <a:tc>
                  <a:txBody>
                    <a:bodyPr/>
                    <a:lstStyle/>
                    <a:p>
                      <a:r>
                        <a:rPr lang="en-US" dirty="0" smtClean="0"/>
                        <a:t>PMD,</a:t>
                      </a:r>
                      <a:r>
                        <a:rPr lang="en-US" baseline="0" dirty="0" smtClean="0"/>
                        <a:t> MUCH, fluctuations, correlations, Jet physics</a:t>
                      </a:r>
                      <a:endParaRPr lang="en-US" dirty="0"/>
                    </a:p>
                  </a:txBody>
                  <a:tcPr/>
                </a:tc>
              </a:tr>
              <a:tr h="370840">
                <a:tc>
                  <a:txBody>
                    <a:bodyPr/>
                    <a:lstStyle/>
                    <a:p>
                      <a:r>
                        <a:rPr lang="en-US" dirty="0" smtClean="0"/>
                        <a:t>IIT, Bombay</a:t>
                      </a:r>
                      <a:endParaRPr lang="en-US" dirty="0"/>
                    </a:p>
                  </a:txBody>
                  <a:tcPr/>
                </a:tc>
                <a:tc>
                  <a:txBody>
                    <a:bodyPr/>
                    <a:lstStyle/>
                    <a:p>
                      <a:r>
                        <a:rPr lang="en-US" dirty="0" smtClean="0"/>
                        <a:t>Resonance, fluctuations, correlations,</a:t>
                      </a:r>
                      <a:r>
                        <a:rPr lang="en-US" baseline="0" dirty="0" smtClean="0"/>
                        <a:t> simulations</a:t>
                      </a:r>
                      <a:endParaRPr lang="en-US" dirty="0"/>
                    </a:p>
                  </a:txBody>
                  <a:tcPr/>
                </a:tc>
              </a:tr>
              <a:tr h="370840">
                <a:tc>
                  <a:txBody>
                    <a:bodyPr/>
                    <a:lstStyle/>
                    <a:p>
                      <a:r>
                        <a:rPr lang="en-US" dirty="0" smtClean="0"/>
                        <a:t>SINP, Kolkata</a:t>
                      </a:r>
                      <a:endParaRPr lang="en-US" dirty="0"/>
                    </a:p>
                  </a:txBody>
                  <a:tcPr/>
                </a:tc>
                <a:tc>
                  <a:txBody>
                    <a:bodyPr/>
                    <a:lstStyle/>
                    <a:p>
                      <a:r>
                        <a:rPr lang="en-US" dirty="0" err="1" smtClean="0"/>
                        <a:t>Muon</a:t>
                      </a:r>
                      <a:r>
                        <a:rPr lang="en-US" baseline="0" dirty="0" smtClean="0"/>
                        <a:t> Spectrometer ALICE, High Level trigger, RAA, J/Psi, Upsilon</a:t>
                      </a:r>
                      <a:endParaRPr lang="en-US" dirty="0"/>
                    </a:p>
                  </a:txBody>
                  <a:tcPr/>
                </a:tc>
              </a:tr>
              <a:tr h="370840">
                <a:tc>
                  <a:txBody>
                    <a:bodyPr/>
                    <a:lstStyle/>
                    <a:p>
                      <a:r>
                        <a:rPr lang="en-US" dirty="0" smtClean="0"/>
                        <a:t>Bose Inst. Kolkata</a:t>
                      </a:r>
                      <a:endParaRPr lang="en-US" dirty="0"/>
                    </a:p>
                  </a:txBody>
                  <a:tcPr/>
                </a:tc>
                <a:tc>
                  <a:txBody>
                    <a:bodyPr/>
                    <a:lstStyle/>
                    <a:p>
                      <a:r>
                        <a:rPr lang="en-US" dirty="0" smtClean="0"/>
                        <a:t>ALICE-TPC</a:t>
                      </a:r>
                      <a:r>
                        <a:rPr lang="en-US" baseline="0" dirty="0" smtClean="0"/>
                        <a:t> upgrade, photon multiplicity</a:t>
                      </a:r>
                      <a:endParaRPr lang="en-US" dirty="0"/>
                    </a:p>
                  </a:txBody>
                  <a:tcPr/>
                </a:tc>
              </a:tr>
              <a:tr h="370840">
                <a:tc>
                  <a:txBody>
                    <a:bodyPr/>
                    <a:lstStyle/>
                    <a:p>
                      <a:r>
                        <a:rPr lang="en-US" dirty="0" smtClean="0"/>
                        <a:t>IIT, Indore</a:t>
                      </a:r>
                      <a:endParaRPr lang="en-US" dirty="0"/>
                    </a:p>
                  </a:txBody>
                  <a:tcPr/>
                </a:tc>
                <a:tc>
                  <a:txBody>
                    <a:bodyPr/>
                    <a:lstStyle/>
                    <a:p>
                      <a:r>
                        <a:rPr lang="en-US" dirty="0" smtClean="0"/>
                        <a:t>Photon</a:t>
                      </a:r>
                      <a:r>
                        <a:rPr lang="en-US" baseline="0" dirty="0" smtClean="0"/>
                        <a:t> Multiplicity, HBT, Freeze-out dynamics</a:t>
                      </a:r>
                      <a:endParaRPr lang="en-US" dirty="0"/>
                    </a:p>
                  </a:txBody>
                  <a:tcPr/>
                </a:tc>
              </a:tr>
              <a:tr h="370840">
                <a:tc>
                  <a:txBody>
                    <a:bodyPr/>
                    <a:lstStyle/>
                    <a:p>
                      <a:r>
                        <a:rPr lang="en-US" dirty="0" smtClean="0"/>
                        <a:t>BHU, Varanasi</a:t>
                      </a:r>
                      <a:endParaRPr lang="en-US" dirty="0"/>
                    </a:p>
                  </a:txBody>
                  <a:tcPr/>
                </a:tc>
                <a:tc>
                  <a:txBody>
                    <a:bodyPr/>
                    <a:lstStyle/>
                    <a:p>
                      <a:r>
                        <a:rPr lang="en-US" dirty="0" smtClean="0"/>
                        <a:t>Non-photonic</a:t>
                      </a:r>
                      <a:r>
                        <a:rPr lang="en-US" baseline="0" dirty="0" smtClean="0"/>
                        <a:t> electrons </a:t>
                      </a:r>
                      <a:r>
                        <a:rPr lang="en-US" dirty="0" smtClean="0"/>
                        <a:t>PHENIX@RHIC, CBM@FAIR</a:t>
                      </a:r>
                      <a:endParaRPr lang="en-US" dirty="0"/>
                    </a:p>
                  </a:txBody>
                  <a:tcPr/>
                </a:tc>
              </a:tr>
              <a:tr h="370840">
                <a:tc>
                  <a:txBody>
                    <a:bodyPr/>
                    <a:lstStyle/>
                    <a:p>
                      <a:r>
                        <a:rPr lang="en-US" dirty="0" smtClean="0"/>
                        <a:t>AMU, </a:t>
                      </a:r>
                      <a:r>
                        <a:rPr lang="en-US" dirty="0" err="1" smtClean="0"/>
                        <a:t>Aligrah</a:t>
                      </a:r>
                      <a:endParaRPr lang="en-US" dirty="0"/>
                    </a:p>
                  </a:txBody>
                  <a:tcPr/>
                </a:tc>
                <a:tc>
                  <a:txBody>
                    <a:bodyPr/>
                    <a:lstStyle/>
                    <a:p>
                      <a:r>
                        <a:rPr lang="en-US" dirty="0" smtClean="0"/>
                        <a:t>Heavy-quark Measurements,</a:t>
                      </a:r>
                      <a:r>
                        <a:rPr lang="en-US" baseline="0" dirty="0" smtClean="0"/>
                        <a:t> </a:t>
                      </a:r>
                      <a:r>
                        <a:rPr lang="en-US" baseline="0" dirty="0" err="1" smtClean="0"/>
                        <a:t>Muon</a:t>
                      </a:r>
                      <a:r>
                        <a:rPr lang="en-US" baseline="0" dirty="0" smtClean="0"/>
                        <a:t> Detector</a:t>
                      </a:r>
                      <a:endParaRPr lang="en-US" dirty="0"/>
                    </a:p>
                  </a:txBody>
                  <a:tcPr/>
                </a:tc>
              </a:tr>
              <a:tr h="370840">
                <a:tc>
                  <a:txBody>
                    <a:bodyPr/>
                    <a:lstStyle/>
                    <a:p>
                      <a:r>
                        <a:rPr lang="en-US" dirty="0" smtClean="0"/>
                        <a:t>BARC, Mumbai</a:t>
                      </a:r>
                      <a:endParaRPr lang="en-US" dirty="0"/>
                    </a:p>
                  </a:txBody>
                  <a:tcPr/>
                </a:tc>
                <a:tc>
                  <a:txBody>
                    <a:bodyPr/>
                    <a:lstStyle/>
                    <a:p>
                      <a:r>
                        <a:rPr lang="en-US" dirty="0" smtClean="0"/>
                        <a:t>Heavy-quark</a:t>
                      </a:r>
                      <a:r>
                        <a:rPr lang="en-US" baseline="0" dirty="0" smtClean="0"/>
                        <a:t> Measurements, Fluctuations and Correlations, jets, UPC</a:t>
                      </a:r>
                      <a:endParaRPr lang="en-US" dirty="0"/>
                    </a:p>
                  </a:txBody>
                  <a:tcPr/>
                </a:tc>
              </a:tr>
            </a:tbl>
          </a:graphicData>
        </a:graphic>
      </p:graphicFrame>
    </p:spTree>
    <p:extLst>
      <p:ext uri="{BB962C8B-B14F-4D97-AF65-F5344CB8AC3E}">
        <p14:creationId xmlns:p14="http://schemas.microsoft.com/office/powerpoint/2010/main" val="16335081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1"/>
            <a:ext cx="8229600" cy="586311"/>
          </a:xfrm>
        </p:spPr>
        <p:txBody>
          <a:bodyPr>
            <a:normAutofit fontScale="90000"/>
          </a:bodyPr>
          <a:lstStyle/>
          <a:p>
            <a:r>
              <a:rPr lang="en-US" dirty="0" smtClean="0">
                <a:solidFill>
                  <a:srgbClr val="FF0000"/>
                </a:solidFill>
              </a:rPr>
              <a:t>Connecting the Sciences</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457201" y="901068"/>
            <a:ext cx="5782512" cy="5756754"/>
          </a:xfrm>
          <a:prstGeom prst="rect">
            <a:avLst/>
          </a:prstGeom>
        </p:spPr>
      </p:pic>
      <p:sp>
        <p:nvSpPr>
          <p:cNvPr id="5" name="Rectangle 4"/>
          <p:cNvSpPr/>
          <p:nvPr/>
        </p:nvSpPr>
        <p:spPr>
          <a:xfrm>
            <a:off x="6688485" y="4212903"/>
            <a:ext cx="1708746" cy="369332"/>
          </a:xfrm>
          <a:prstGeom prst="rect">
            <a:avLst/>
          </a:prstGeom>
        </p:spPr>
        <p:txBody>
          <a:bodyPr wrap="none">
            <a:spAutoFit/>
          </a:bodyPr>
          <a:lstStyle/>
          <a:p>
            <a:r>
              <a:rPr lang="en-US" dirty="0"/>
              <a:t>arXiv:0710.5229 </a:t>
            </a:r>
          </a:p>
        </p:txBody>
      </p:sp>
    </p:spTree>
    <p:extLst>
      <p:ext uri="{BB962C8B-B14F-4D97-AF65-F5344CB8AC3E}">
        <p14:creationId xmlns:p14="http://schemas.microsoft.com/office/powerpoint/2010/main" val="16448809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52" y="53809"/>
            <a:ext cx="9386190" cy="581141"/>
          </a:xfrm>
        </p:spPr>
        <p:txBody>
          <a:bodyPr>
            <a:noAutofit/>
          </a:bodyPr>
          <a:lstStyle/>
          <a:p>
            <a:r>
              <a:rPr lang="en-US" sz="3600" dirty="0" smtClean="0">
                <a:solidFill>
                  <a:srgbClr val="FF0000"/>
                </a:solidFill>
              </a:rPr>
              <a:t>Future Experiments to achieve Physics Goals</a:t>
            </a:r>
            <a:endParaRPr lang="en-US" sz="36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79287963"/>
              </p:ext>
            </p:extLst>
          </p:nvPr>
        </p:nvGraphicFramePr>
        <p:xfrm>
          <a:off x="150696" y="819911"/>
          <a:ext cx="8971776" cy="5768029"/>
        </p:xfrm>
        <a:graphic>
          <a:graphicData uri="http://schemas.openxmlformats.org/drawingml/2006/table">
            <a:tbl>
              <a:tblPr firstRow="1" bandRow="1">
                <a:tableStyleId>{5940675A-B579-460E-94D1-54222C63F5DA}</a:tableStyleId>
              </a:tblPr>
              <a:tblGrid>
                <a:gridCol w="4485888"/>
                <a:gridCol w="4485888"/>
              </a:tblGrid>
              <a:tr h="891230">
                <a:tc>
                  <a:txBody>
                    <a:bodyPr/>
                    <a:lstStyle/>
                    <a:p>
                      <a:r>
                        <a:rPr lang="en-US" sz="2800" dirty="0" smtClean="0">
                          <a:solidFill>
                            <a:srgbClr val="0000FF"/>
                          </a:solidFill>
                        </a:rPr>
                        <a:t>Experiments/Facility</a:t>
                      </a:r>
                      <a:endParaRPr lang="en-US" sz="2800" dirty="0">
                        <a:solidFill>
                          <a:srgbClr val="0000FF"/>
                        </a:solidFill>
                      </a:endParaRPr>
                    </a:p>
                  </a:txBody>
                  <a:tcPr/>
                </a:tc>
                <a:tc>
                  <a:txBody>
                    <a:bodyPr/>
                    <a:lstStyle/>
                    <a:p>
                      <a:r>
                        <a:rPr lang="en-US" sz="2800" dirty="0" smtClean="0">
                          <a:solidFill>
                            <a:srgbClr val="0000FF"/>
                          </a:solidFill>
                        </a:rPr>
                        <a:t> Nature of participation</a:t>
                      </a:r>
                      <a:endParaRPr lang="en-US" sz="2800" dirty="0">
                        <a:solidFill>
                          <a:srgbClr val="0000FF"/>
                        </a:solidFill>
                      </a:endParaRPr>
                    </a:p>
                  </a:txBody>
                  <a:tcPr/>
                </a:tc>
              </a:tr>
              <a:tr h="1508734">
                <a:tc>
                  <a:txBody>
                    <a:bodyPr/>
                    <a:lstStyle/>
                    <a:p>
                      <a:r>
                        <a:rPr lang="en-US" sz="2800" i="1" dirty="0" smtClean="0"/>
                        <a:t>LHC</a:t>
                      </a:r>
                      <a:endParaRPr lang="en-US" sz="2800" i="1" dirty="0"/>
                    </a:p>
                  </a:txBody>
                  <a:tcPr/>
                </a:tc>
                <a:tc>
                  <a:txBody>
                    <a:bodyPr/>
                    <a:lstStyle/>
                    <a:p>
                      <a:r>
                        <a:rPr lang="en-US" sz="2800" i="1" dirty="0" smtClean="0"/>
                        <a:t>Data taking,</a:t>
                      </a:r>
                      <a:r>
                        <a:rPr lang="en-US" sz="2800" i="1" baseline="0" dirty="0" smtClean="0"/>
                        <a:t> Physics</a:t>
                      </a:r>
                      <a:r>
                        <a:rPr lang="en-US" sz="2800" i="1" dirty="0" smtClean="0"/>
                        <a:t> Analysis</a:t>
                      </a:r>
                      <a:r>
                        <a:rPr lang="en-US" sz="2800" i="1" baseline="0" dirty="0" smtClean="0"/>
                        <a:t> </a:t>
                      </a:r>
                    </a:p>
                    <a:p>
                      <a:r>
                        <a:rPr lang="en-US" sz="2800" i="1" dirty="0" smtClean="0"/>
                        <a:t> Detector and Electronics R&amp;D –</a:t>
                      </a:r>
                      <a:r>
                        <a:rPr lang="en-US" sz="2800" i="1" baseline="0" dirty="0" smtClean="0"/>
                        <a:t> upgrades coping with higher luminosity and building radiation hard detectors</a:t>
                      </a:r>
                      <a:endParaRPr lang="en-US" sz="2800" i="1" dirty="0" smtClean="0"/>
                    </a:p>
                  </a:txBody>
                  <a:tcPr/>
                </a:tc>
              </a:tr>
              <a:tr h="1511272">
                <a:tc>
                  <a:txBody>
                    <a:bodyPr/>
                    <a:lstStyle/>
                    <a:p>
                      <a:r>
                        <a:rPr lang="en-US" sz="2800" i="1" dirty="0" smtClean="0"/>
                        <a:t>CBM</a:t>
                      </a:r>
                      <a:endParaRPr lang="en-US" sz="2800" i="1" dirty="0"/>
                    </a:p>
                  </a:txBody>
                  <a:tcPr/>
                </a:tc>
                <a:tc>
                  <a:txBody>
                    <a:bodyPr/>
                    <a:lstStyle/>
                    <a:p>
                      <a:r>
                        <a:rPr lang="en-US" sz="2800" i="1" dirty="0" smtClean="0"/>
                        <a:t>Detector R&amp;D and Construction – coping with high luminosity and radiation</a:t>
                      </a:r>
                    </a:p>
                    <a:p>
                      <a:r>
                        <a:rPr lang="en-US" sz="2800" i="1" dirty="0" smtClean="0"/>
                        <a:t>Physics Analysis and Data Taking</a:t>
                      </a:r>
                      <a:endParaRPr lang="en-US" sz="2800" i="1" dirty="0"/>
                    </a:p>
                  </a:txBody>
                  <a:tcPr/>
                </a:tc>
              </a:tr>
            </a:tbl>
          </a:graphicData>
        </a:graphic>
      </p:graphicFrame>
    </p:spTree>
    <p:extLst>
      <p:ext uri="{BB962C8B-B14F-4D97-AF65-F5344CB8AC3E}">
        <p14:creationId xmlns:p14="http://schemas.microsoft.com/office/powerpoint/2010/main" val="18028586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347" y="258619"/>
            <a:ext cx="7360333" cy="2862322"/>
          </a:xfrm>
          <a:prstGeom prst="rect">
            <a:avLst/>
          </a:prstGeom>
          <a:noFill/>
        </p:spPr>
        <p:txBody>
          <a:bodyPr wrap="none" rtlCol="0">
            <a:spAutoFit/>
          </a:bodyPr>
          <a:lstStyle/>
          <a:p>
            <a:r>
              <a:rPr lang="en-US" sz="3600" b="1" dirty="0" smtClean="0">
                <a:solidFill>
                  <a:srgbClr val="FF0000"/>
                </a:solidFill>
              </a:rPr>
              <a:t>VISION – III</a:t>
            </a:r>
          </a:p>
          <a:p>
            <a:endParaRPr lang="en-US" sz="3600" dirty="0"/>
          </a:p>
          <a:p>
            <a:r>
              <a:rPr lang="en-US" sz="3600" i="1" dirty="0" smtClean="0">
                <a:solidFill>
                  <a:srgbClr val="0000FF"/>
                </a:solidFill>
              </a:rPr>
              <a:t>Initial conditions – Where does</a:t>
            </a:r>
          </a:p>
          <a:p>
            <a:r>
              <a:rPr lang="en-US" sz="3600" i="1" dirty="0" smtClean="0">
                <a:solidFill>
                  <a:srgbClr val="0000FF"/>
                </a:solidFill>
              </a:rPr>
              <a:t>Saturation of gluon density happens ? </a:t>
            </a:r>
          </a:p>
          <a:p>
            <a:endParaRPr lang="en-US" sz="3600" i="1" dirty="0">
              <a:solidFill>
                <a:srgbClr val="0000FF"/>
              </a:solidFill>
            </a:endParaRPr>
          </a:p>
        </p:txBody>
      </p:sp>
      <p:pic>
        <p:nvPicPr>
          <p:cNvPr id="5" name="Picture 1046"/>
          <p:cNvPicPr>
            <a:picLocks noChangeAspect="1" noChangeArrowheads="1"/>
          </p:cNvPicPr>
          <p:nvPr/>
        </p:nvPicPr>
        <p:blipFill>
          <a:blip r:embed="rId2"/>
          <a:srcRect r="847"/>
          <a:stretch>
            <a:fillRect/>
          </a:stretch>
        </p:blipFill>
        <p:spPr bwMode="auto">
          <a:xfrm>
            <a:off x="4077230" y="2853679"/>
            <a:ext cx="5066770" cy="4004321"/>
          </a:xfrm>
          <a:prstGeom prst="rect">
            <a:avLst/>
          </a:prstGeom>
          <a:noFill/>
          <a:ln w="9525">
            <a:noFill/>
            <a:miter lim="800000"/>
            <a:headEnd/>
            <a:tailEnd/>
          </a:ln>
        </p:spPr>
      </p:pic>
      <p:sp>
        <p:nvSpPr>
          <p:cNvPr id="2" name="TextBox 1"/>
          <p:cNvSpPr txBox="1"/>
          <p:nvPr/>
        </p:nvSpPr>
        <p:spPr>
          <a:xfrm>
            <a:off x="242347" y="3960367"/>
            <a:ext cx="3260891" cy="954107"/>
          </a:xfrm>
          <a:prstGeom prst="rect">
            <a:avLst/>
          </a:prstGeom>
          <a:noFill/>
        </p:spPr>
        <p:txBody>
          <a:bodyPr wrap="none" rtlCol="0">
            <a:spAutoFit/>
          </a:bodyPr>
          <a:lstStyle/>
          <a:p>
            <a:r>
              <a:rPr lang="en-US" sz="2800" b="1" i="1" dirty="0" smtClean="0">
                <a:solidFill>
                  <a:srgbClr val="FF6600"/>
                </a:solidFill>
              </a:rPr>
              <a:t>Electron Ion Collider</a:t>
            </a:r>
          </a:p>
          <a:p>
            <a:r>
              <a:rPr lang="en-US" sz="2800" b="1" i="1" dirty="0" smtClean="0">
                <a:solidFill>
                  <a:srgbClr val="FF6600"/>
                </a:solidFill>
              </a:rPr>
              <a:t>Detector R&amp;D</a:t>
            </a:r>
            <a:endParaRPr lang="en-US" sz="2800" b="1" i="1" dirty="0">
              <a:solidFill>
                <a:srgbClr val="FF6600"/>
              </a:solidFill>
            </a:endParaRPr>
          </a:p>
        </p:txBody>
      </p:sp>
    </p:spTree>
    <p:extLst>
      <p:ext uri="{BB962C8B-B14F-4D97-AF65-F5344CB8AC3E}">
        <p14:creationId xmlns:p14="http://schemas.microsoft.com/office/powerpoint/2010/main" val="211125598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01"/>
            <a:ext cx="9144000" cy="949286"/>
          </a:xfrm>
        </p:spPr>
        <p:txBody>
          <a:bodyPr>
            <a:normAutofit/>
          </a:bodyPr>
          <a:lstStyle/>
          <a:p>
            <a:r>
              <a:rPr lang="en-US" sz="3600" dirty="0" smtClean="0">
                <a:solidFill>
                  <a:srgbClr val="FF0000"/>
                </a:solidFill>
              </a:rPr>
              <a:t>Physics Goal: Initial Conditions in HI Collisions</a:t>
            </a:r>
            <a:endParaRPr lang="en-US" sz="3600" dirty="0">
              <a:solidFill>
                <a:srgbClr val="FF0000"/>
              </a:solidFill>
            </a:endParaRPr>
          </a:p>
        </p:txBody>
      </p:sp>
      <p:sp>
        <p:nvSpPr>
          <p:cNvPr id="5" name="Rectangle 4"/>
          <p:cNvSpPr/>
          <p:nvPr/>
        </p:nvSpPr>
        <p:spPr>
          <a:xfrm>
            <a:off x="258066" y="1008687"/>
            <a:ext cx="8885934" cy="3539431"/>
          </a:xfrm>
          <a:prstGeom prst="rect">
            <a:avLst/>
          </a:prstGeom>
        </p:spPr>
        <p:txBody>
          <a:bodyPr wrap="square">
            <a:spAutoFit/>
          </a:bodyPr>
          <a:lstStyle/>
          <a:p>
            <a:pPr algn="just" fontAlgn="auto">
              <a:spcBef>
                <a:spcPts val="0"/>
              </a:spcBef>
              <a:spcAft>
                <a:spcPts val="0"/>
              </a:spcAft>
              <a:defRPr/>
            </a:pPr>
            <a:r>
              <a:rPr lang="en-US" sz="2800" dirty="0"/>
              <a:t>Using inputs from e-p/A collisions, </a:t>
            </a:r>
            <a:r>
              <a:rPr lang="en-US" sz="2800" dirty="0" smtClean="0"/>
              <a:t>the goal </a:t>
            </a:r>
            <a:r>
              <a:rPr lang="en-US" sz="2800" dirty="0"/>
              <a:t>is to model the of initial stages of </a:t>
            </a:r>
            <a:r>
              <a:rPr lang="en-US" sz="2800" dirty="0" err="1"/>
              <a:t>hadronic</a:t>
            </a:r>
            <a:r>
              <a:rPr lang="en-US" sz="2800" dirty="0"/>
              <a:t> (p-p), light-heavy ion (p/d/He-A) and heavy ion (A-A) collisions at relativistic energies. Such initial conditions are essential input for modeling the fluid like properties of Quark Gluon Plasma using hydrodynamic or transport models for the extraction of transport coefficients like viscosity to entropy ratio which has been conjectured to have a lower bound. </a:t>
            </a:r>
          </a:p>
        </p:txBody>
      </p:sp>
      <p:pic>
        <p:nvPicPr>
          <p:cNvPr id="6" name="Picture 13" descr="Screen Shot 2014-08-19 at 7.02.54 PM.png"/>
          <p:cNvPicPr>
            <a:picLocks noChangeAspect="1"/>
          </p:cNvPicPr>
          <p:nvPr/>
        </p:nvPicPr>
        <p:blipFill>
          <a:blip r:embed="rId2">
            <a:extLst>
              <a:ext uri="{28A0092B-C50C-407E-A947-70E740481C1C}">
                <a14:useLocalDpi xmlns:a14="http://schemas.microsoft.com/office/drawing/2010/main" val="0"/>
              </a:ext>
            </a:extLst>
          </a:blip>
          <a:srcRect b="3333"/>
          <a:stretch>
            <a:fillRect/>
          </a:stretch>
        </p:blipFill>
        <p:spPr bwMode="auto">
          <a:xfrm>
            <a:off x="469627" y="4608009"/>
            <a:ext cx="4313567" cy="224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274351" y="4995436"/>
            <a:ext cx="3681280" cy="1384995"/>
          </a:xfrm>
          <a:prstGeom prst="rect">
            <a:avLst/>
          </a:prstGeom>
          <a:noFill/>
        </p:spPr>
        <p:txBody>
          <a:bodyPr wrap="square" rtlCol="0">
            <a:spAutoFit/>
          </a:bodyPr>
          <a:lstStyle/>
          <a:p>
            <a:r>
              <a:rPr lang="en-US" sz="2800" b="1" dirty="0" smtClean="0">
                <a:solidFill>
                  <a:srgbClr val="FF0000"/>
                </a:solidFill>
              </a:rPr>
              <a:t>Possibility to discover a new state of matter – Color Glass Condensate</a:t>
            </a:r>
            <a:endParaRPr lang="en-US" sz="2800" b="1" dirty="0">
              <a:solidFill>
                <a:srgbClr val="FF0000"/>
              </a:solidFill>
            </a:endParaRPr>
          </a:p>
        </p:txBody>
      </p:sp>
    </p:spTree>
    <p:extLst>
      <p:ext uri="{BB962C8B-B14F-4D97-AF65-F5344CB8AC3E}">
        <p14:creationId xmlns:p14="http://schemas.microsoft.com/office/powerpoint/2010/main" val="106449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01"/>
            <a:ext cx="9144000" cy="949286"/>
          </a:xfrm>
        </p:spPr>
        <p:txBody>
          <a:bodyPr>
            <a:normAutofit/>
          </a:bodyPr>
          <a:lstStyle/>
          <a:p>
            <a:r>
              <a:rPr lang="en-US" sz="3600" dirty="0" smtClean="0">
                <a:solidFill>
                  <a:srgbClr val="FF0000"/>
                </a:solidFill>
              </a:rPr>
              <a:t>Physics Goal: Initial Conditions in HI Collisions</a:t>
            </a:r>
            <a:endParaRPr lang="en-US" sz="3600" dirty="0">
              <a:solidFill>
                <a:srgbClr val="FF0000"/>
              </a:solidFill>
            </a:endParaRPr>
          </a:p>
        </p:txBody>
      </p:sp>
      <p:sp>
        <p:nvSpPr>
          <p:cNvPr id="3" name="Rectangle 2"/>
          <p:cNvSpPr/>
          <p:nvPr/>
        </p:nvSpPr>
        <p:spPr>
          <a:xfrm>
            <a:off x="344447" y="1008687"/>
            <a:ext cx="8288264" cy="2246769"/>
          </a:xfrm>
          <a:prstGeom prst="rect">
            <a:avLst/>
          </a:prstGeom>
        </p:spPr>
        <p:txBody>
          <a:bodyPr wrap="square">
            <a:spAutoFit/>
          </a:bodyPr>
          <a:lstStyle/>
          <a:p>
            <a:pPr algn="just" fontAlgn="auto">
              <a:spcBef>
                <a:spcPts val="0"/>
              </a:spcBef>
              <a:spcAft>
                <a:spcPts val="0"/>
              </a:spcAft>
              <a:defRPr/>
            </a:pPr>
            <a:r>
              <a:rPr lang="en-US" sz="2800" dirty="0"/>
              <a:t>The dominant source of initial state fluctuations in heavy ion collisions are the </a:t>
            </a:r>
            <a:r>
              <a:rPr lang="en-US" sz="2800" dirty="0" smtClean="0"/>
              <a:t>Quantum fluctuations </a:t>
            </a:r>
            <a:r>
              <a:rPr lang="en-US" sz="2800" dirty="0"/>
              <a:t>at nucleonic and sub-</a:t>
            </a:r>
            <a:r>
              <a:rPr lang="en-US" sz="2800" dirty="0" smtClean="0"/>
              <a:t>nucleonic length </a:t>
            </a:r>
            <a:r>
              <a:rPr lang="en-US" sz="2800" dirty="0"/>
              <a:t>scale that leads to temperature  </a:t>
            </a:r>
            <a:r>
              <a:rPr lang="en-US" sz="2800" dirty="0" smtClean="0"/>
              <a:t> fluctuations</a:t>
            </a:r>
            <a:r>
              <a:rPr lang="en-US" sz="2800" dirty="0"/>
              <a:t>, which has analogy to Cosmic</a:t>
            </a:r>
          </a:p>
          <a:p>
            <a:pPr algn="just" fontAlgn="auto">
              <a:spcBef>
                <a:spcPts val="0"/>
              </a:spcBef>
              <a:spcAft>
                <a:spcPts val="0"/>
              </a:spcAft>
              <a:defRPr/>
            </a:pPr>
            <a:r>
              <a:rPr lang="en-US" sz="2800" dirty="0"/>
              <a:t>temperature fluctuations. </a:t>
            </a:r>
          </a:p>
        </p:txBody>
      </p:sp>
      <p:pic>
        <p:nvPicPr>
          <p:cNvPr id="7" name="Picture 1" descr="BigBangLittleBang.png"/>
          <p:cNvPicPr>
            <a:picLocks noChangeAspect="1"/>
          </p:cNvPicPr>
          <p:nvPr/>
        </p:nvPicPr>
        <p:blipFill>
          <a:blip r:embed="rId2">
            <a:extLst>
              <a:ext uri="{28A0092B-C50C-407E-A947-70E740481C1C}">
                <a14:useLocalDpi xmlns:a14="http://schemas.microsoft.com/office/drawing/2010/main" val="0"/>
              </a:ext>
            </a:extLst>
          </a:blip>
          <a:srcRect l="1582" r="2122"/>
          <a:stretch>
            <a:fillRect/>
          </a:stretch>
        </p:blipFill>
        <p:spPr bwMode="auto">
          <a:xfrm>
            <a:off x="469390" y="3470693"/>
            <a:ext cx="8163321" cy="288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4553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01"/>
            <a:ext cx="9144000" cy="607835"/>
          </a:xfrm>
        </p:spPr>
        <p:txBody>
          <a:bodyPr>
            <a:normAutofit fontScale="90000"/>
          </a:bodyPr>
          <a:lstStyle/>
          <a:p>
            <a:r>
              <a:rPr lang="en-US" sz="3600" dirty="0" smtClean="0">
                <a:solidFill>
                  <a:srgbClr val="FF0000"/>
                </a:solidFill>
              </a:rPr>
              <a:t>Physics Goal: Phase Diagram of Initial Condition</a:t>
            </a:r>
            <a:endParaRPr lang="en-US" sz="3600" dirty="0">
              <a:solidFill>
                <a:srgbClr val="FF0000"/>
              </a:solidFill>
            </a:endParaRPr>
          </a:p>
        </p:txBody>
      </p:sp>
      <p:pic>
        <p:nvPicPr>
          <p:cNvPr id="5" name="Picture 4"/>
          <p:cNvPicPr>
            <a:picLocks noChangeAspect="1"/>
          </p:cNvPicPr>
          <p:nvPr/>
        </p:nvPicPr>
        <p:blipFill>
          <a:blip r:embed="rId2"/>
          <a:stretch>
            <a:fillRect/>
          </a:stretch>
        </p:blipFill>
        <p:spPr>
          <a:xfrm>
            <a:off x="446781" y="860141"/>
            <a:ext cx="4039510" cy="3898724"/>
          </a:xfrm>
          <a:prstGeom prst="rect">
            <a:avLst/>
          </a:prstGeom>
        </p:spPr>
      </p:pic>
      <p:grpSp>
        <p:nvGrpSpPr>
          <p:cNvPr id="6" name="Group 14"/>
          <p:cNvGrpSpPr/>
          <p:nvPr/>
        </p:nvGrpSpPr>
        <p:grpSpPr>
          <a:xfrm>
            <a:off x="4950868" y="1013966"/>
            <a:ext cx="3910446" cy="3744899"/>
            <a:chOff x="4824350" y="615358"/>
            <a:chExt cx="4190480" cy="3657590"/>
          </a:xfrm>
        </p:grpSpPr>
        <p:pic>
          <p:nvPicPr>
            <p:cNvPr id="8" name="Picture 6"/>
            <p:cNvPicPr>
              <a:picLocks noChangeAspect="1" noChangeArrowheads="1"/>
            </p:cNvPicPr>
            <p:nvPr/>
          </p:nvPicPr>
          <p:blipFill>
            <a:blip r:embed="rId3"/>
            <a:srcRect/>
            <a:stretch>
              <a:fillRect/>
            </a:stretch>
          </p:blipFill>
          <p:spPr bwMode="auto">
            <a:xfrm>
              <a:off x="4824350" y="615358"/>
              <a:ext cx="4190480" cy="3490451"/>
            </a:xfrm>
            <a:prstGeom prst="rect">
              <a:avLst/>
            </a:prstGeom>
            <a:noFill/>
            <a:ln w="9525">
              <a:noFill/>
              <a:miter lim="800000"/>
              <a:headEnd/>
              <a:tailEnd/>
            </a:ln>
            <a:effectLst/>
          </p:spPr>
        </p:pic>
        <p:sp>
          <p:nvSpPr>
            <p:cNvPr id="9" name="Rectangle 8"/>
            <p:cNvSpPr/>
            <p:nvPr/>
          </p:nvSpPr>
          <p:spPr>
            <a:xfrm>
              <a:off x="4967745" y="4044348"/>
              <a:ext cx="1648916"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4676066" y="598531"/>
            <a:ext cx="4460050" cy="523220"/>
          </a:xfrm>
          <a:prstGeom prst="rect">
            <a:avLst/>
          </a:prstGeom>
        </p:spPr>
        <p:txBody>
          <a:bodyPr wrap="none">
            <a:spAutoFit/>
          </a:bodyPr>
          <a:lstStyle/>
          <a:p>
            <a:r>
              <a:rPr lang="en-US" sz="2800" dirty="0" smtClean="0"/>
              <a:t>Ann. Rev. </a:t>
            </a:r>
            <a:r>
              <a:rPr lang="en-US" sz="2800" dirty="0" err="1" smtClean="0"/>
              <a:t>Nucl</a:t>
            </a:r>
            <a:r>
              <a:rPr lang="en-US" sz="2800" dirty="0" smtClean="0"/>
              <a:t> Part (60) 2010 </a:t>
            </a:r>
            <a:endParaRPr lang="en-US" sz="2800" dirty="0"/>
          </a:p>
        </p:txBody>
      </p:sp>
      <p:sp>
        <p:nvSpPr>
          <p:cNvPr id="10" name="Rectangle 9"/>
          <p:cNvSpPr/>
          <p:nvPr/>
        </p:nvSpPr>
        <p:spPr>
          <a:xfrm>
            <a:off x="0" y="4611379"/>
            <a:ext cx="9144000" cy="2308324"/>
          </a:xfrm>
          <a:prstGeom prst="rect">
            <a:avLst/>
          </a:prstGeom>
        </p:spPr>
        <p:txBody>
          <a:bodyPr wrap="square">
            <a:spAutoFit/>
          </a:bodyPr>
          <a:lstStyle/>
          <a:p>
            <a:r>
              <a:rPr lang="en-US" sz="2400" b="1" dirty="0" smtClean="0">
                <a:solidFill>
                  <a:srgbClr val="0000FF"/>
                </a:solidFill>
              </a:rPr>
              <a:t>Where does the saturation of gluon density set in? </a:t>
            </a:r>
          </a:p>
          <a:p>
            <a:pPr lvl="1"/>
            <a:r>
              <a:rPr lang="en-US" sz="2400" dirty="0" smtClean="0"/>
              <a:t>Is there a simple boundary that separates the region from the more dilute quark gluon matter? If so how do the distributions of quarks and gluons </a:t>
            </a:r>
            <a:r>
              <a:rPr lang="en-US" sz="2400" dirty="0" smtClean="0">
                <a:solidFill>
                  <a:srgbClr val="FF0000"/>
                </a:solidFill>
              </a:rPr>
              <a:t>change</a:t>
            </a:r>
            <a:r>
              <a:rPr lang="en-US" sz="2400" dirty="0" smtClean="0"/>
              <a:t> as one crosses the boundary? </a:t>
            </a:r>
          </a:p>
          <a:p>
            <a:pPr lvl="1"/>
            <a:r>
              <a:rPr lang="en-US" sz="2400" dirty="0" smtClean="0"/>
              <a:t>Does  saturation produce matter of </a:t>
            </a:r>
            <a:r>
              <a:rPr lang="en-US" sz="2400" dirty="0" smtClean="0">
                <a:solidFill>
                  <a:srgbClr val="FF0000"/>
                </a:solidFill>
              </a:rPr>
              <a:t>universal properties in the nucleon and all nuclei</a:t>
            </a:r>
            <a:r>
              <a:rPr lang="en-US" sz="2400" dirty="0" smtClean="0"/>
              <a:t> viewed at nearly the  speed of light?</a:t>
            </a:r>
          </a:p>
        </p:txBody>
      </p:sp>
    </p:spTree>
    <p:extLst>
      <p:ext uri="{BB962C8B-B14F-4D97-AF65-F5344CB8AC3E}">
        <p14:creationId xmlns:p14="http://schemas.microsoft.com/office/powerpoint/2010/main" val="7966814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24"/>
            <a:ext cx="8229600" cy="650883"/>
          </a:xfrm>
        </p:spPr>
        <p:txBody>
          <a:bodyPr>
            <a:normAutofit fontScale="90000"/>
          </a:bodyPr>
          <a:lstStyle/>
          <a:p>
            <a:r>
              <a:rPr lang="en-US" dirty="0" smtClean="0">
                <a:solidFill>
                  <a:srgbClr val="FF0000"/>
                </a:solidFill>
              </a:rPr>
              <a:t>Initial Conditions: What is to be done</a:t>
            </a:r>
            <a:endParaRPr lang="en-US" dirty="0">
              <a:solidFill>
                <a:srgbClr val="FF0000"/>
              </a:solidFill>
            </a:endParaRPr>
          </a:p>
        </p:txBody>
      </p:sp>
      <p:sp>
        <p:nvSpPr>
          <p:cNvPr id="4" name="TextBox 3"/>
          <p:cNvSpPr txBox="1"/>
          <p:nvPr/>
        </p:nvSpPr>
        <p:spPr>
          <a:xfrm>
            <a:off x="457200" y="909925"/>
            <a:ext cx="8519958" cy="1815882"/>
          </a:xfrm>
          <a:prstGeom prst="rect">
            <a:avLst/>
          </a:prstGeom>
          <a:noFill/>
        </p:spPr>
        <p:txBody>
          <a:bodyPr wrap="square" rtlCol="0">
            <a:spAutoFit/>
          </a:bodyPr>
          <a:lstStyle/>
          <a:p>
            <a:r>
              <a:rPr lang="en-US" sz="2800" dirty="0" smtClean="0"/>
              <a:t>Do experiments with electron-hadron and electron-Nuclei collisions  -- </a:t>
            </a:r>
            <a:r>
              <a:rPr lang="en-US" sz="2800" b="1" dirty="0" smtClean="0">
                <a:solidFill>
                  <a:srgbClr val="0000FF"/>
                </a:solidFill>
              </a:rPr>
              <a:t>Electron Ion Collider</a:t>
            </a:r>
          </a:p>
          <a:p>
            <a:r>
              <a:rPr lang="en-US" sz="2800" b="1" dirty="0" smtClean="0">
                <a:solidFill>
                  <a:srgbClr val="0000FF"/>
                </a:solidFill>
              </a:rPr>
              <a:t>Build detectors for measuring observables sensitive to </a:t>
            </a:r>
          </a:p>
          <a:p>
            <a:r>
              <a:rPr lang="en-US" sz="2800" b="1" dirty="0" smtClean="0">
                <a:solidFill>
                  <a:srgbClr val="0000FF"/>
                </a:solidFill>
              </a:rPr>
              <a:t>Initial condition physics</a:t>
            </a:r>
            <a:endParaRPr lang="en-US" sz="2800" b="1" dirty="0">
              <a:solidFill>
                <a:srgbClr val="0000FF"/>
              </a:solidFill>
            </a:endParaRPr>
          </a:p>
        </p:txBody>
      </p:sp>
      <p:pic>
        <p:nvPicPr>
          <p:cNvPr id="5" name="Picture 2"/>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36808" y="3177805"/>
            <a:ext cx="4331590" cy="276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07" y="3104363"/>
            <a:ext cx="3710851" cy="283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29902960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6311"/>
          </a:xfrm>
        </p:spPr>
        <p:txBody>
          <a:bodyPr anchor="t">
            <a:normAutofit fontScale="90000"/>
          </a:bodyPr>
          <a:lstStyle/>
          <a:p>
            <a:r>
              <a:rPr lang="en-US" dirty="0">
                <a:solidFill>
                  <a:srgbClr val="FF0000"/>
                </a:solidFill>
              </a:rPr>
              <a:t>W</a:t>
            </a:r>
            <a:r>
              <a:rPr lang="en-US" dirty="0" smtClean="0">
                <a:solidFill>
                  <a:srgbClr val="FF0000"/>
                </a:solidFill>
              </a:rPr>
              <a:t>orld </a:t>
            </a:r>
            <a:r>
              <a:rPr lang="en-US" dirty="0">
                <a:solidFill>
                  <a:srgbClr val="FF0000"/>
                </a:solidFill>
              </a:rPr>
              <a:t>W</a:t>
            </a:r>
            <a:r>
              <a:rPr lang="en-US" dirty="0" smtClean="0">
                <a:solidFill>
                  <a:srgbClr val="FF0000"/>
                </a:solidFill>
              </a:rPr>
              <a:t>ide Interest</a:t>
            </a:r>
            <a:r>
              <a:rPr lang="en-US" dirty="0">
                <a:solidFill>
                  <a:srgbClr val="FF0000"/>
                </a:solidFill>
              </a:rPr>
              <a:t> </a:t>
            </a:r>
            <a:r>
              <a:rPr lang="en-US" dirty="0" smtClean="0">
                <a:solidFill>
                  <a:srgbClr val="FF0000"/>
                </a:solidFill>
              </a:rPr>
              <a:t>in the EIC</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pPr/>
              <a:t>37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11880768"/>
              </p:ext>
            </p:extLst>
          </p:nvPr>
        </p:nvGraphicFramePr>
        <p:xfrm>
          <a:off x="195942" y="1235090"/>
          <a:ext cx="8735250" cy="4639169"/>
        </p:xfrm>
        <a:graphic>
          <a:graphicData uri="http://schemas.openxmlformats.org/drawingml/2006/table">
            <a:tbl>
              <a:tblPr firstRow="1" bandRow="1">
                <a:tableStyleId>{69C7853C-536D-4A76-A0AE-DD22124D55A5}</a:tableStyleId>
              </a:tblPr>
              <a:tblGrid>
                <a:gridCol w="837400"/>
                <a:gridCol w="1442373"/>
                <a:gridCol w="1377789"/>
                <a:gridCol w="1270150"/>
                <a:gridCol w="1311752"/>
                <a:gridCol w="1247893"/>
                <a:gridCol w="1247893"/>
              </a:tblGrid>
              <a:tr h="434541">
                <a:tc>
                  <a:txBody>
                    <a:bodyPr/>
                    <a:lstStyle>
                      <a:lvl1pPr marL="0" algn="l" defTabSz="508759" rtl="0" eaLnBrk="1" latinLnBrk="0" hangingPunct="1">
                        <a:defRPr sz="2000" b="1" kern="1200">
                          <a:solidFill>
                            <a:schemeClr val="lt1"/>
                          </a:solidFill>
                          <a:latin typeface="Times"/>
                        </a:defRPr>
                      </a:lvl1pPr>
                      <a:lvl2pPr marL="508759" algn="l" defTabSz="508759" rtl="0" eaLnBrk="1" latinLnBrk="0" hangingPunct="1">
                        <a:defRPr sz="2000" b="1" kern="1200">
                          <a:solidFill>
                            <a:schemeClr val="lt1"/>
                          </a:solidFill>
                          <a:latin typeface="Times"/>
                        </a:defRPr>
                      </a:lvl2pPr>
                      <a:lvl3pPr marL="1017514" algn="l" defTabSz="508759" rtl="0" eaLnBrk="1" latinLnBrk="0" hangingPunct="1">
                        <a:defRPr sz="2000" b="1" kern="1200">
                          <a:solidFill>
                            <a:schemeClr val="lt1"/>
                          </a:solidFill>
                          <a:latin typeface="Times"/>
                        </a:defRPr>
                      </a:lvl3pPr>
                      <a:lvl4pPr marL="1526273" algn="l" defTabSz="508759" rtl="0" eaLnBrk="1" latinLnBrk="0" hangingPunct="1">
                        <a:defRPr sz="2000" b="1" kern="1200">
                          <a:solidFill>
                            <a:schemeClr val="lt1"/>
                          </a:solidFill>
                          <a:latin typeface="Times"/>
                        </a:defRPr>
                      </a:lvl4pPr>
                      <a:lvl5pPr marL="2035029" algn="l" defTabSz="508759" rtl="0" eaLnBrk="1" latinLnBrk="0" hangingPunct="1">
                        <a:defRPr sz="2000" b="1" kern="1200">
                          <a:solidFill>
                            <a:schemeClr val="lt1"/>
                          </a:solidFill>
                          <a:latin typeface="Times"/>
                        </a:defRPr>
                      </a:lvl5pPr>
                      <a:lvl6pPr marL="2543789" algn="l" defTabSz="508759" rtl="0" eaLnBrk="1" latinLnBrk="0" hangingPunct="1">
                        <a:defRPr sz="2000" b="1" kern="1200">
                          <a:solidFill>
                            <a:schemeClr val="lt1"/>
                          </a:solidFill>
                          <a:latin typeface="Times"/>
                        </a:defRPr>
                      </a:lvl6pPr>
                      <a:lvl7pPr marL="3052543" algn="l" defTabSz="508759" rtl="0" eaLnBrk="1" latinLnBrk="0" hangingPunct="1">
                        <a:defRPr sz="2000" b="1" kern="1200">
                          <a:solidFill>
                            <a:schemeClr val="lt1"/>
                          </a:solidFill>
                          <a:latin typeface="Times"/>
                        </a:defRPr>
                      </a:lvl7pPr>
                      <a:lvl8pPr marL="3561303" algn="l" defTabSz="508759" rtl="0" eaLnBrk="1" latinLnBrk="0" hangingPunct="1">
                        <a:defRPr sz="2000" b="1" kern="1200">
                          <a:solidFill>
                            <a:schemeClr val="lt1"/>
                          </a:solidFill>
                          <a:latin typeface="Times"/>
                        </a:defRPr>
                      </a:lvl8pPr>
                      <a:lvl9pPr marL="4070058" algn="l" defTabSz="508759" rtl="0" eaLnBrk="1" latinLnBrk="0" hangingPunct="1">
                        <a:defRPr sz="2000" b="1" kern="1200">
                          <a:solidFill>
                            <a:schemeClr val="lt1"/>
                          </a:solidFill>
                          <a:latin typeface="Times"/>
                        </a:defRPr>
                      </a:lvl9pPr>
                    </a:lstStyle>
                    <a:p>
                      <a:endParaRPr lang="en-US" sz="1800" dirty="0">
                        <a:latin typeface="Arial" pitchFamily="34" charset="0"/>
                        <a:cs typeface="Arial" pitchFamily="34" charset="0"/>
                      </a:endParaRPr>
                    </a:p>
                  </a:txBody>
                  <a:tcPr marL="83127" marR="83127" marT="40341" marB="40341"/>
                </a:tc>
                <a:tc>
                  <a:txBody>
                    <a:bodyPr/>
                    <a:lstStyle>
                      <a:lvl1pPr marL="0" algn="l" defTabSz="508759" rtl="0" eaLnBrk="1" latinLnBrk="0" hangingPunct="1">
                        <a:defRPr sz="2000" b="1" kern="1200">
                          <a:solidFill>
                            <a:schemeClr val="lt1"/>
                          </a:solidFill>
                          <a:latin typeface="Times"/>
                        </a:defRPr>
                      </a:lvl1pPr>
                      <a:lvl2pPr marL="508759" algn="l" defTabSz="508759" rtl="0" eaLnBrk="1" latinLnBrk="0" hangingPunct="1">
                        <a:defRPr sz="2000" b="1" kern="1200">
                          <a:solidFill>
                            <a:schemeClr val="lt1"/>
                          </a:solidFill>
                          <a:latin typeface="Times"/>
                        </a:defRPr>
                      </a:lvl2pPr>
                      <a:lvl3pPr marL="1017514" algn="l" defTabSz="508759" rtl="0" eaLnBrk="1" latinLnBrk="0" hangingPunct="1">
                        <a:defRPr sz="2000" b="1" kern="1200">
                          <a:solidFill>
                            <a:schemeClr val="lt1"/>
                          </a:solidFill>
                          <a:latin typeface="Times"/>
                        </a:defRPr>
                      </a:lvl3pPr>
                      <a:lvl4pPr marL="1526273" algn="l" defTabSz="508759" rtl="0" eaLnBrk="1" latinLnBrk="0" hangingPunct="1">
                        <a:defRPr sz="2000" b="1" kern="1200">
                          <a:solidFill>
                            <a:schemeClr val="lt1"/>
                          </a:solidFill>
                          <a:latin typeface="Times"/>
                        </a:defRPr>
                      </a:lvl4pPr>
                      <a:lvl5pPr marL="2035029" algn="l" defTabSz="508759" rtl="0" eaLnBrk="1" latinLnBrk="0" hangingPunct="1">
                        <a:defRPr sz="2000" b="1" kern="1200">
                          <a:solidFill>
                            <a:schemeClr val="lt1"/>
                          </a:solidFill>
                          <a:latin typeface="Times"/>
                        </a:defRPr>
                      </a:lvl5pPr>
                      <a:lvl6pPr marL="2543789" algn="l" defTabSz="508759" rtl="0" eaLnBrk="1" latinLnBrk="0" hangingPunct="1">
                        <a:defRPr sz="2000" b="1" kern="1200">
                          <a:solidFill>
                            <a:schemeClr val="lt1"/>
                          </a:solidFill>
                          <a:latin typeface="Times"/>
                        </a:defRPr>
                      </a:lvl6pPr>
                      <a:lvl7pPr marL="3052543" algn="l" defTabSz="508759" rtl="0" eaLnBrk="1" latinLnBrk="0" hangingPunct="1">
                        <a:defRPr sz="2000" b="1" kern="1200">
                          <a:solidFill>
                            <a:schemeClr val="lt1"/>
                          </a:solidFill>
                          <a:latin typeface="Times"/>
                        </a:defRPr>
                      </a:lvl7pPr>
                      <a:lvl8pPr marL="3561303" algn="l" defTabSz="508759" rtl="0" eaLnBrk="1" latinLnBrk="0" hangingPunct="1">
                        <a:defRPr sz="2000" b="1" kern="1200">
                          <a:solidFill>
                            <a:schemeClr val="lt1"/>
                          </a:solidFill>
                          <a:latin typeface="Times"/>
                        </a:defRPr>
                      </a:lvl8pPr>
                      <a:lvl9pPr marL="4070058" algn="l" defTabSz="508759" rtl="0" eaLnBrk="1" latinLnBrk="0" hangingPunct="1">
                        <a:defRPr sz="2000" b="1" kern="1200">
                          <a:solidFill>
                            <a:schemeClr val="lt1"/>
                          </a:solidFill>
                          <a:latin typeface="Times"/>
                        </a:defRPr>
                      </a:lvl9pPr>
                    </a:lstStyle>
                    <a:p>
                      <a:r>
                        <a:rPr lang="en-US" sz="1800" dirty="0" smtClean="0">
                          <a:solidFill>
                            <a:schemeClr val="tx1"/>
                          </a:solidFill>
                        </a:rPr>
                        <a:t>HERA@DESY</a:t>
                      </a:r>
                      <a:endParaRPr lang="en-US" sz="1800" dirty="0">
                        <a:solidFill>
                          <a:schemeClr val="tx1"/>
                        </a:solidFill>
                        <a:latin typeface="Arial" pitchFamily="34" charset="0"/>
                        <a:cs typeface="Arial" pitchFamily="34" charset="0"/>
                      </a:endParaRPr>
                    </a:p>
                  </a:txBody>
                  <a:tcPr marL="83127" marR="83127" marT="40341" marB="40341"/>
                </a:tc>
                <a:tc>
                  <a:txBody>
                    <a:bodyPr/>
                    <a:lstStyle>
                      <a:lvl1pPr marL="0" algn="l" defTabSz="508759" rtl="0" eaLnBrk="1" latinLnBrk="0" hangingPunct="1">
                        <a:defRPr sz="2000" b="1" kern="1200">
                          <a:solidFill>
                            <a:schemeClr val="lt1"/>
                          </a:solidFill>
                          <a:latin typeface="Times"/>
                        </a:defRPr>
                      </a:lvl1pPr>
                      <a:lvl2pPr marL="508759" algn="l" defTabSz="508759" rtl="0" eaLnBrk="1" latinLnBrk="0" hangingPunct="1">
                        <a:defRPr sz="2000" b="1" kern="1200">
                          <a:solidFill>
                            <a:schemeClr val="lt1"/>
                          </a:solidFill>
                          <a:latin typeface="Times"/>
                        </a:defRPr>
                      </a:lvl2pPr>
                      <a:lvl3pPr marL="1017514" algn="l" defTabSz="508759" rtl="0" eaLnBrk="1" latinLnBrk="0" hangingPunct="1">
                        <a:defRPr sz="2000" b="1" kern="1200">
                          <a:solidFill>
                            <a:schemeClr val="lt1"/>
                          </a:solidFill>
                          <a:latin typeface="Times"/>
                        </a:defRPr>
                      </a:lvl3pPr>
                      <a:lvl4pPr marL="1526273" algn="l" defTabSz="508759" rtl="0" eaLnBrk="1" latinLnBrk="0" hangingPunct="1">
                        <a:defRPr sz="2000" b="1" kern="1200">
                          <a:solidFill>
                            <a:schemeClr val="lt1"/>
                          </a:solidFill>
                          <a:latin typeface="Times"/>
                        </a:defRPr>
                      </a:lvl4pPr>
                      <a:lvl5pPr marL="2035029" algn="l" defTabSz="508759" rtl="0" eaLnBrk="1" latinLnBrk="0" hangingPunct="1">
                        <a:defRPr sz="2000" b="1" kern="1200">
                          <a:solidFill>
                            <a:schemeClr val="lt1"/>
                          </a:solidFill>
                          <a:latin typeface="Times"/>
                        </a:defRPr>
                      </a:lvl5pPr>
                      <a:lvl6pPr marL="2543789" algn="l" defTabSz="508759" rtl="0" eaLnBrk="1" latinLnBrk="0" hangingPunct="1">
                        <a:defRPr sz="2000" b="1" kern="1200">
                          <a:solidFill>
                            <a:schemeClr val="lt1"/>
                          </a:solidFill>
                          <a:latin typeface="Times"/>
                        </a:defRPr>
                      </a:lvl6pPr>
                      <a:lvl7pPr marL="3052543" algn="l" defTabSz="508759" rtl="0" eaLnBrk="1" latinLnBrk="0" hangingPunct="1">
                        <a:defRPr sz="2000" b="1" kern="1200">
                          <a:solidFill>
                            <a:schemeClr val="lt1"/>
                          </a:solidFill>
                          <a:latin typeface="Times"/>
                        </a:defRPr>
                      </a:lvl7pPr>
                      <a:lvl8pPr marL="3561303" algn="l" defTabSz="508759" rtl="0" eaLnBrk="1" latinLnBrk="0" hangingPunct="1">
                        <a:defRPr sz="2000" b="1" kern="1200">
                          <a:solidFill>
                            <a:schemeClr val="lt1"/>
                          </a:solidFill>
                          <a:latin typeface="Times"/>
                        </a:defRPr>
                      </a:lvl8pPr>
                      <a:lvl9pPr marL="4070058" algn="l" defTabSz="508759" rtl="0" eaLnBrk="1" latinLnBrk="0" hangingPunct="1">
                        <a:defRPr sz="2000" b="1" kern="1200">
                          <a:solidFill>
                            <a:schemeClr val="lt1"/>
                          </a:solidFill>
                          <a:latin typeface="Times"/>
                        </a:defRPr>
                      </a:lvl9pPr>
                    </a:lstStyle>
                    <a:p>
                      <a:r>
                        <a:rPr lang="en-US" sz="1800" dirty="0" err="1" smtClean="0">
                          <a:solidFill>
                            <a:schemeClr val="tx1"/>
                          </a:solidFill>
                        </a:rPr>
                        <a:t>LHeC@CERN</a:t>
                      </a:r>
                      <a:endParaRPr lang="en-US" sz="1800" dirty="0">
                        <a:solidFill>
                          <a:schemeClr val="tx1"/>
                        </a:solidFill>
                        <a:latin typeface="Arial" pitchFamily="34" charset="0"/>
                        <a:cs typeface="Arial" pitchFamily="34" charset="0"/>
                      </a:endParaRPr>
                    </a:p>
                  </a:txBody>
                  <a:tcPr marL="83127" marR="83127" marT="40341" marB="40341"/>
                </a:tc>
                <a:tc>
                  <a:txBody>
                    <a:bodyPr/>
                    <a:lstStyle>
                      <a:lvl1pPr marL="0" algn="l" defTabSz="508759" rtl="0" eaLnBrk="1" latinLnBrk="0" hangingPunct="1">
                        <a:defRPr sz="2000" b="1" kern="1200">
                          <a:solidFill>
                            <a:schemeClr val="lt1"/>
                          </a:solidFill>
                          <a:latin typeface="Times"/>
                        </a:defRPr>
                      </a:lvl1pPr>
                      <a:lvl2pPr marL="508759" algn="l" defTabSz="508759" rtl="0" eaLnBrk="1" latinLnBrk="0" hangingPunct="1">
                        <a:defRPr sz="2000" b="1" kern="1200">
                          <a:solidFill>
                            <a:schemeClr val="lt1"/>
                          </a:solidFill>
                          <a:latin typeface="Times"/>
                        </a:defRPr>
                      </a:lvl2pPr>
                      <a:lvl3pPr marL="1017514" algn="l" defTabSz="508759" rtl="0" eaLnBrk="1" latinLnBrk="0" hangingPunct="1">
                        <a:defRPr sz="2000" b="1" kern="1200">
                          <a:solidFill>
                            <a:schemeClr val="lt1"/>
                          </a:solidFill>
                          <a:latin typeface="Times"/>
                        </a:defRPr>
                      </a:lvl3pPr>
                      <a:lvl4pPr marL="1526273" algn="l" defTabSz="508759" rtl="0" eaLnBrk="1" latinLnBrk="0" hangingPunct="1">
                        <a:defRPr sz="2000" b="1" kern="1200">
                          <a:solidFill>
                            <a:schemeClr val="lt1"/>
                          </a:solidFill>
                          <a:latin typeface="Times"/>
                        </a:defRPr>
                      </a:lvl4pPr>
                      <a:lvl5pPr marL="2035029" algn="l" defTabSz="508759" rtl="0" eaLnBrk="1" latinLnBrk="0" hangingPunct="1">
                        <a:defRPr sz="2000" b="1" kern="1200">
                          <a:solidFill>
                            <a:schemeClr val="lt1"/>
                          </a:solidFill>
                          <a:latin typeface="Times"/>
                        </a:defRPr>
                      </a:lvl5pPr>
                      <a:lvl6pPr marL="2543789" algn="l" defTabSz="508759" rtl="0" eaLnBrk="1" latinLnBrk="0" hangingPunct="1">
                        <a:defRPr sz="2000" b="1" kern="1200">
                          <a:solidFill>
                            <a:schemeClr val="lt1"/>
                          </a:solidFill>
                          <a:latin typeface="Times"/>
                        </a:defRPr>
                      </a:lvl6pPr>
                      <a:lvl7pPr marL="3052543" algn="l" defTabSz="508759" rtl="0" eaLnBrk="1" latinLnBrk="0" hangingPunct="1">
                        <a:defRPr sz="2000" b="1" kern="1200">
                          <a:solidFill>
                            <a:schemeClr val="lt1"/>
                          </a:solidFill>
                          <a:latin typeface="Times"/>
                        </a:defRPr>
                      </a:lvl7pPr>
                      <a:lvl8pPr marL="3561303" algn="l" defTabSz="508759" rtl="0" eaLnBrk="1" latinLnBrk="0" hangingPunct="1">
                        <a:defRPr sz="2000" b="1" kern="1200">
                          <a:solidFill>
                            <a:schemeClr val="lt1"/>
                          </a:solidFill>
                          <a:latin typeface="Times"/>
                        </a:defRPr>
                      </a:lvl8pPr>
                      <a:lvl9pPr marL="4070058" algn="l" defTabSz="508759" rtl="0" eaLnBrk="1" latinLnBrk="0" hangingPunct="1">
                        <a:defRPr sz="2000" b="1" kern="1200">
                          <a:solidFill>
                            <a:schemeClr val="lt1"/>
                          </a:solidFill>
                          <a:latin typeface="Times"/>
                        </a:defRPr>
                      </a:lvl9pPr>
                    </a:lstStyle>
                    <a:p>
                      <a:r>
                        <a:rPr lang="en-US" sz="1800" dirty="0" err="1" smtClean="0">
                          <a:solidFill>
                            <a:schemeClr val="tx1"/>
                          </a:solidFill>
                        </a:rPr>
                        <a:t>eIC@BNL</a:t>
                      </a:r>
                      <a:endParaRPr lang="en-US" sz="1800" dirty="0">
                        <a:solidFill>
                          <a:schemeClr val="tx1"/>
                        </a:solidFill>
                        <a:latin typeface="Arial" pitchFamily="34" charset="0"/>
                        <a:cs typeface="Arial" pitchFamily="34" charset="0"/>
                      </a:endParaRPr>
                    </a:p>
                  </a:txBody>
                  <a:tcPr marL="83127" marR="83127" marT="40341" marB="40341"/>
                </a:tc>
                <a:tc>
                  <a:txBody>
                    <a:bodyPr/>
                    <a:lstStyle>
                      <a:lvl1pPr marL="0" algn="l" defTabSz="508759" rtl="0" eaLnBrk="1" latinLnBrk="0" hangingPunct="1">
                        <a:defRPr sz="2000" b="1" kern="1200">
                          <a:solidFill>
                            <a:schemeClr val="lt1"/>
                          </a:solidFill>
                          <a:latin typeface="Times"/>
                        </a:defRPr>
                      </a:lvl1pPr>
                      <a:lvl2pPr marL="508759" algn="l" defTabSz="508759" rtl="0" eaLnBrk="1" latinLnBrk="0" hangingPunct="1">
                        <a:defRPr sz="2000" b="1" kern="1200">
                          <a:solidFill>
                            <a:schemeClr val="lt1"/>
                          </a:solidFill>
                          <a:latin typeface="Times"/>
                        </a:defRPr>
                      </a:lvl2pPr>
                      <a:lvl3pPr marL="1017514" algn="l" defTabSz="508759" rtl="0" eaLnBrk="1" latinLnBrk="0" hangingPunct="1">
                        <a:defRPr sz="2000" b="1" kern="1200">
                          <a:solidFill>
                            <a:schemeClr val="lt1"/>
                          </a:solidFill>
                          <a:latin typeface="Times"/>
                        </a:defRPr>
                      </a:lvl3pPr>
                      <a:lvl4pPr marL="1526273" algn="l" defTabSz="508759" rtl="0" eaLnBrk="1" latinLnBrk="0" hangingPunct="1">
                        <a:defRPr sz="2000" b="1" kern="1200">
                          <a:solidFill>
                            <a:schemeClr val="lt1"/>
                          </a:solidFill>
                          <a:latin typeface="Times"/>
                        </a:defRPr>
                      </a:lvl4pPr>
                      <a:lvl5pPr marL="2035029" algn="l" defTabSz="508759" rtl="0" eaLnBrk="1" latinLnBrk="0" hangingPunct="1">
                        <a:defRPr sz="2000" b="1" kern="1200">
                          <a:solidFill>
                            <a:schemeClr val="lt1"/>
                          </a:solidFill>
                          <a:latin typeface="Times"/>
                        </a:defRPr>
                      </a:lvl5pPr>
                      <a:lvl6pPr marL="2543789" algn="l" defTabSz="508759" rtl="0" eaLnBrk="1" latinLnBrk="0" hangingPunct="1">
                        <a:defRPr sz="2000" b="1" kern="1200">
                          <a:solidFill>
                            <a:schemeClr val="lt1"/>
                          </a:solidFill>
                          <a:latin typeface="Times"/>
                        </a:defRPr>
                      </a:lvl6pPr>
                      <a:lvl7pPr marL="3052543" algn="l" defTabSz="508759" rtl="0" eaLnBrk="1" latinLnBrk="0" hangingPunct="1">
                        <a:defRPr sz="2000" b="1" kern="1200">
                          <a:solidFill>
                            <a:schemeClr val="lt1"/>
                          </a:solidFill>
                          <a:latin typeface="Times"/>
                        </a:defRPr>
                      </a:lvl7pPr>
                      <a:lvl8pPr marL="3561303" algn="l" defTabSz="508759" rtl="0" eaLnBrk="1" latinLnBrk="0" hangingPunct="1">
                        <a:defRPr sz="2000" b="1" kern="1200">
                          <a:solidFill>
                            <a:schemeClr val="lt1"/>
                          </a:solidFill>
                          <a:latin typeface="Times"/>
                        </a:defRPr>
                      </a:lvl8pPr>
                      <a:lvl9pPr marL="4070058" algn="l" defTabSz="508759" rtl="0" eaLnBrk="1" latinLnBrk="0" hangingPunct="1">
                        <a:defRPr sz="2000" b="1" kern="1200">
                          <a:solidFill>
                            <a:schemeClr val="lt1"/>
                          </a:solidFill>
                          <a:latin typeface="Times"/>
                        </a:defRPr>
                      </a:lvl9pPr>
                    </a:lstStyle>
                    <a:p>
                      <a:r>
                        <a:rPr lang="en-US" sz="1800" dirty="0" err="1" smtClean="0">
                          <a:solidFill>
                            <a:schemeClr val="tx1"/>
                          </a:solidFill>
                        </a:rPr>
                        <a:t>MEIC@JLab</a:t>
                      </a:r>
                      <a:endParaRPr lang="en-US" sz="1800" dirty="0">
                        <a:solidFill>
                          <a:schemeClr val="tx1"/>
                        </a:solidFill>
                        <a:latin typeface="Arial" pitchFamily="34" charset="0"/>
                        <a:cs typeface="Arial" pitchFamily="34" charset="0"/>
                      </a:endParaRPr>
                    </a:p>
                  </a:txBody>
                  <a:tcPr marL="83127" marR="83127" marT="40341" marB="40341"/>
                </a:tc>
                <a:tc>
                  <a:txBody>
                    <a:bodyPr/>
                    <a:lstStyle>
                      <a:lvl1pPr marL="0" algn="l" defTabSz="508759" rtl="0" eaLnBrk="1" latinLnBrk="0" hangingPunct="1">
                        <a:defRPr sz="2000" b="1" kern="1200">
                          <a:solidFill>
                            <a:schemeClr val="lt1"/>
                          </a:solidFill>
                          <a:latin typeface="Times"/>
                        </a:defRPr>
                      </a:lvl1pPr>
                      <a:lvl2pPr marL="508759" algn="l" defTabSz="508759" rtl="0" eaLnBrk="1" latinLnBrk="0" hangingPunct="1">
                        <a:defRPr sz="2000" b="1" kern="1200">
                          <a:solidFill>
                            <a:schemeClr val="lt1"/>
                          </a:solidFill>
                          <a:latin typeface="Times"/>
                        </a:defRPr>
                      </a:lvl2pPr>
                      <a:lvl3pPr marL="1017514" algn="l" defTabSz="508759" rtl="0" eaLnBrk="1" latinLnBrk="0" hangingPunct="1">
                        <a:defRPr sz="2000" b="1" kern="1200">
                          <a:solidFill>
                            <a:schemeClr val="lt1"/>
                          </a:solidFill>
                          <a:latin typeface="Times"/>
                        </a:defRPr>
                      </a:lvl3pPr>
                      <a:lvl4pPr marL="1526273" algn="l" defTabSz="508759" rtl="0" eaLnBrk="1" latinLnBrk="0" hangingPunct="1">
                        <a:defRPr sz="2000" b="1" kern="1200">
                          <a:solidFill>
                            <a:schemeClr val="lt1"/>
                          </a:solidFill>
                          <a:latin typeface="Times"/>
                        </a:defRPr>
                      </a:lvl4pPr>
                      <a:lvl5pPr marL="2035029" algn="l" defTabSz="508759" rtl="0" eaLnBrk="1" latinLnBrk="0" hangingPunct="1">
                        <a:defRPr sz="2000" b="1" kern="1200">
                          <a:solidFill>
                            <a:schemeClr val="lt1"/>
                          </a:solidFill>
                          <a:latin typeface="Times"/>
                        </a:defRPr>
                      </a:lvl5pPr>
                      <a:lvl6pPr marL="2543789" algn="l" defTabSz="508759" rtl="0" eaLnBrk="1" latinLnBrk="0" hangingPunct="1">
                        <a:defRPr sz="2000" b="1" kern="1200">
                          <a:solidFill>
                            <a:schemeClr val="lt1"/>
                          </a:solidFill>
                          <a:latin typeface="Times"/>
                        </a:defRPr>
                      </a:lvl6pPr>
                      <a:lvl7pPr marL="3052543" algn="l" defTabSz="508759" rtl="0" eaLnBrk="1" latinLnBrk="0" hangingPunct="1">
                        <a:defRPr sz="2000" b="1" kern="1200">
                          <a:solidFill>
                            <a:schemeClr val="lt1"/>
                          </a:solidFill>
                          <a:latin typeface="Times"/>
                        </a:defRPr>
                      </a:lvl7pPr>
                      <a:lvl8pPr marL="3561303" algn="l" defTabSz="508759" rtl="0" eaLnBrk="1" latinLnBrk="0" hangingPunct="1">
                        <a:defRPr sz="2000" b="1" kern="1200">
                          <a:solidFill>
                            <a:schemeClr val="lt1"/>
                          </a:solidFill>
                          <a:latin typeface="Times"/>
                        </a:defRPr>
                      </a:lvl8pPr>
                      <a:lvl9pPr marL="4070058" algn="l" defTabSz="508759" rtl="0" eaLnBrk="1" latinLnBrk="0" hangingPunct="1">
                        <a:defRPr sz="2000" b="1" kern="1200">
                          <a:solidFill>
                            <a:schemeClr val="lt1"/>
                          </a:solidFill>
                          <a:latin typeface="Times"/>
                        </a:defRPr>
                      </a:lvl9pPr>
                    </a:lstStyle>
                    <a:p>
                      <a:r>
                        <a:rPr lang="en-US" sz="1800" dirty="0" smtClean="0">
                          <a:solidFill>
                            <a:schemeClr val="tx1"/>
                          </a:solidFill>
                        </a:rPr>
                        <a:t>HIAF@CAS</a:t>
                      </a:r>
                      <a:endParaRPr lang="en-US" sz="1800" dirty="0">
                        <a:solidFill>
                          <a:schemeClr val="tx1"/>
                        </a:solidFill>
                        <a:latin typeface="Arial" pitchFamily="34" charset="0"/>
                        <a:cs typeface="Arial" pitchFamily="34" charset="0"/>
                      </a:endParaRPr>
                    </a:p>
                  </a:txBody>
                  <a:tcPr marL="83127" marR="83127" marT="40341" marB="40341"/>
                </a:tc>
                <a:tc>
                  <a:txBody>
                    <a:bodyPr/>
                    <a:lstStyle>
                      <a:lvl1pPr marL="0" algn="l" defTabSz="508759" rtl="0" eaLnBrk="1" latinLnBrk="0" hangingPunct="1">
                        <a:defRPr sz="2000" b="1" kern="1200">
                          <a:solidFill>
                            <a:schemeClr val="lt1"/>
                          </a:solidFill>
                          <a:latin typeface="Times"/>
                        </a:defRPr>
                      </a:lvl1pPr>
                      <a:lvl2pPr marL="508759" algn="l" defTabSz="508759" rtl="0" eaLnBrk="1" latinLnBrk="0" hangingPunct="1">
                        <a:defRPr sz="2000" b="1" kern="1200">
                          <a:solidFill>
                            <a:schemeClr val="lt1"/>
                          </a:solidFill>
                          <a:latin typeface="Times"/>
                        </a:defRPr>
                      </a:lvl2pPr>
                      <a:lvl3pPr marL="1017514" algn="l" defTabSz="508759" rtl="0" eaLnBrk="1" latinLnBrk="0" hangingPunct="1">
                        <a:defRPr sz="2000" b="1" kern="1200">
                          <a:solidFill>
                            <a:schemeClr val="lt1"/>
                          </a:solidFill>
                          <a:latin typeface="Times"/>
                        </a:defRPr>
                      </a:lvl3pPr>
                      <a:lvl4pPr marL="1526273" algn="l" defTabSz="508759" rtl="0" eaLnBrk="1" latinLnBrk="0" hangingPunct="1">
                        <a:defRPr sz="2000" b="1" kern="1200">
                          <a:solidFill>
                            <a:schemeClr val="lt1"/>
                          </a:solidFill>
                          <a:latin typeface="Times"/>
                        </a:defRPr>
                      </a:lvl4pPr>
                      <a:lvl5pPr marL="2035029" algn="l" defTabSz="508759" rtl="0" eaLnBrk="1" latinLnBrk="0" hangingPunct="1">
                        <a:defRPr sz="2000" b="1" kern="1200">
                          <a:solidFill>
                            <a:schemeClr val="lt1"/>
                          </a:solidFill>
                          <a:latin typeface="Times"/>
                        </a:defRPr>
                      </a:lvl5pPr>
                      <a:lvl6pPr marL="2543789" algn="l" defTabSz="508759" rtl="0" eaLnBrk="1" latinLnBrk="0" hangingPunct="1">
                        <a:defRPr sz="2000" b="1" kern="1200">
                          <a:solidFill>
                            <a:schemeClr val="lt1"/>
                          </a:solidFill>
                          <a:latin typeface="Times"/>
                        </a:defRPr>
                      </a:lvl6pPr>
                      <a:lvl7pPr marL="3052543" algn="l" defTabSz="508759" rtl="0" eaLnBrk="1" latinLnBrk="0" hangingPunct="1">
                        <a:defRPr sz="2000" b="1" kern="1200">
                          <a:solidFill>
                            <a:schemeClr val="lt1"/>
                          </a:solidFill>
                          <a:latin typeface="Times"/>
                        </a:defRPr>
                      </a:lvl7pPr>
                      <a:lvl8pPr marL="3561303" algn="l" defTabSz="508759" rtl="0" eaLnBrk="1" latinLnBrk="0" hangingPunct="1">
                        <a:defRPr sz="2000" b="1" kern="1200">
                          <a:solidFill>
                            <a:schemeClr val="lt1"/>
                          </a:solidFill>
                          <a:latin typeface="Times"/>
                        </a:defRPr>
                      </a:lvl8pPr>
                      <a:lvl9pPr marL="4070058" algn="l" defTabSz="508759" rtl="0" eaLnBrk="1" latinLnBrk="0" hangingPunct="1">
                        <a:defRPr sz="2000" b="1" kern="1200">
                          <a:solidFill>
                            <a:schemeClr val="lt1"/>
                          </a:solidFill>
                          <a:latin typeface="Times"/>
                        </a:defRPr>
                      </a:lvl9pPr>
                    </a:lstStyle>
                    <a:p>
                      <a:r>
                        <a:rPr lang="en-US" sz="1800" dirty="0" smtClean="0">
                          <a:solidFill>
                            <a:schemeClr val="tx1"/>
                          </a:solidFill>
                        </a:rPr>
                        <a:t>ENC@GSI</a:t>
                      </a:r>
                      <a:endParaRPr lang="en-US" sz="1800" dirty="0">
                        <a:solidFill>
                          <a:schemeClr val="tx1"/>
                        </a:solidFill>
                        <a:latin typeface="Arial" pitchFamily="34" charset="0"/>
                        <a:cs typeface="Arial" pitchFamily="34" charset="0"/>
                      </a:endParaRPr>
                    </a:p>
                  </a:txBody>
                  <a:tcPr marL="83127" marR="83127" marT="40341" marB="40341"/>
                </a:tc>
              </a:tr>
              <a:tr h="529009">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r>
                        <a:rPr lang="en-US" sz="1800" dirty="0" smtClean="0"/>
                        <a:t>E</a:t>
                      </a:r>
                      <a:r>
                        <a:rPr lang="en-US" sz="1800" baseline="-25000" dirty="0" smtClean="0"/>
                        <a:t>CM</a:t>
                      </a:r>
                      <a:r>
                        <a:rPr lang="en-US" sz="1800" dirty="0" smtClean="0"/>
                        <a:t> (</a:t>
                      </a:r>
                      <a:r>
                        <a:rPr lang="en-US" sz="1800" dirty="0" err="1" smtClean="0"/>
                        <a:t>GeV</a:t>
                      </a:r>
                      <a:r>
                        <a:rPr lang="en-US" sz="1800" dirty="0" smtClean="0"/>
                        <a:t>)</a:t>
                      </a:r>
                      <a:endParaRPr lang="en-US" sz="1800" dirty="0">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320</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800-1300</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45-175</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12-140</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12 </a:t>
                      </a:r>
                      <a:r>
                        <a:rPr lang="en-US" sz="1800" dirty="0" smtClean="0">
                          <a:sym typeface="Wingdings" pitchFamily="2" charset="2"/>
                        </a:rPr>
                        <a:t> 65</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14</a:t>
                      </a:r>
                      <a:endParaRPr lang="en-US" sz="1800" dirty="0">
                        <a:solidFill>
                          <a:srgbClr val="002060"/>
                        </a:solidFill>
                        <a:latin typeface="+mj-lt"/>
                        <a:cs typeface="Arial" pitchFamily="34" charset="0"/>
                      </a:endParaRPr>
                    </a:p>
                  </a:txBody>
                  <a:tcPr marL="83127" marR="83127" marT="40341" marB="40341"/>
                </a:tc>
              </a:tr>
              <a:tr h="566793">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r>
                        <a:rPr lang="en-US" sz="1800" dirty="0" smtClean="0"/>
                        <a:t>proton </a:t>
                      </a:r>
                      <a:r>
                        <a:rPr lang="en-US" sz="1800" dirty="0" err="1" smtClean="0"/>
                        <a:t>x</a:t>
                      </a:r>
                      <a:r>
                        <a:rPr lang="en-US" sz="1800" baseline="-25000" dirty="0" err="1" smtClean="0"/>
                        <a:t>min</a:t>
                      </a:r>
                      <a:endParaRPr lang="en-US" sz="1800" baseline="-25000" dirty="0">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 x 10</a:t>
                      </a:r>
                      <a:r>
                        <a:rPr lang="en-US" sz="1800" baseline="30000" dirty="0" smtClean="0"/>
                        <a:t>-5</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5 x</a:t>
                      </a:r>
                      <a:r>
                        <a:rPr lang="en-US" sz="1800" baseline="0" dirty="0" smtClean="0"/>
                        <a:t> </a:t>
                      </a:r>
                      <a:r>
                        <a:rPr lang="en-US" sz="1800" dirty="0" smtClean="0"/>
                        <a:t>10</a:t>
                      </a:r>
                      <a:r>
                        <a:rPr lang="en-US" sz="1800" baseline="30000" dirty="0" smtClean="0"/>
                        <a:t>-7</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3 x 10</a:t>
                      </a:r>
                      <a:r>
                        <a:rPr lang="en-US" sz="1800" baseline="30000" dirty="0" smtClean="0"/>
                        <a:t>-5</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5 x 10</a:t>
                      </a:r>
                      <a:r>
                        <a:rPr lang="en-US" sz="1800" baseline="30000" dirty="0" smtClean="0"/>
                        <a:t>-5</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7 x10</a:t>
                      </a:r>
                      <a:r>
                        <a:rPr lang="en-US" sz="1800" baseline="30000" dirty="0" smtClean="0"/>
                        <a:t>-3 </a:t>
                      </a:r>
                      <a:r>
                        <a:rPr lang="en-US" sz="1800" baseline="0" dirty="0" smtClean="0">
                          <a:sym typeface="Wingdings" pitchFamily="2" charset="2"/>
                        </a:rPr>
                        <a:t>3x10</a:t>
                      </a:r>
                      <a:r>
                        <a:rPr lang="en-US" sz="1800" baseline="30000" dirty="0" smtClean="0">
                          <a:sym typeface="Wingdings" pitchFamily="2" charset="2"/>
                        </a:rPr>
                        <a:t>-4</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5 x 10</a:t>
                      </a:r>
                      <a:r>
                        <a:rPr lang="en-US" sz="1800" baseline="30000" dirty="0" smtClean="0"/>
                        <a:t>-3</a:t>
                      </a:r>
                      <a:endParaRPr lang="en-US" sz="1800" baseline="30000" dirty="0">
                        <a:solidFill>
                          <a:srgbClr val="002060"/>
                        </a:solidFill>
                        <a:latin typeface="+mj-lt"/>
                        <a:cs typeface="Arial" pitchFamily="34" charset="0"/>
                      </a:endParaRPr>
                    </a:p>
                  </a:txBody>
                  <a:tcPr marL="83127" marR="83127" marT="40341" marB="40341"/>
                </a:tc>
              </a:tr>
              <a:tr h="529009">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r>
                        <a:rPr lang="en-US" sz="1800" dirty="0" smtClean="0"/>
                        <a:t>ion</a:t>
                      </a:r>
                      <a:endParaRPr lang="en-US" sz="1800" dirty="0">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a:t>
                      </a:r>
                      <a:r>
                        <a:rPr lang="en-US" sz="1800" baseline="0" dirty="0" smtClean="0"/>
                        <a:t> to </a:t>
                      </a:r>
                      <a:r>
                        <a:rPr lang="en-US" sz="1800" baseline="0" dirty="0" err="1" smtClean="0"/>
                        <a:t>Pb</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a:t>
                      </a:r>
                      <a:r>
                        <a:rPr lang="en-US" sz="1800" baseline="0" dirty="0" smtClean="0"/>
                        <a:t> to U</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a:t>
                      </a:r>
                      <a:r>
                        <a:rPr lang="en-US" sz="1800" baseline="0" dirty="0" smtClean="0"/>
                        <a:t> to </a:t>
                      </a:r>
                      <a:r>
                        <a:rPr lang="en-US" sz="1800" baseline="0" dirty="0" err="1" smtClean="0"/>
                        <a:t>Pb</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baseline="0" dirty="0" smtClean="0"/>
                        <a:t>p to U</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a:t>
                      </a:r>
                      <a:r>
                        <a:rPr lang="en-US" sz="1800" baseline="0" dirty="0" smtClean="0"/>
                        <a:t> to ~ </a:t>
                      </a:r>
                      <a:r>
                        <a:rPr lang="en-US" sz="1800" baseline="30000" dirty="0" smtClean="0"/>
                        <a:t>40</a:t>
                      </a:r>
                      <a:r>
                        <a:rPr lang="en-US" sz="1800" baseline="0" dirty="0" smtClean="0"/>
                        <a:t>Ca</a:t>
                      </a:r>
                      <a:endParaRPr lang="en-US" sz="1800" dirty="0">
                        <a:solidFill>
                          <a:srgbClr val="002060"/>
                        </a:solidFill>
                        <a:latin typeface="+mj-lt"/>
                        <a:cs typeface="Arial" pitchFamily="34" charset="0"/>
                      </a:endParaRPr>
                    </a:p>
                  </a:txBody>
                  <a:tcPr marL="83127" marR="83127" marT="40341" marB="40341"/>
                </a:tc>
              </a:tr>
              <a:tr h="529009">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r>
                        <a:rPr lang="en-US" sz="1800" dirty="0" smtClean="0"/>
                        <a:t>polarization</a:t>
                      </a:r>
                      <a:endParaRPr lang="en-US" sz="1800" dirty="0">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 </a:t>
                      </a:r>
                      <a:r>
                        <a:rPr lang="en-US" sz="1800" baseline="30000" dirty="0" smtClean="0"/>
                        <a:t>3</a:t>
                      </a:r>
                      <a:r>
                        <a:rPr lang="en-US" sz="1800" dirty="0" smtClean="0"/>
                        <a:t>He</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a:t>
                      </a:r>
                      <a:r>
                        <a:rPr lang="en-US" sz="1800" baseline="0" dirty="0" smtClean="0"/>
                        <a:t> d, </a:t>
                      </a:r>
                      <a:r>
                        <a:rPr lang="en-US" sz="1800" baseline="30000" dirty="0" smtClean="0"/>
                        <a:t>3</a:t>
                      </a:r>
                      <a:r>
                        <a:rPr lang="en-US" sz="1800" baseline="0" dirty="0" smtClean="0"/>
                        <a:t>He (</a:t>
                      </a:r>
                      <a:r>
                        <a:rPr lang="en-US" sz="1800" baseline="30000" dirty="0" smtClean="0"/>
                        <a:t>6</a:t>
                      </a:r>
                      <a:r>
                        <a:rPr lang="en-US" sz="1800" baseline="0" dirty="0" smtClean="0"/>
                        <a:t>Li)</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a:t>
                      </a:r>
                      <a:r>
                        <a:rPr lang="en-US" sz="1800" baseline="0" dirty="0" smtClean="0"/>
                        <a:t> d, </a:t>
                      </a:r>
                      <a:r>
                        <a:rPr lang="en-US" sz="1800" baseline="30000" dirty="0" smtClean="0"/>
                        <a:t>3</a:t>
                      </a:r>
                      <a:r>
                        <a:rPr lang="en-US" sz="1800" baseline="0" dirty="0" smtClean="0"/>
                        <a:t>He</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err="1" smtClean="0"/>
                        <a:t>p,d</a:t>
                      </a:r>
                      <a:endParaRPr lang="en-US" sz="1800" dirty="0">
                        <a:solidFill>
                          <a:srgbClr val="002060"/>
                        </a:solidFill>
                        <a:latin typeface="+mj-lt"/>
                        <a:cs typeface="Arial" pitchFamily="34" charset="0"/>
                      </a:endParaRPr>
                    </a:p>
                  </a:txBody>
                  <a:tcPr marL="83127" marR="83127" marT="40341" marB="40341"/>
                </a:tc>
              </a:tr>
              <a:tr h="529009">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r>
                        <a:rPr lang="en-US" sz="1800" dirty="0" smtClean="0"/>
                        <a:t>L [cm</a:t>
                      </a:r>
                      <a:r>
                        <a:rPr lang="en-US" sz="1800" baseline="30000" dirty="0" smtClean="0"/>
                        <a:t>-2</a:t>
                      </a:r>
                      <a:r>
                        <a:rPr lang="en-US" sz="1800" dirty="0" smtClean="0"/>
                        <a:t> s</a:t>
                      </a:r>
                      <a:r>
                        <a:rPr lang="en-US" sz="1800" baseline="30000" dirty="0" smtClean="0"/>
                        <a:t>-1</a:t>
                      </a:r>
                      <a:r>
                        <a:rPr lang="en-US" sz="1800" dirty="0" smtClean="0"/>
                        <a:t>]</a:t>
                      </a:r>
                      <a:endParaRPr lang="en-US" sz="1800" dirty="0">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2 x 10</a:t>
                      </a:r>
                      <a:r>
                        <a:rPr lang="en-US" sz="1800" baseline="30000" dirty="0" smtClean="0"/>
                        <a:t>31</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10</a:t>
                      </a:r>
                      <a:r>
                        <a:rPr lang="en-US" sz="1800" baseline="30000" dirty="0" smtClean="0"/>
                        <a:t>33</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10</a:t>
                      </a:r>
                      <a:r>
                        <a:rPr lang="en-US" sz="1800" baseline="30000" dirty="0" smtClean="0"/>
                        <a:t>33-34</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10</a:t>
                      </a:r>
                      <a:r>
                        <a:rPr lang="en-US" sz="1800" baseline="30000" dirty="0" smtClean="0"/>
                        <a:t>33-34</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10</a:t>
                      </a:r>
                      <a:r>
                        <a:rPr lang="en-US" sz="1800" baseline="30000" dirty="0" smtClean="0"/>
                        <a:t>32-33</a:t>
                      </a:r>
                      <a:r>
                        <a:rPr lang="en-US" sz="1800" dirty="0" smtClean="0"/>
                        <a:t> </a:t>
                      </a:r>
                      <a:r>
                        <a:rPr lang="en-US" sz="1800" dirty="0" smtClean="0">
                          <a:sym typeface="Wingdings" pitchFamily="2" charset="2"/>
                        </a:rPr>
                        <a:t> 10</a:t>
                      </a:r>
                      <a:r>
                        <a:rPr lang="en-US" sz="1800" baseline="30000" dirty="0" smtClean="0">
                          <a:sym typeface="Wingdings" pitchFamily="2" charset="2"/>
                        </a:rPr>
                        <a:t>35</a:t>
                      </a:r>
                      <a:endParaRPr lang="en-US" sz="1800" baseline="300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10</a:t>
                      </a:r>
                      <a:r>
                        <a:rPr lang="en-US" sz="1800" baseline="30000" dirty="0" smtClean="0"/>
                        <a:t>32</a:t>
                      </a:r>
                      <a:endParaRPr lang="en-US" sz="1800" baseline="30000" dirty="0">
                        <a:solidFill>
                          <a:srgbClr val="002060"/>
                        </a:solidFill>
                        <a:latin typeface="+mj-lt"/>
                        <a:cs typeface="Arial" pitchFamily="34" charset="0"/>
                      </a:endParaRPr>
                    </a:p>
                  </a:txBody>
                  <a:tcPr marL="83127" marR="83127" marT="40341" marB="40341"/>
                </a:tc>
              </a:tr>
              <a:tr h="529009">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r>
                        <a:rPr lang="en-US" sz="1800" dirty="0" smtClean="0"/>
                        <a:t>IP</a:t>
                      </a:r>
                      <a:endParaRPr lang="en-US" sz="1800" dirty="0">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2</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2+</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2+</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a:t>
                      </a:r>
                      <a:endParaRPr lang="en-US" sz="1800" dirty="0">
                        <a:solidFill>
                          <a:srgbClr val="002060"/>
                        </a:solidFill>
                        <a:latin typeface="+mj-lt"/>
                        <a:cs typeface="Arial" pitchFamily="34" charset="0"/>
                      </a:endParaRPr>
                    </a:p>
                  </a:txBody>
                  <a:tcPr marL="83127" marR="83127" marT="40341" marB="40341"/>
                </a:tc>
              </a:tr>
              <a:tr h="529009">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r>
                        <a:rPr lang="en-US" sz="1800" dirty="0" smtClean="0"/>
                        <a:t>Year</a:t>
                      </a:r>
                      <a:endParaRPr lang="en-US" sz="1800" dirty="0">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1992-2007</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2022 (?)</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2025</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Post-12 </a:t>
                      </a:r>
                      <a:r>
                        <a:rPr lang="en-US" sz="1800" dirty="0" err="1" smtClean="0"/>
                        <a:t>GeV</a:t>
                      </a:r>
                      <a:endParaRPr lang="en-US" sz="1800" dirty="0" smtClean="0"/>
                    </a:p>
                    <a:p>
                      <a:pPr algn="ctr"/>
                      <a:r>
                        <a:rPr lang="en-US" sz="1800" dirty="0" smtClean="0"/>
                        <a:t>(2025)</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800" dirty="0" smtClean="0"/>
                        <a:t>2019 </a:t>
                      </a:r>
                      <a:r>
                        <a:rPr lang="en-US" sz="1800" dirty="0" smtClean="0">
                          <a:sym typeface="Wingdings" pitchFamily="2" charset="2"/>
                        </a:rPr>
                        <a:t> 2030</a:t>
                      </a:r>
                      <a:endParaRPr lang="en-US" sz="1800" dirty="0">
                        <a:solidFill>
                          <a:srgbClr val="002060"/>
                        </a:solidFill>
                        <a:latin typeface="+mj-lt"/>
                        <a:cs typeface="Arial" pitchFamily="34" charset="0"/>
                      </a:endParaRPr>
                    </a:p>
                  </a:txBody>
                  <a:tcPr marL="83127" marR="83127" marT="40341" marB="40341"/>
                </a:tc>
                <a:tc>
                  <a:txBody>
                    <a:bodyPr/>
                    <a:lstStyle>
                      <a:lvl1pPr marL="0" algn="l" defTabSz="508759" rtl="0" eaLnBrk="1" latinLnBrk="0" hangingPunct="1">
                        <a:defRPr sz="2000" kern="1200">
                          <a:solidFill>
                            <a:schemeClr val="dk1"/>
                          </a:solidFill>
                          <a:latin typeface="Times"/>
                        </a:defRPr>
                      </a:lvl1pPr>
                      <a:lvl2pPr marL="508759" algn="l" defTabSz="508759" rtl="0" eaLnBrk="1" latinLnBrk="0" hangingPunct="1">
                        <a:defRPr sz="2000" kern="1200">
                          <a:solidFill>
                            <a:schemeClr val="dk1"/>
                          </a:solidFill>
                          <a:latin typeface="Times"/>
                        </a:defRPr>
                      </a:lvl2pPr>
                      <a:lvl3pPr marL="1017514" algn="l" defTabSz="508759" rtl="0" eaLnBrk="1" latinLnBrk="0" hangingPunct="1">
                        <a:defRPr sz="2000" kern="1200">
                          <a:solidFill>
                            <a:schemeClr val="dk1"/>
                          </a:solidFill>
                          <a:latin typeface="Times"/>
                        </a:defRPr>
                      </a:lvl3pPr>
                      <a:lvl4pPr marL="1526273" algn="l" defTabSz="508759" rtl="0" eaLnBrk="1" latinLnBrk="0" hangingPunct="1">
                        <a:defRPr sz="2000" kern="1200">
                          <a:solidFill>
                            <a:schemeClr val="dk1"/>
                          </a:solidFill>
                          <a:latin typeface="Times"/>
                        </a:defRPr>
                      </a:lvl4pPr>
                      <a:lvl5pPr marL="2035029" algn="l" defTabSz="508759" rtl="0" eaLnBrk="1" latinLnBrk="0" hangingPunct="1">
                        <a:defRPr sz="2000" kern="1200">
                          <a:solidFill>
                            <a:schemeClr val="dk1"/>
                          </a:solidFill>
                          <a:latin typeface="Times"/>
                        </a:defRPr>
                      </a:lvl5pPr>
                      <a:lvl6pPr marL="2543789" algn="l" defTabSz="508759" rtl="0" eaLnBrk="1" latinLnBrk="0" hangingPunct="1">
                        <a:defRPr sz="2000" kern="1200">
                          <a:solidFill>
                            <a:schemeClr val="dk1"/>
                          </a:solidFill>
                          <a:latin typeface="Times"/>
                        </a:defRPr>
                      </a:lvl6pPr>
                      <a:lvl7pPr marL="3052543" algn="l" defTabSz="508759" rtl="0" eaLnBrk="1" latinLnBrk="0" hangingPunct="1">
                        <a:defRPr sz="2000" kern="1200">
                          <a:solidFill>
                            <a:schemeClr val="dk1"/>
                          </a:solidFill>
                          <a:latin typeface="Times"/>
                        </a:defRPr>
                      </a:lvl7pPr>
                      <a:lvl8pPr marL="3561303" algn="l" defTabSz="508759" rtl="0" eaLnBrk="1" latinLnBrk="0" hangingPunct="1">
                        <a:defRPr sz="2000" kern="1200">
                          <a:solidFill>
                            <a:schemeClr val="dk1"/>
                          </a:solidFill>
                          <a:latin typeface="Times"/>
                        </a:defRPr>
                      </a:lvl8pPr>
                      <a:lvl9pPr marL="4070058" algn="l" defTabSz="508759" rtl="0" eaLnBrk="1" latinLnBrk="0" hangingPunct="1">
                        <a:defRPr sz="2000" kern="1200">
                          <a:solidFill>
                            <a:schemeClr val="dk1"/>
                          </a:solidFill>
                          <a:latin typeface="Times"/>
                        </a:defRPr>
                      </a:lvl9pPr>
                    </a:lstStyle>
                    <a:p>
                      <a:pPr algn="ctr"/>
                      <a:r>
                        <a:rPr lang="en-US" sz="1400" dirty="0" smtClean="0"/>
                        <a:t>upgrade to FAIR</a:t>
                      </a:r>
                      <a:endParaRPr lang="en-US" sz="1400" dirty="0">
                        <a:solidFill>
                          <a:srgbClr val="002060"/>
                        </a:solidFill>
                        <a:latin typeface="+mj-lt"/>
                        <a:cs typeface="Arial" pitchFamily="34" charset="0"/>
                      </a:endParaRPr>
                    </a:p>
                  </a:txBody>
                  <a:tcPr marL="83127" marR="83127" marT="40341" marB="40341"/>
                </a:tc>
              </a:tr>
            </a:tbl>
          </a:graphicData>
        </a:graphic>
      </p:graphicFrame>
    </p:spTree>
    <p:extLst>
      <p:ext uri="{BB962C8B-B14F-4D97-AF65-F5344CB8AC3E}">
        <p14:creationId xmlns:p14="http://schemas.microsoft.com/office/powerpoint/2010/main" val="345705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0"/>
            <a:ext cx="8810932" cy="990600"/>
          </a:xfrm>
        </p:spPr>
        <p:txBody>
          <a:bodyPr>
            <a:normAutofit/>
          </a:bodyPr>
          <a:lstStyle/>
          <a:p>
            <a:r>
              <a:rPr lang="en-US" dirty="0" err="1" smtClean="0">
                <a:solidFill>
                  <a:srgbClr val="FF0000"/>
                </a:solidFill>
              </a:rPr>
              <a:t>eRHIC</a:t>
            </a:r>
            <a:r>
              <a:rPr lang="en-US" dirty="0" smtClean="0">
                <a:solidFill>
                  <a:srgbClr val="FF0000"/>
                </a:solidFill>
              </a:rPr>
              <a:t> Technically Driven Schedule</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pPr/>
              <a:t>38</a:t>
            </a:fld>
            <a:endParaRPr lang="en-US"/>
          </a:p>
        </p:txBody>
      </p:sp>
      <p:pic>
        <p:nvPicPr>
          <p:cNvPr id="7" name="Picture 1"/>
          <p:cNvPicPr>
            <a:picLocks noGrp="1" noChangeAspect="1"/>
          </p:cNvPicPr>
          <p:nvPr>
            <p:ph idx="1"/>
          </p:nvPr>
        </p:nvPicPr>
        <p:blipFill>
          <a:blip r:embed="rId2">
            <a:extLst>
              <a:ext uri="{28A0092B-C50C-407E-A947-70E740481C1C}">
                <a14:useLocalDpi xmlns:a14="http://schemas.microsoft.com/office/drawing/2010/main" val="0"/>
              </a:ext>
            </a:extLst>
          </a:blip>
          <a:srcRect t="-1697" b="-169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971534" y="4493310"/>
            <a:ext cx="1172466" cy="923330"/>
          </a:xfrm>
          <a:prstGeom prst="rect">
            <a:avLst/>
          </a:prstGeom>
          <a:solidFill>
            <a:srgbClr val="FFFF00"/>
          </a:solidFill>
          <a:ln w="38100" cmpd="sng">
            <a:solidFill>
              <a:srgbClr val="FF0000"/>
            </a:solidFill>
          </a:ln>
        </p:spPr>
        <p:txBody>
          <a:bodyPr wrap="none" rtlCol="0">
            <a:spAutoFit/>
          </a:bodyPr>
          <a:lstStyle/>
          <a:p>
            <a:r>
              <a:rPr lang="en-US" b="1" dirty="0" err="1" smtClean="0">
                <a:solidFill>
                  <a:srgbClr val="FF0000"/>
                </a:solidFill>
              </a:rPr>
              <a:t>ePHENIX</a:t>
            </a:r>
            <a:endParaRPr lang="en-US" b="1" dirty="0" smtClean="0">
              <a:solidFill>
                <a:srgbClr val="FF0000"/>
              </a:solidFill>
            </a:endParaRPr>
          </a:p>
          <a:p>
            <a:r>
              <a:rPr lang="en-US" b="1" dirty="0" err="1" smtClean="0">
                <a:solidFill>
                  <a:srgbClr val="FF0000"/>
                </a:solidFill>
              </a:rPr>
              <a:t>eSTAR</a:t>
            </a:r>
            <a:endParaRPr lang="en-US" b="1" dirty="0" smtClean="0">
              <a:solidFill>
                <a:srgbClr val="FF0000"/>
              </a:solidFill>
            </a:endParaRPr>
          </a:p>
          <a:p>
            <a:r>
              <a:rPr lang="en-US" b="1" dirty="0" err="1" smtClean="0">
                <a:solidFill>
                  <a:srgbClr val="FF0000"/>
                </a:solidFill>
              </a:rPr>
              <a:t>eRHIC</a:t>
            </a:r>
            <a:endParaRPr lang="en-US" b="1" dirty="0">
              <a:solidFill>
                <a:srgbClr val="FF0000"/>
              </a:solidFill>
            </a:endParaRPr>
          </a:p>
        </p:txBody>
      </p:sp>
      <p:sp>
        <p:nvSpPr>
          <p:cNvPr id="9" name="TextBox 8"/>
          <p:cNvSpPr txBox="1"/>
          <p:nvPr/>
        </p:nvSpPr>
        <p:spPr>
          <a:xfrm>
            <a:off x="5346867" y="2949601"/>
            <a:ext cx="1710725" cy="369332"/>
          </a:xfrm>
          <a:prstGeom prst="rect">
            <a:avLst/>
          </a:prstGeom>
          <a:solidFill>
            <a:srgbClr val="FFFF00"/>
          </a:solidFill>
          <a:ln w="38100" cmpd="sng">
            <a:solidFill>
              <a:srgbClr val="FF0000"/>
            </a:solidFill>
          </a:ln>
        </p:spPr>
        <p:txBody>
          <a:bodyPr wrap="none" rtlCol="0">
            <a:spAutoFit/>
          </a:bodyPr>
          <a:lstStyle/>
          <a:p>
            <a:r>
              <a:rPr lang="en-US" b="1" dirty="0" err="1" smtClean="0">
                <a:solidFill>
                  <a:srgbClr val="FF0000"/>
                </a:solidFill>
              </a:rPr>
              <a:t>sPHENIX</a:t>
            </a:r>
            <a:r>
              <a:rPr lang="en-US" b="1" dirty="0" smtClean="0">
                <a:solidFill>
                  <a:srgbClr val="FF0000"/>
                </a:solidFill>
              </a:rPr>
              <a:t>/</a:t>
            </a:r>
            <a:r>
              <a:rPr lang="en-US" b="1" dirty="0" err="1" smtClean="0">
                <a:solidFill>
                  <a:srgbClr val="FF0000"/>
                </a:solidFill>
              </a:rPr>
              <a:t>eSTAR</a:t>
            </a:r>
            <a:endParaRPr lang="en-US" b="1" dirty="0">
              <a:solidFill>
                <a:srgbClr val="FF0000"/>
              </a:solidFill>
            </a:endParaRPr>
          </a:p>
        </p:txBody>
      </p:sp>
      <p:sp>
        <p:nvSpPr>
          <p:cNvPr id="3" name="TextBox 2"/>
          <p:cNvSpPr txBox="1"/>
          <p:nvPr/>
        </p:nvSpPr>
        <p:spPr>
          <a:xfrm>
            <a:off x="7002788" y="1286938"/>
            <a:ext cx="1997963" cy="369332"/>
          </a:xfrm>
          <a:prstGeom prst="rect">
            <a:avLst/>
          </a:prstGeom>
          <a:noFill/>
        </p:spPr>
        <p:txBody>
          <a:bodyPr wrap="none" rtlCol="0">
            <a:spAutoFit/>
          </a:bodyPr>
          <a:lstStyle/>
          <a:p>
            <a:r>
              <a:rPr lang="en-US" dirty="0" smtClean="0"/>
              <a:t>Mueller, BNL ALD</a:t>
            </a:r>
            <a:endParaRPr lang="en-US" dirty="0"/>
          </a:p>
        </p:txBody>
      </p:sp>
    </p:spTree>
    <p:extLst>
      <p:ext uri="{BB962C8B-B14F-4D97-AF65-F5344CB8AC3E}">
        <p14:creationId xmlns:p14="http://schemas.microsoft.com/office/powerpoint/2010/main" val="76555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809"/>
            <a:ext cx="9386190" cy="581141"/>
          </a:xfrm>
        </p:spPr>
        <p:txBody>
          <a:bodyPr>
            <a:noAutofit/>
          </a:bodyPr>
          <a:lstStyle/>
          <a:p>
            <a:r>
              <a:rPr lang="en-US" sz="3600" dirty="0" smtClean="0">
                <a:solidFill>
                  <a:srgbClr val="FF0000"/>
                </a:solidFill>
              </a:rPr>
              <a:t>Future Experiments to achieve Physics Goals</a:t>
            </a:r>
            <a:endParaRPr lang="en-US" sz="36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143995497"/>
              </p:ext>
            </p:extLst>
          </p:nvPr>
        </p:nvGraphicFramePr>
        <p:xfrm>
          <a:off x="150696" y="1088956"/>
          <a:ext cx="8971776" cy="4251933"/>
        </p:xfrm>
        <a:graphic>
          <a:graphicData uri="http://schemas.openxmlformats.org/drawingml/2006/table">
            <a:tbl>
              <a:tblPr firstRow="1" bandRow="1">
                <a:tableStyleId>{5940675A-B579-460E-94D1-54222C63F5DA}</a:tableStyleId>
              </a:tblPr>
              <a:tblGrid>
                <a:gridCol w="4485888"/>
                <a:gridCol w="4485888"/>
              </a:tblGrid>
              <a:tr h="891230">
                <a:tc>
                  <a:txBody>
                    <a:bodyPr/>
                    <a:lstStyle/>
                    <a:p>
                      <a:r>
                        <a:rPr lang="en-US" sz="2800" dirty="0" smtClean="0">
                          <a:solidFill>
                            <a:srgbClr val="0000FF"/>
                          </a:solidFill>
                        </a:rPr>
                        <a:t>Experiments/Facility</a:t>
                      </a:r>
                      <a:endParaRPr lang="en-US" sz="2800" dirty="0">
                        <a:solidFill>
                          <a:srgbClr val="0000FF"/>
                        </a:solidFill>
                      </a:endParaRPr>
                    </a:p>
                  </a:txBody>
                  <a:tcPr/>
                </a:tc>
                <a:tc>
                  <a:txBody>
                    <a:bodyPr/>
                    <a:lstStyle/>
                    <a:p>
                      <a:r>
                        <a:rPr lang="en-US" sz="2800" dirty="0" smtClean="0">
                          <a:solidFill>
                            <a:srgbClr val="0000FF"/>
                          </a:solidFill>
                        </a:rPr>
                        <a:t> Nature of participation and time line</a:t>
                      </a:r>
                      <a:endParaRPr lang="en-US" sz="2800" dirty="0">
                        <a:solidFill>
                          <a:srgbClr val="0000FF"/>
                        </a:solidFill>
                      </a:endParaRPr>
                    </a:p>
                  </a:txBody>
                  <a:tcPr/>
                </a:tc>
              </a:tr>
              <a:tr h="1508734">
                <a:tc>
                  <a:txBody>
                    <a:bodyPr/>
                    <a:lstStyle/>
                    <a:p>
                      <a:r>
                        <a:rPr lang="en-US" sz="2800" i="1" dirty="0" err="1" smtClean="0"/>
                        <a:t>eSTAR</a:t>
                      </a:r>
                      <a:r>
                        <a:rPr lang="en-US" sz="2800" i="1" baseline="0" dirty="0" smtClean="0"/>
                        <a:t> or Forward rapidity experiments (in preparation for full experiment)</a:t>
                      </a:r>
                      <a:endParaRPr lang="en-US" sz="2800" i="1" dirty="0"/>
                    </a:p>
                  </a:txBody>
                  <a:tcPr/>
                </a:tc>
                <a:tc>
                  <a:txBody>
                    <a:bodyPr/>
                    <a:lstStyle/>
                    <a:p>
                      <a:r>
                        <a:rPr lang="en-US" sz="2800" i="1" dirty="0" smtClean="0"/>
                        <a:t>Data taking,</a:t>
                      </a:r>
                      <a:r>
                        <a:rPr lang="en-US" sz="2800" i="1" baseline="0" dirty="0" smtClean="0"/>
                        <a:t> </a:t>
                      </a:r>
                      <a:r>
                        <a:rPr lang="en-US" sz="2800" i="1" dirty="0" smtClean="0"/>
                        <a:t>Data Analysis</a:t>
                      </a:r>
                      <a:r>
                        <a:rPr lang="en-US" sz="2800" i="1" baseline="0" dirty="0" smtClean="0"/>
                        <a:t> (2019-2021)</a:t>
                      </a:r>
                    </a:p>
                    <a:p>
                      <a:r>
                        <a:rPr lang="en-US" sz="2800" i="1" dirty="0" smtClean="0"/>
                        <a:t> Detector R&amp;D (2015-2019)</a:t>
                      </a:r>
                    </a:p>
                  </a:txBody>
                  <a:tcPr/>
                </a:tc>
              </a:tr>
              <a:tr h="1511272">
                <a:tc>
                  <a:txBody>
                    <a:bodyPr/>
                    <a:lstStyle/>
                    <a:p>
                      <a:r>
                        <a:rPr lang="en-US" sz="2800" i="1" dirty="0" smtClean="0"/>
                        <a:t>Electron</a:t>
                      </a:r>
                      <a:r>
                        <a:rPr lang="en-US" sz="2800" i="1" baseline="0" dirty="0" smtClean="0"/>
                        <a:t> Ion Collider</a:t>
                      </a:r>
                      <a:endParaRPr lang="en-US" sz="2800" i="1" dirty="0"/>
                    </a:p>
                  </a:txBody>
                  <a:tcPr/>
                </a:tc>
                <a:tc>
                  <a:txBody>
                    <a:bodyPr/>
                    <a:lstStyle/>
                    <a:p>
                      <a:r>
                        <a:rPr lang="en-US" sz="2800" i="1" dirty="0" smtClean="0"/>
                        <a:t>Detector R&amp;D and Construction (2016-2024)</a:t>
                      </a:r>
                    </a:p>
                    <a:p>
                      <a:r>
                        <a:rPr lang="en-US" sz="2800" i="1" dirty="0" smtClean="0"/>
                        <a:t>Data Analysis and Data Taking</a:t>
                      </a:r>
                      <a:r>
                        <a:rPr lang="en-US" sz="2800" i="1" baseline="0" dirty="0" smtClean="0"/>
                        <a:t> (</a:t>
                      </a:r>
                      <a:r>
                        <a:rPr lang="en-US" sz="2800" i="1" dirty="0" smtClean="0"/>
                        <a:t>2025 Onwards)</a:t>
                      </a:r>
                      <a:endParaRPr lang="en-US" sz="2800" i="1" dirty="0"/>
                    </a:p>
                  </a:txBody>
                  <a:tcPr/>
                </a:tc>
              </a:tr>
            </a:tbl>
          </a:graphicData>
        </a:graphic>
      </p:graphicFrame>
    </p:spTree>
    <p:extLst>
      <p:ext uri="{BB962C8B-B14F-4D97-AF65-F5344CB8AC3E}">
        <p14:creationId xmlns:p14="http://schemas.microsoft.com/office/powerpoint/2010/main" val="38944050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1"/>
            <a:ext cx="8229600" cy="457169"/>
          </a:xfrm>
        </p:spPr>
        <p:txBody>
          <a:bodyPr>
            <a:normAutofit fontScale="90000"/>
          </a:bodyPr>
          <a:lstStyle/>
          <a:p>
            <a:r>
              <a:rPr lang="en-US" dirty="0" smtClean="0">
                <a:solidFill>
                  <a:srgbClr val="FF0000"/>
                </a:solidFill>
              </a:rPr>
              <a:t>Future</a:t>
            </a:r>
            <a:endParaRPr lang="en-US"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677844921"/>
              </p:ext>
            </p:extLst>
          </p:nvPr>
        </p:nvGraphicFramePr>
        <p:xfrm>
          <a:off x="129167" y="622143"/>
          <a:ext cx="8950249" cy="5999480"/>
        </p:xfrm>
        <a:graphic>
          <a:graphicData uri="http://schemas.openxmlformats.org/drawingml/2006/table">
            <a:tbl>
              <a:tblPr firstRow="1" bandRow="1">
                <a:tableStyleId>{616DA210-FB5B-4158-B5E0-FEB733F419BA}</a:tableStyleId>
              </a:tblPr>
              <a:tblGrid>
                <a:gridCol w="3054273"/>
                <a:gridCol w="5895976"/>
              </a:tblGrid>
              <a:tr h="370840">
                <a:tc>
                  <a:txBody>
                    <a:bodyPr/>
                    <a:lstStyle/>
                    <a:p>
                      <a:r>
                        <a:rPr lang="en-US" dirty="0" smtClean="0"/>
                        <a:t>Institution</a:t>
                      </a:r>
                      <a:endParaRPr lang="en-US" dirty="0"/>
                    </a:p>
                  </a:txBody>
                  <a:tcPr/>
                </a:tc>
                <a:tc>
                  <a:txBody>
                    <a:bodyPr/>
                    <a:lstStyle/>
                    <a:p>
                      <a:r>
                        <a:rPr lang="en-US" dirty="0" smtClean="0"/>
                        <a:t>Physics, Detector, Experiment</a:t>
                      </a:r>
                      <a:endParaRPr lang="en-US" dirty="0"/>
                    </a:p>
                  </a:txBody>
                  <a:tcPr/>
                </a:tc>
              </a:tr>
              <a:tr h="406057">
                <a:tc>
                  <a:txBody>
                    <a:bodyPr/>
                    <a:lstStyle/>
                    <a:p>
                      <a:r>
                        <a:rPr lang="en-US" dirty="0" smtClean="0"/>
                        <a:t>Univ.</a:t>
                      </a:r>
                      <a:r>
                        <a:rPr lang="en-US" baseline="0" dirty="0" smtClean="0"/>
                        <a:t> of Jammu</a:t>
                      </a:r>
                      <a:endParaRPr lang="en-US" dirty="0"/>
                    </a:p>
                  </a:txBody>
                  <a:tcPr/>
                </a:tc>
                <a:tc>
                  <a:txBody>
                    <a:bodyPr/>
                    <a:lstStyle/>
                    <a:p>
                      <a:r>
                        <a:rPr lang="en-US" dirty="0" smtClean="0"/>
                        <a:t>EIC, </a:t>
                      </a:r>
                      <a:r>
                        <a:rPr lang="en-US" dirty="0" err="1" smtClean="0"/>
                        <a:t>Kaon</a:t>
                      </a:r>
                      <a:r>
                        <a:rPr lang="en-US" dirty="0" smtClean="0"/>
                        <a:t> experiments, STAR-HFT,  Silicon</a:t>
                      </a:r>
                      <a:r>
                        <a:rPr lang="en-US" baseline="0" dirty="0" smtClean="0"/>
                        <a:t> </a:t>
                      </a:r>
                      <a:r>
                        <a:rPr lang="en-US" baseline="0" dirty="0" err="1" smtClean="0"/>
                        <a:t>det</a:t>
                      </a:r>
                      <a:r>
                        <a:rPr lang="en-US" baseline="0" dirty="0" smtClean="0"/>
                        <a:t> ALICE, </a:t>
                      </a:r>
                      <a:r>
                        <a:rPr lang="en-US" baseline="0" dirty="0" err="1" smtClean="0"/>
                        <a:t>Muon</a:t>
                      </a:r>
                      <a:r>
                        <a:rPr lang="en-US" baseline="0" dirty="0" smtClean="0"/>
                        <a:t> Det. CBM and DCS, Triggers</a:t>
                      </a:r>
                      <a:endParaRPr lang="en-US" dirty="0" smtClean="0"/>
                    </a:p>
                  </a:txBody>
                  <a:tcPr/>
                </a:tc>
              </a:tr>
              <a:tr h="370840">
                <a:tc>
                  <a:txBody>
                    <a:bodyPr/>
                    <a:lstStyle/>
                    <a:p>
                      <a:r>
                        <a:rPr lang="en-US" dirty="0" smtClean="0"/>
                        <a:t>Univ. of </a:t>
                      </a:r>
                      <a:r>
                        <a:rPr lang="en-US" dirty="0" err="1" smtClean="0"/>
                        <a:t>Panjab</a:t>
                      </a:r>
                      <a:endParaRPr lang="en-US" dirty="0"/>
                    </a:p>
                  </a:txBody>
                  <a:tcPr/>
                </a:tc>
                <a:tc>
                  <a:txBody>
                    <a:bodyPr/>
                    <a:lstStyle/>
                    <a:p>
                      <a:r>
                        <a:rPr lang="en-US" dirty="0" smtClean="0"/>
                        <a:t>BES-II,</a:t>
                      </a:r>
                      <a:r>
                        <a:rPr lang="en-US" baseline="0" dirty="0" smtClean="0"/>
                        <a:t> EIC,  GEM and electronics, CBM</a:t>
                      </a:r>
                      <a:endParaRPr lang="en-US" dirty="0"/>
                    </a:p>
                  </a:txBody>
                  <a:tcPr/>
                </a:tc>
              </a:tr>
              <a:tr h="370840">
                <a:tc>
                  <a:txBody>
                    <a:bodyPr/>
                    <a:lstStyle/>
                    <a:p>
                      <a:r>
                        <a:rPr lang="en-US" dirty="0" smtClean="0"/>
                        <a:t>Univ.</a:t>
                      </a:r>
                      <a:r>
                        <a:rPr lang="en-US" baseline="0" dirty="0" smtClean="0"/>
                        <a:t> of Rajasthan</a:t>
                      </a:r>
                      <a:endParaRPr lang="en-US" dirty="0"/>
                    </a:p>
                  </a:txBody>
                  <a:tcPr/>
                </a:tc>
                <a:tc>
                  <a:txBody>
                    <a:bodyPr/>
                    <a:lstStyle/>
                    <a:p>
                      <a:r>
                        <a:rPr lang="en-US" dirty="0" smtClean="0"/>
                        <a:t>Initial state physics, Tier-2 Grid Computing</a:t>
                      </a:r>
                      <a:endParaRPr lang="en-US" dirty="0"/>
                    </a:p>
                  </a:txBody>
                  <a:tcPr/>
                </a:tc>
              </a:tr>
              <a:tr h="370840">
                <a:tc>
                  <a:txBody>
                    <a:bodyPr/>
                    <a:lstStyle/>
                    <a:p>
                      <a:r>
                        <a:rPr lang="en-US" dirty="0" smtClean="0"/>
                        <a:t>Inst. of </a:t>
                      </a:r>
                      <a:r>
                        <a:rPr lang="en-US" dirty="0" err="1" smtClean="0"/>
                        <a:t>Phy</a:t>
                      </a:r>
                      <a:r>
                        <a:rPr lang="en-US" dirty="0" smtClean="0"/>
                        <a:t>. BBSR</a:t>
                      </a:r>
                      <a:endParaRPr lang="en-US" dirty="0"/>
                    </a:p>
                  </a:txBody>
                  <a:tcPr/>
                </a:tc>
                <a:tc>
                  <a:txBody>
                    <a:bodyPr/>
                    <a:lstStyle/>
                    <a:p>
                      <a:r>
                        <a:rPr lang="en-US" dirty="0" smtClean="0"/>
                        <a:t>ALICE-TPC</a:t>
                      </a:r>
                      <a:r>
                        <a:rPr lang="en-US" baseline="0" dirty="0" smtClean="0"/>
                        <a:t> upgrade, MUCH CBM</a:t>
                      </a:r>
                      <a:endParaRPr lang="en-US" dirty="0"/>
                    </a:p>
                  </a:txBody>
                  <a:tcPr/>
                </a:tc>
              </a:tr>
              <a:tr h="370840">
                <a:tc>
                  <a:txBody>
                    <a:bodyPr/>
                    <a:lstStyle/>
                    <a:p>
                      <a:r>
                        <a:rPr lang="en-US" dirty="0" smtClean="0"/>
                        <a:t>NISER, BBSR</a:t>
                      </a:r>
                      <a:endParaRPr lang="en-US" dirty="0"/>
                    </a:p>
                  </a:txBody>
                  <a:tcPr/>
                </a:tc>
                <a:tc>
                  <a:txBody>
                    <a:bodyPr/>
                    <a:lstStyle/>
                    <a:p>
                      <a:r>
                        <a:rPr lang="en-US" dirty="0" smtClean="0"/>
                        <a:t>RHIC-BES-II,</a:t>
                      </a:r>
                      <a:r>
                        <a:rPr lang="en-US" baseline="0" dirty="0" smtClean="0"/>
                        <a:t> CBM-</a:t>
                      </a:r>
                      <a:r>
                        <a:rPr lang="en-US" baseline="0" dirty="0" err="1" smtClean="0"/>
                        <a:t>ToF</a:t>
                      </a:r>
                      <a:r>
                        <a:rPr lang="en-US" baseline="0" dirty="0" smtClean="0"/>
                        <a:t>, ALICE-TPC=GEM upgrade</a:t>
                      </a:r>
                      <a:endParaRPr lang="en-US" dirty="0"/>
                    </a:p>
                  </a:txBody>
                  <a:tcPr/>
                </a:tc>
              </a:tr>
              <a:tr h="370840">
                <a:tc>
                  <a:txBody>
                    <a:bodyPr/>
                    <a:lstStyle/>
                    <a:p>
                      <a:r>
                        <a:rPr lang="en-US" dirty="0" smtClean="0"/>
                        <a:t>VECC, Kolkata</a:t>
                      </a:r>
                      <a:endParaRPr lang="en-US" dirty="0"/>
                    </a:p>
                  </a:txBody>
                  <a:tcPr/>
                </a:tc>
                <a:tc>
                  <a:txBody>
                    <a:bodyPr/>
                    <a:lstStyle/>
                    <a:p>
                      <a:r>
                        <a:rPr lang="en-US" dirty="0" err="1" smtClean="0"/>
                        <a:t>Dilepton</a:t>
                      </a:r>
                      <a:r>
                        <a:rPr lang="en-US" dirty="0" smtClean="0"/>
                        <a:t>, </a:t>
                      </a:r>
                      <a:r>
                        <a:rPr lang="en-US" dirty="0" err="1" smtClean="0"/>
                        <a:t>quarkonia</a:t>
                      </a:r>
                      <a:r>
                        <a:rPr lang="en-US" dirty="0" smtClean="0"/>
                        <a:t>, ALICE-TPC, CBM-MUCH, CRU, Silicon Detector, electronics</a:t>
                      </a:r>
                      <a:endParaRPr lang="en-US" dirty="0"/>
                    </a:p>
                  </a:txBody>
                  <a:tcPr/>
                </a:tc>
              </a:tr>
              <a:tr h="370840">
                <a:tc>
                  <a:txBody>
                    <a:bodyPr/>
                    <a:lstStyle/>
                    <a:p>
                      <a:r>
                        <a:rPr lang="en-US" dirty="0" smtClean="0"/>
                        <a:t>IIT, Bombay</a:t>
                      </a:r>
                      <a:endParaRPr lang="en-US" dirty="0"/>
                    </a:p>
                  </a:txBody>
                  <a:tcPr/>
                </a:tc>
                <a:tc>
                  <a:txBody>
                    <a:bodyPr/>
                    <a:lstStyle/>
                    <a:p>
                      <a:r>
                        <a:rPr lang="en-US" dirty="0" smtClean="0"/>
                        <a:t>Physics analysis,</a:t>
                      </a:r>
                      <a:r>
                        <a:rPr lang="en-US" baseline="0" dirty="0" smtClean="0"/>
                        <a:t> </a:t>
                      </a:r>
                      <a:r>
                        <a:rPr lang="en-US" dirty="0" smtClean="0"/>
                        <a:t>silicon detector,</a:t>
                      </a:r>
                      <a:r>
                        <a:rPr lang="en-US" baseline="0" dirty="0" smtClean="0"/>
                        <a:t> GEM based detectors</a:t>
                      </a:r>
                      <a:endParaRPr lang="en-US" dirty="0"/>
                    </a:p>
                  </a:txBody>
                  <a:tcPr/>
                </a:tc>
              </a:tr>
              <a:tr h="370840">
                <a:tc>
                  <a:txBody>
                    <a:bodyPr/>
                    <a:lstStyle/>
                    <a:p>
                      <a:r>
                        <a:rPr lang="en-US" dirty="0" smtClean="0"/>
                        <a:t>SINP, Kolkata</a:t>
                      </a:r>
                      <a:endParaRPr lang="en-US" dirty="0"/>
                    </a:p>
                  </a:txBody>
                  <a:tcPr/>
                </a:tc>
                <a:tc>
                  <a:txBody>
                    <a:bodyPr/>
                    <a:lstStyle/>
                    <a:p>
                      <a:r>
                        <a:rPr lang="en-US" dirty="0" smtClean="0"/>
                        <a:t>Physics</a:t>
                      </a:r>
                      <a:r>
                        <a:rPr lang="en-US" baseline="0" dirty="0" smtClean="0"/>
                        <a:t> analysis</a:t>
                      </a:r>
                      <a:endParaRPr lang="en-US" dirty="0"/>
                    </a:p>
                  </a:txBody>
                  <a:tcPr/>
                </a:tc>
              </a:tr>
              <a:tr h="370840">
                <a:tc>
                  <a:txBody>
                    <a:bodyPr/>
                    <a:lstStyle/>
                    <a:p>
                      <a:r>
                        <a:rPr lang="en-US" dirty="0" smtClean="0"/>
                        <a:t>Bose Inst. Kolkata</a:t>
                      </a:r>
                      <a:endParaRPr lang="en-US" dirty="0"/>
                    </a:p>
                  </a:txBody>
                  <a:tcPr/>
                </a:tc>
                <a:tc>
                  <a:txBody>
                    <a:bodyPr/>
                    <a:lstStyle/>
                    <a:p>
                      <a:r>
                        <a:rPr lang="en-US" dirty="0" smtClean="0"/>
                        <a:t>Physics</a:t>
                      </a:r>
                      <a:r>
                        <a:rPr lang="en-US" baseline="0" dirty="0" smtClean="0"/>
                        <a:t> analysis and Gas based detectors</a:t>
                      </a:r>
                      <a:endParaRPr lang="en-US" dirty="0"/>
                    </a:p>
                  </a:txBody>
                  <a:tcPr/>
                </a:tc>
              </a:tr>
              <a:tr h="370840">
                <a:tc>
                  <a:txBody>
                    <a:bodyPr/>
                    <a:lstStyle/>
                    <a:p>
                      <a:r>
                        <a:rPr lang="en-US" dirty="0" smtClean="0"/>
                        <a:t>IIT, Indore</a:t>
                      </a:r>
                      <a:endParaRPr lang="en-US" dirty="0"/>
                    </a:p>
                  </a:txBody>
                  <a:tcPr/>
                </a:tc>
                <a:tc>
                  <a:txBody>
                    <a:bodyPr/>
                    <a:lstStyle/>
                    <a:p>
                      <a:r>
                        <a:rPr lang="en-US" dirty="0" smtClean="0"/>
                        <a:t>Physics</a:t>
                      </a:r>
                      <a:r>
                        <a:rPr lang="en-US" baseline="0" dirty="0" smtClean="0"/>
                        <a:t> Analysis</a:t>
                      </a:r>
                      <a:endParaRPr lang="en-US" dirty="0"/>
                    </a:p>
                  </a:txBody>
                  <a:tcPr/>
                </a:tc>
              </a:tr>
              <a:tr h="370840">
                <a:tc>
                  <a:txBody>
                    <a:bodyPr/>
                    <a:lstStyle/>
                    <a:p>
                      <a:r>
                        <a:rPr lang="en-US" dirty="0" smtClean="0"/>
                        <a:t>BHU, Varanasi</a:t>
                      </a:r>
                      <a:endParaRPr lang="en-US" dirty="0"/>
                    </a:p>
                  </a:txBody>
                  <a:tcPr/>
                </a:tc>
                <a:tc>
                  <a:txBody>
                    <a:bodyPr/>
                    <a:lstStyle/>
                    <a:p>
                      <a:r>
                        <a:rPr lang="en-US" dirty="0" smtClean="0"/>
                        <a:t>Physics</a:t>
                      </a:r>
                      <a:r>
                        <a:rPr lang="en-US" baseline="0" dirty="0" smtClean="0"/>
                        <a:t> Analysis</a:t>
                      </a:r>
                      <a:endParaRPr lang="en-US" dirty="0"/>
                    </a:p>
                  </a:txBody>
                  <a:tcPr/>
                </a:tc>
              </a:tr>
              <a:tr h="370840">
                <a:tc>
                  <a:txBody>
                    <a:bodyPr/>
                    <a:lstStyle/>
                    <a:p>
                      <a:r>
                        <a:rPr lang="en-US" dirty="0" smtClean="0"/>
                        <a:t>AMU, </a:t>
                      </a:r>
                      <a:r>
                        <a:rPr lang="en-US" dirty="0" err="1" smtClean="0"/>
                        <a:t>Aligrah</a:t>
                      </a:r>
                      <a:endParaRPr lang="en-US" dirty="0"/>
                    </a:p>
                  </a:txBody>
                  <a:tcPr/>
                </a:tc>
                <a:tc>
                  <a:txBody>
                    <a:bodyPr/>
                    <a:lstStyle/>
                    <a:p>
                      <a:r>
                        <a:rPr lang="en-US" dirty="0" smtClean="0"/>
                        <a:t>Physics</a:t>
                      </a:r>
                      <a:r>
                        <a:rPr lang="en-US" baseline="0" dirty="0" smtClean="0"/>
                        <a:t> analysis and detector R&amp;D</a:t>
                      </a:r>
                      <a:endParaRPr lang="en-US" dirty="0"/>
                    </a:p>
                  </a:txBody>
                  <a:tcPr/>
                </a:tc>
              </a:tr>
              <a:tr h="370840">
                <a:tc>
                  <a:txBody>
                    <a:bodyPr/>
                    <a:lstStyle/>
                    <a:p>
                      <a:r>
                        <a:rPr lang="en-US" dirty="0" smtClean="0"/>
                        <a:t>BARC, Mumbai</a:t>
                      </a:r>
                      <a:endParaRPr lang="en-US" dirty="0"/>
                    </a:p>
                  </a:txBody>
                  <a:tcPr/>
                </a:tc>
                <a:tc>
                  <a:txBody>
                    <a:bodyPr/>
                    <a:lstStyle/>
                    <a:p>
                      <a:r>
                        <a:rPr lang="en-US" dirty="0" smtClean="0"/>
                        <a:t>Gas</a:t>
                      </a:r>
                      <a:r>
                        <a:rPr lang="en-US" baseline="0" dirty="0" smtClean="0"/>
                        <a:t> based detectors (GEM, RPC), Silicon based </a:t>
                      </a:r>
                      <a:r>
                        <a:rPr lang="en-US" baseline="0" dirty="0" err="1" smtClean="0"/>
                        <a:t>deetctors</a:t>
                      </a:r>
                      <a:r>
                        <a:rPr lang="en-US" baseline="0" dirty="0" smtClean="0"/>
                        <a:t>, Electronics, Physics analysis</a:t>
                      </a:r>
                      <a:endParaRPr lang="en-US" dirty="0"/>
                    </a:p>
                  </a:txBody>
                  <a:tcPr/>
                </a:tc>
              </a:tr>
            </a:tbl>
          </a:graphicData>
        </a:graphic>
      </p:graphicFrame>
    </p:spTree>
    <p:extLst>
      <p:ext uri="{BB962C8B-B14F-4D97-AF65-F5344CB8AC3E}">
        <p14:creationId xmlns:p14="http://schemas.microsoft.com/office/powerpoint/2010/main" val="751061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4173" y="4782541"/>
            <a:ext cx="6562751" cy="2062103"/>
          </a:xfrm>
          <a:prstGeom prst="rect">
            <a:avLst/>
          </a:prstGeom>
          <a:noFill/>
          <a:ln w="38100" cmpd="sng">
            <a:solidFill>
              <a:srgbClr val="008000"/>
            </a:solidFill>
          </a:ln>
        </p:spPr>
        <p:txBody>
          <a:bodyPr wrap="none" rtlCol="0">
            <a:spAutoFit/>
          </a:bodyPr>
          <a:lstStyle/>
          <a:p>
            <a:r>
              <a:rPr lang="en-US" sz="3200" b="1" dirty="0" smtClean="0">
                <a:solidFill>
                  <a:srgbClr val="FF0000"/>
                </a:solidFill>
              </a:rPr>
              <a:t>VISION – III</a:t>
            </a:r>
            <a:endParaRPr lang="en-US" sz="3200" dirty="0"/>
          </a:p>
          <a:p>
            <a:r>
              <a:rPr lang="en-US" sz="3200" i="1" dirty="0" smtClean="0">
                <a:solidFill>
                  <a:srgbClr val="0000FF"/>
                </a:solidFill>
              </a:rPr>
              <a:t>Initial conditions – Where does</a:t>
            </a:r>
          </a:p>
          <a:p>
            <a:r>
              <a:rPr lang="en-US" sz="3200" i="1" dirty="0" smtClean="0">
                <a:solidFill>
                  <a:srgbClr val="0000FF"/>
                </a:solidFill>
              </a:rPr>
              <a:t>Saturation of gluon density happens ?</a:t>
            </a:r>
          </a:p>
          <a:p>
            <a:r>
              <a:rPr lang="en-US" sz="3200" i="1" dirty="0">
                <a:solidFill>
                  <a:srgbClr val="0000FF"/>
                </a:solidFill>
              </a:rPr>
              <a:t> </a:t>
            </a:r>
            <a:r>
              <a:rPr lang="en-US" sz="3200" i="1" dirty="0" smtClean="0">
                <a:solidFill>
                  <a:srgbClr val="0000FF"/>
                </a:solidFill>
              </a:rPr>
              <a:t>-- </a:t>
            </a:r>
            <a:r>
              <a:rPr lang="en-US" sz="3200" i="1" dirty="0" smtClean="0">
                <a:solidFill>
                  <a:srgbClr val="660066"/>
                </a:solidFill>
              </a:rPr>
              <a:t>Discover CGC state of matter </a:t>
            </a:r>
          </a:p>
        </p:txBody>
      </p:sp>
      <p:sp>
        <p:nvSpPr>
          <p:cNvPr id="5" name="TextBox 4"/>
          <p:cNvSpPr txBox="1"/>
          <p:nvPr/>
        </p:nvSpPr>
        <p:spPr>
          <a:xfrm>
            <a:off x="3632999" y="2206472"/>
            <a:ext cx="5511001" cy="2554545"/>
          </a:xfrm>
          <a:prstGeom prst="rect">
            <a:avLst/>
          </a:prstGeom>
          <a:noFill/>
          <a:ln w="38100" cmpd="sng">
            <a:solidFill>
              <a:srgbClr val="008000"/>
            </a:solidFill>
          </a:ln>
        </p:spPr>
        <p:txBody>
          <a:bodyPr wrap="square" rtlCol="0">
            <a:spAutoFit/>
          </a:bodyPr>
          <a:lstStyle/>
          <a:p>
            <a:r>
              <a:rPr lang="en-US" sz="3200" b="1" dirty="0" smtClean="0">
                <a:solidFill>
                  <a:srgbClr val="FF0000"/>
                </a:solidFill>
              </a:rPr>
              <a:t>VISION – II</a:t>
            </a:r>
            <a:endParaRPr lang="en-US" sz="3200" dirty="0" smtClean="0"/>
          </a:p>
          <a:p>
            <a:r>
              <a:rPr lang="en-US" sz="3200" i="1" dirty="0" smtClean="0">
                <a:solidFill>
                  <a:srgbClr val="0000FF"/>
                </a:solidFill>
              </a:rPr>
              <a:t>What are the properties of de-confined state of quarks and gluons ? </a:t>
            </a:r>
          </a:p>
          <a:p>
            <a:r>
              <a:rPr lang="en-US" sz="3200" i="1" dirty="0" smtClean="0">
                <a:solidFill>
                  <a:srgbClr val="0000FF"/>
                </a:solidFill>
              </a:rPr>
              <a:t>--- </a:t>
            </a:r>
            <a:r>
              <a:rPr lang="en-US" sz="3200" i="1" dirty="0" smtClean="0">
                <a:solidFill>
                  <a:srgbClr val="660066"/>
                </a:solidFill>
              </a:rPr>
              <a:t>Establish the Perfect Fluid</a:t>
            </a:r>
            <a:endParaRPr lang="en-US" sz="3200" i="1" dirty="0">
              <a:solidFill>
                <a:srgbClr val="660066"/>
              </a:solidFill>
            </a:endParaRPr>
          </a:p>
        </p:txBody>
      </p:sp>
      <p:sp>
        <p:nvSpPr>
          <p:cNvPr id="7" name="TextBox 6"/>
          <p:cNvSpPr txBox="1"/>
          <p:nvPr/>
        </p:nvSpPr>
        <p:spPr>
          <a:xfrm>
            <a:off x="48595" y="101321"/>
            <a:ext cx="5914649" cy="2062103"/>
          </a:xfrm>
          <a:prstGeom prst="rect">
            <a:avLst/>
          </a:prstGeom>
          <a:noFill/>
          <a:ln w="38100" cmpd="sng">
            <a:solidFill>
              <a:srgbClr val="008000"/>
            </a:solidFill>
          </a:ln>
        </p:spPr>
        <p:txBody>
          <a:bodyPr wrap="square" rtlCol="0">
            <a:spAutoFit/>
          </a:bodyPr>
          <a:lstStyle/>
          <a:p>
            <a:r>
              <a:rPr lang="en-US" sz="3200" b="1" dirty="0" smtClean="0">
                <a:solidFill>
                  <a:srgbClr val="FF0000"/>
                </a:solidFill>
              </a:rPr>
              <a:t>VISION – I</a:t>
            </a:r>
            <a:endParaRPr lang="en-US" sz="3200" dirty="0" smtClean="0"/>
          </a:p>
          <a:p>
            <a:r>
              <a:rPr lang="en-US" sz="3200" i="1" dirty="0" smtClean="0">
                <a:solidFill>
                  <a:srgbClr val="0000FF"/>
                </a:solidFill>
              </a:rPr>
              <a:t>What is the phase diagram of strong interactions ? </a:t>
            </a:r>
          </a:p>
          <a:p>
            <a:r>
              <a:rPr lang="en-US" sz="3200" i="1" dirty="0" smtClean="0">
                <a:solidFill>
                  <a:srgbClr val="0000FF"/>
                </a:solidFill>
              </a:rPr>
              <a:t>-</a:t>
            </a:r>
            <a:r>
              <a:rPr lang="en-US" sz="3200" i="1" dirty="0" smtClean="0">
                <a:solidFill>
                  <a:srgbClr val="660066"/>
                </a:solidFill>
              </a:rPr>
              <a:t>- Discover CP </a:t>
            </a:r>
            <a:endParaRPr lang="en-US" sz="3200" i="1" dirty="0">
              <a:solidFill>
                <a:srgbClr val="660066"/>
              </a:solidFill>
            </a:endParaRPr>
          </a:p>
        </p:txBody>
      </p:sp>
      <p:sp>
        <p:nvSpPr>
          <p:cNvPr id="8" name="TextBox 7"/>
          <p:cNvSpPr txBox="1"/>
          <p:nvPr/>
        </p:nvSpPr>
        <p:spPr>
          <a:xfrm>
            <a:off x="904173" y="2464757"/>
            <a:ext cx="1096912" cy="2062103"/>
          </a:xfrm>
          <a:prstGeom prst="rect">
            <a:avLst/>
          </a:prstGeom>
          <a:noFill/>
          <a:ln w="38100" cmpd="sng">
            <a:solidFill>
              <a:srgbClr val="FF0000"/>
            </a:solidFill>
          </a:ln>
        </p:spPr>
        <p:txBody>
          <a:bodyPr wrap="none" rtlCol="0">
            <a:spAutoFit/>
          </a:bodyPr>
          <a:lstStyle/>
          <a:p>
            <a:r>
              <a:rPr lang="en-US" sz="3200" b="1" i="1" dirty="0" smtClean="0"/>
              <a:t>RHIC</a:t>
            </a:r>
          </a:p>
          <a:p>
            <a:r>
              <a:rPr lang="en-US" sz="3200" b="1" i="1" dirty="0" smtClean="0"/>
              <a:t>LHC</a:t>
            </a:r>
          </a:p>
          <a:p>
            <a:r>
              <a:rPr lang="en-US" sz="3200" b="1" i="1" dirty="0" smtClean="0"/>
              <a:t>FAIR</a:t>
            </a:r>
          </a:p>
          <a:p>
            <a:r>
              <a:rPr lang="en-US" sz="3200" b="1" i="1" dirty="0" smtClean="0"/>
              <a:t>EIC</a:t>
            </a:r>
            <a:endParaRPr lang="en-US" sz="3200" b="1" i="1" dirty="0"/>
          </a:p>
        </p:txBody>
      </p:sp>
      <p:sp>
        <p:nvSpPr>
          <p:cNvPr id="9" name="TextBox 8"/>
          <p:cNvSpPr txBox="1"/>
          <p:nvPr/>
        </p:nvSpPr>
        <p:spPr>
          <a:xfrm>
            <a:off x="6156628" y="581141"/>
            <a:ext cx="2620592" cy="1384995"/>
          </a:xfrm>
          <a:prstGeom prst="rect">
            <a:avLst/>
          </a:prstGeom>
          <a:noFill/>
          <a:ln w="38100" cmpd="sng">
            <a:solidFill>
              <a:srgbClr val="FF0000"/>
            </a:solidFill>
          </a:ln>
        </p:spPr>
        <p:txBody>
          <a:bodyPr wrap="none" rtlCol="0">
            <a:spAutoFit/>
          </a:bodyPr>
          <a:lstStyle/>
          <a:p>
            <a:r>
              <a:rPr lang="en-US" sz="2800" b="1" i="1" dirty="0" smtClean="0"/>
              <a:t>Physics analysis</a:t>
            </a:r>
          </a:p>
          <a:p>
            <a:r>
              <a:rPr lang="en-US" sz="2800" b="1" i="1" dirty="0" smtClean="0"/>
              <a:t>Detector R&amp;D</a:t>
            </a:r>
          </a:p>
          <a:p>
            <a:r>
              <a:rPr lang="en-US" sz="2800" b="1" i="1" dirty="0" smtClean="0"/>
              <a:t>Grid Computing</a:t>
            </a:r>
            <a:endParaRPr lang="en-US" sz="2800" b="1" i="1" dirty="0"/>
          </a:p>
        </p:txBody>
      </p:sp>
    </p:spTree>
    <p:extLst>
      <p:ext uri="{BB962C8B-B14F-4D97-AF65-F5344CB8AC3E}">
        <p14:creationId xmlns:p14="http://schemas.microsoft.com/office/powerpoint/2010/main" val="6478841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Acknowledgements</a:t>
            </a:r>
            <a:endParaRPr lang="en-US" dirty="0">
              <a:solidFill>
                <a:srgbClr val="FF0000"/>
              </a:solidFill>
            </a:endParaRPr>
          </a:p>
        </p:txBody>
      </p:sp>
      <p:sp>
        <p:nvSpPr>
          <p:cNvPr id="4" name="TextBox 3"/>
          <p:cNvSpPr txBox="1"/>
          <p:nvPr/>
        </p:nvSpPr>
        <p:spPr>
          <a:xfrm>
            <a:off x="457200" y="1803189"/>
            <a:ext cx="8174759" cy="2308324"/>
          </a:xfrm>
          <a:prstGeom prst="rect">
            <a:avLst/>
          </a:prstGeom>
          <a:noFill/>
        </p:spPr>
        <p:txBody>
          <a:bodyPr wrap="none" rtlCol="0">
            <a:spAutoFit/>
          </a:bodyPr>
          <a:lstStyle/>
          <a:p>
            <a:r>
              <a:rPr lang="en-US" dirty="0" smtClean="0"/>
              <a:t>Several colleagues gave valuable inputs, would like to thank following</a:t>
            </a:r>
          </a:p>
          <a:p>
            <a:r>
              <a:rPr lang="en-US" dirty="0" smtClean="0"/>
              <a:t>Colleagues for special inputs:</a:t>
            </a:r>
          </a:p>
          <a:p>
            <a:endParaRPr lang="en-US" dirty="0" smtClean="0"/>
          </a:p>
          <a:p>
            <a:r>
              <a:rPr lang="en-US" dirty="0" err="1" smtClean="0"/>
              <a:t>Tapan</a:t>
            </a:r>
            <a:r>
              <a:rPr lang="en-US" dirty="0" smtClean="0"/>
              <a:t> </a:t>
            </a:r>
            <a:r>
              <a:rPr lang="en-US" dirty="0" err="1" smtClean="0"/>
              <a:t>Nayak</a:t>
            </a:r>
            <a:r>
              <a:rPr lang="en-US" dirty="0" smtClean="0"/>
              <a:t>, </a:t>
            </a:r>
            <a:r>
              <a:rPr lang="en-US" dirty="0" err="1" smtClean="0"/>
              <a:t>Subhasis</a:t>
            </a:r>
            <a:r>
              <a:rPr lang="en-US" dirty="0" smtClean="0"/>
              <a:t> </a:t>
            </a:r>
            <a:r>
              <a:rPr lang="en-US" dirty="0" err="1" smtClean="0"/>
              <a:t>Chattopadhyay</a:t>
            </a:r>
            <a:r>
              <a:rPr lang="en-US" dirty="0" smtClean="0"/>
              <a:t>, </a:t>
            </a:r>
            <a:r>
              <a:rPr lang="en-US" dirty="0" err="1" smtClean="0"/>
              <a:t>Prithwish</a:t>
            </a:r>
            <a:r>
              <a:rPr lang="en-US" dirty="0" smtClean="0"/>
              <a:t> </a:t>
            </a:r>
            <a:r>
              <a:rPr lang="en-US" dirty="0" err="1" smtClean="0"/>
              <a:t>Tribedy</a:t>
            </a:r>
            <a:r>
              <a:rPr lang="en-US" dirty="0" smtClean="0"/>
              <a:t>, Jan-e </a:t>
            </a:r>
            <a:r>
              <a:rPr lang="en-US" dirty="0" err="1" smtClean="0"/>
              <a:t>Alam</a:t>
            </a:r>
            <a:r>
              <a:rPr lang="en-US" dirty="0" smtClean="0"/>
              <a:t>, </a:t>
            </a:r>
          </a:p>
          <a:p>
            <a:r>
              <a:rPr lang="en-US" dirty="0" err="1" smtClean="0"/>
              <a:t>Anju</a:t>
            </a:r>
            <a:r>
              <a:rPr lang="en-US" dirty="0" smtClean="0"/>
              <a:t> </a:t>
            </a:r>
            <a:r>
              <a:rPr lang="en-US" dirty="0" err="1" smtClean="0"/>
              <a:t>Bhasin</a:t>
            </a:r>
            <a:r>
              <a:rPr lang="en-US" dirty="0" smtClean="0"/>
              <a:t>, </a:t>
            </a:r>
            <a:r>
              <a:rPr lang="en-US" dirty="0" err="1" smtClean="0"/>
              <a:t>Sudhir</a:t>
            </a:r>
            <a:r>
              <a:rPr lang="en-US" dirty="0" smtClean="0"/>
              <a:t> </a:t>
            </a:r>
            <a:r>
              <a:rPr lang="en-US" dirty="0" err="1" smtClean="0"/>
              <a:t>Raniwala</a:t>
            </a:r>
            <a:r>
              <a:rPr lang="en-US" dirty="0" smtClean="0"/>
              <a:t>, </a:t>
            </a:r>
            <a:r>
              <a:rPr lang="en-US" dirty="0" err="1" smtClean="0"/>
              <a:t>Ragahava</a:t>
            </a:r>
            <a:r>
              <a:rPr lang="en-US" dirty="0" smtClean="0"/>
              <a:t> </a:t>
            </a:r>
            <a:r>
              <a:rPr lang="en-US" dirty="0" err="1" smtClean="0"/>
              <a:t>Varma</a:t>
            </a:r>
            <a:r>
              <a:rPr lang="en-US" dirty="0" smtClean="0"/>
              <a:t>, </a:t>
            </a:r>
            <a:r>
              <a:rPr lang="en-US" dirty="0" err="1" smtClean="0"/>
              <a:t>Madan</a:t>
            </a:r>
            <a:r>
              <a:rPr lang="en-US" dirty="0" smtClean="0"/>
              <a:t> </a:t>
            </a:r>
            <a:r>
              <a:rPr lang="en-US" dirty="0" err="1" smtClean="0"/>
              <a:t>Aggarwal</a:t>
            </a:r>
            <a:r>
              <a:rPr lang="en-US" dirty="0" smtClean="0"/>
              <a:t>, </a:t>
            </a:r>
            <a:r>
              <a:rPr lang="en-US" dirty="0" err="1" smtClean="0"/>
              <a:t>Budhadeb</a:t>
            </a:r>
            <a:endParaRPr lang="en-US" dirty="0" smtClean="0"/>
          </a:p>
          <a:p>
            <a:r>
              <a:rPr lang="en-US" dirty="0" err="1" smtClean="0"/>
              <a:t>Bhattacharjee</a:t>
            </a:r>
            <a:r>
              <a:rPr lang="en-US" dirty="0" smtClean="0"/>
              <a:t>, </a:t>
            </a:r>
            <a:r>
              <a:rPr lang="en-US" dirty="0" err="1" smtClean="0"/>
              <a:t>Santosh</a:t>
            </a:r>
            <a:r>
              <a:rPr lang="en-US" dirty="0" smtClean="0"/>
              <a:t> Das, </a:t>
            </a:r>
            <a:r>
              <a:rPr lang="en-US" dirty="0" err="1" smtClean="0"/>
              <a:t>Pawan</a:t>
            </a:r>
            <a:r>
              <a:rPr lang="en-US" dirty="0" smtClean="0"/>
              <a:t> </a:t>
            </a:r>
            <a:r>
              <a:rPr lang="en-US" dirty="0" err="1" smtClean="0"/>
              <a:t>Netrakanti</a:t>
            </a:r>
            <a:r>
              <a:rPr lang="en-US" dirty="0" smtClean="0"/>
              <a:t>, </a:t>
            </a:r>
            <a:r>
              <a:rPr lang="en-US" dirty="0" err="1" smtClean="0"/>
              <a:t>Rupa</a:t>
            </a:r>
            <a:r>
              <a:rPr lang="en-US" dirty="0" smtClean="0"/>
              <a:t> </a:t>
            </a:r>
            <a:r>
              <a:rPr lang="en-US" dirty="0" err="1" smtClean="0"/>
              <a:t>Chatterjee</a:t>
            </a:r>
            <a:r>
              <a:rPr lang="en-US" dirty="0" smtClean="0"/>
              <a:t>, </a:t>
            </a:r>
            <a:r>
              <a:rPr lang="en-US" dirty="0" err="1" smtClean="0"/>
              <a:t>Soumya</a:t>
            </a:r>
            <a:r>
              <a:rPr lang="en-US" dirty="0" smtClean="0"/>
              <a:t> </a:t>
            </a:r>
            <a:r>
              <a:rPr lang="en-US" dirty="0" err="1" smtClean="0"/>
              <a:t>Mohapatra</a:t>
            </a:r>
            <a:r>
              <a:rPr lang="en-US" dirty="0" smtClean="0"/>
              <a:t>,</a:t>
            </a:r>
          </a:p>
          <a:p>
            <a:r>
              <a:rPr lang="en-US" dirty="0" err="1" smtClean="0"/>
              <a:t>Partha</a:t>
            </a:r>
            <a:r>
              <a:rPr lang="en-US" dirty="0" smtClean="0"/>
              <a:t> </a:t>
            </a:r>
            <a:r>
              <a:rPr lang="en-US" dirty="0" err="1" smtClean="0"/>
              <a:t>Bhaduri</a:t>
            </a:r>
            <a:r>
              <a:rPr lang="en-US" dirty="0" smtClean="0"/>
              <a:t>, </a:t>
            </a:r>
            <a:r>
              <a:rPr lang="en-US" dirty="0" err="1" smtClean="0"/>
              <a:t>Bhartendu</a:t>
            </a:r>
            <a:r>
              <a:rPr lang="en-US" dirty="0" smtClean="0"/>
              <a:t> Singh, </a:t>
            </a:r>
            <a:r>
              <a:rPr lang="en-US" dirty="0" err="1" smtClean="0"/>
              <a:t>Prashant</a:t>
            </a:r>
            <a:r>
              <a:rPr lang="en-US" dirty="0" smtClean="0"/>
              <a:t> </a:t>
            </a:r>
            <a:r>
              <a:rPr lang="en-US" dirty="0" err="1" smtClean="0"/>
              <a:t>Srivastava</a:t>
            </a:r>
            <a:r>
              <a:rPr lang="en-US" dirty="0" smtClean="0"/>
              <a:t>, </a:t>
            </a:r>
            <a:r>
              <a:rPr lang="en-US" dirty="0" err="1" smtClean="0"/>
              <a:t>Ranbir</a:t>
            </a:r>
            <a:r>
              <a:rPr lang="en-US" dirty="0" smtClean="0"/>
              <a:t> Singh, Md. </a:t>
            </a:r>
            <a:r>
              <a:rPr lang="en-US" dirty="0" err="1" smtClean="0"/>
              <a:t>Nasim</a:t>
            </a:r>
            <a:r>
              <a:rPr lang="en-US" dirty="0" smtClean="0"/>
              <a:t>, </a:t>
            </a:r>
          </a:p>
          <a:p>
            <a:r>
              <a:rPr lang="en-US" dirty="0" err="1" smtClean="0"/>
              <a:t>Pradip</a:t>
            </a:r>
            <a:r>
              <a:rPr lang="en-US" dirty="0" smtClean="0"/>
              <a:t> Roy, </a:t>
            </a:r>
            <a:r>
              <a:rPr lang="en-US" dirty="0" err="1" smtClean="0"/>
              <a:t>Renu</a:t>
            </a:r>
            <a:r>
              <a:rPr lang="en-US" dirty="0" smtClean="0"/>
              <a:t> </a:t>
            </a:r>
            <a:r>
              <a:rPr lang="en-US" dirty="0" err="1" smtClean="0"/>
              <a:t>Bala</a:t>
            </a:r>
            <a:r>
              <a:rPr lang="en-US" smtClean="0"/>
              <a:t> …</a:t>
            </a:r>
            <a:r>
              <a:rPr lang="en-US" dirty="0" smtClean="0"/>
              <a:t>…. </a:t>
            </a:r>
            <a:endParaRPr lang="en-US" dirty="0"/>
          </a:p>
        </p:txBody>
      </p:sp>
    </p:spTree>
    <p:extLst>
      <p:ext uri="{BB962C8B-B14F-4D97-AF65-F5344CB8AC3E}">
        <p14:creationId xmlns:p14="http://schemas.microsoft.com/office/powerpoint/2010/main" val="1172443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744" y="790789"/>
          <a:ext cx="8572512" cy="4953000"/>
        </p:xfrm>
        <a:graphic>
          <a:graphicData uri="http://schemas.openxmlformats.org/drawingml/2006/table">
            <a:tbl>
              <a:tblPr firstRow="1" bandRow="1">
                <a:tableStyleId>{5C22544A-7EE6-4342-B048-85BDC9FD1C3A}</a:tableStyleId>
              </a:tblPr>
              <a:tblGrid>
                <a:gridCol w="659424"/>
                <a:gridCol w="659424"/>
                <a:gridCol w="659424"/>
                <a:gridCol w="659424"/>
                <a:gridCol w="659424"/>
                <a:gridCol w="659424"/>
                <a:gridCol w="659424"/>
                <a:gridCol w="659424"/>
                <a:gridCol w="659424"/>
                <a:gridCol w="659424"/>
                <a:gridCol w="659424"/>
                <a:gridCol w="659424"/>
                <a:gridCol w="659424"/>
              </a:tblGrid>
              <a:tr h="381000">
                <a:tc>
                  <a:txBody>
                    <a:bodyPr/>
                    <a:lstStyle/>
                    <a:p>
                      <a:r>
                        <a:rPr lang="en-US" sz="1600" b="0" dirty="0" smtClean="0"/>
                        <a:t>2012</a:t>
                      </a:r>
                      <a:endParaRPr lang="en-US" sz="1600" b="0" dirty="0"/>
                    </a:p>
                  </a:txBody>
                  <a:tcPr/>
                </a:tc>
                <a:tc>
                  <a:txBody>
                    <a:bodyPr/>
                    <a:lstStyle/>
                    <a:p>
                      <a:r>
                        <a:rPr lang="en-US" sz="1600" b="0" dirty="0" smtClean="0"/>
                        <a:t>2013</a:t>
                      </a:r>
                      <a:endParaRPr lang="en-US" sz="1600" b="0" dirty="0"/>
                    </a:p>
                  </a:txBody>
                  <a:tcPr/>
                </a:tc>
                <a:tc>
                  <a:txBody>
                    <a:bodyPr/>
                    <a:lstStyle/>
                    <a:p>
                      <a:r>
                        <a:rPr lang="en-US" sz="1600" b="0" dirty="0" smtClean="0"/>
                        <a:t>2014</a:t>
                      </a:r>
                      <a:endParaRPr lang="en-US" sz="1600" b="0" dirty="0"/>
                    </a:p>
                  </a:txBody>
                  <a:tcPr/>
                </a:tc>
                <a:tc>
                  <a:txBody>
                    <a:bodyPr/>
                    <a:lstStyle/>
                    <a:p>
                      <a:r>
                        <a:rPr lang="en-US" sz="1600" b="0" dirty="0" smtClean="0"/>
                        <a:t>2015</a:t>
                      </a:r>
                      <a:endParaRPr lang="en-US" sz="1600" b="0" dirty="0"/>
                    </a:p>
                  </a:txBody>
                  <a:tcPr/>
                </a:tc>
                <a:tc>
                  <a:txBody>
                    <a:bodyPr/>
                    <a:lstStyle/>
                    <a:p>
                      <a:r>
                        <a:rPr lang="en-US" sz="1600" b="0" dirty="0" smtClean="0"/>
                        <a:t>2016</a:t>
                      </a:r>
                      <a:endParaRPr lang="en-US" sz="1600" b="0" dirty="0"/>
                    </a:p>
                  </a:txBody>
                  <a:tcPr/>
                </a:tc>
                <a:tc>
                  <a:txBody>
                    <a:bodyPr/>
                    <a:lstStyle/>
                    <a:p>
                      <a:r>
                        <a:rPr lang="en-US" sz="1600" b="0" dirty="0" smtClean="0"/>
                        <a:t>2017</a:t>
                      </a:r>
                      <a:endParaRPr lang="en-US" sz="1600" b="0" dirty="0"/>
                    </a:p>
                  </a:txBody>
                  <a:tcPr/>
                </a:tc>
                <a:tc>
                  <a:txBody>
                    <a:bodyPr/>
                    <a:lstStyle/>
                    <a:p>
                      <a:r>
                        <a:rPr lang="en-US" sz="1600" b="0" dirty="0" smtClean="0"/>
                        <a:t>2018</a:t>
                      </a:r>
                      <a:endParaRPr lang="en-US" sz="1600" b="0" dirty="0"/>
                    </a:p>
                  </a:txBody>
                  <a:tcPr/>
                </a:tc>
                <a:tc>
                  <a:txBody>
                    <a:bodyPr/>
                    <a:lstStyle/>
                    <a:p>
                      <a:r>
                        <a:rPr lang="en-US" sz="1600" b="0" dirty="0" smtClean="0"/>
                        <a:t>2019</a:t>
                      </a:r>
                      <a:endParaRPr lang="en-US" sz="1600" b="0" dirty="0"/>
                    </a:p>
                  </a:txBody>
                  <a:tcPr/>
                </a:tc>
                <a:tc>
                  <a:txBody>
                    <a:bodyPr/>
                    <a:lstStyle/>
                    <a:p>
                      <a:r>
                        <a:rPr lang="en-US" sz="1600" b="0" dirty="0" smtClean="0"/>
                        <a:t>2020</a:t>
                      </a:r>
                      <a:endParaRPr lang="en-US" sz="1600" b="0" dirty="0"/>
                    </a:p>
                  </a:txBody>
                  <a:tcPr/>
                </a:tc>
                <a:tc>
                  <a:txBody>
                    <a:bodyPr/>
                    <a:lstStyle/>
                    <a:p>
                      <a:r>
                        <a:rPr lang="en-US" sz="1600" b="0" dirty="0" smtClean="0"/>
                        <a:t>2021</a:t>
                      </a:r>
                      <a:endParaRPr lang="en-US" sz="1600" b="0" dirty="0"/>
                    </a:p>
                  </a:txBody>
                  <a:tcPr/>
                </a:tc>
                <a:tc>
                  <a:txBody>
                    <a:bodyPr/>
                    <a:lstStyle/>
                    <a:p>
                      <a:r>
                        <a:rPr lang="en-US" sz="1600" b="0" dirty="0" smtClean="0"/>
                        <a:t>2022</a:t>
                      </a:r>
                      <a:endParaRPr lang="en-US" sz="1600" b="0" dirty="0"/>
                    </a:p>
                  </a:txBody>
                  <a:tcPr/>
                </a:tc>
                <a:tc>
                  <a:txBody>
                    <a:bodyPr/>
                    <a:lstStyle/>
                    <a:p>
                      <a:r>
                        <a:rPr lang="en-US" sz="1600" b="0" dirty="0" smtClean="0"/>
                        <a:t>2023</a:t>
                      </a:r>
                      <a:endParaRPr lang="en-US" sz="1600" b="0" dirty="0"/>
                    </a:p>
                  </a:txBody>
                  <a:tcPr/>
                </a:tc>
                <a:tc>
                  <a:txBody>
                    <a:bodyPr/>
                    <a:lstStyle/>
                    <a:p>
                      <a:r>
                        <a:rPr lang="en-US" sz="1600" b="0" dirty="0" smtClean="0"/>
                        <a:t>2024</a:t>
                      </a:r>
                      <a:endParaRPr lang="en-US" sz="1600" b="0" dirty="0"/>
                    </a:p>
                  </a:txBody>
                  <a:tcPr/>
                </a:tc>
              </a:tr>
              <a:tr h="914400">
                <a:tc>
                  <a:txBody>
                    <a:bodyPr/>
                    <a:lstStyle/>
                    <a:p>
                      <a:endParaRPr lang="en-US" sz="1400"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FFFF00"/>
                          </a:solidFill>
                        </a:rPr>
                        <a:t>pp</a:t>
                      </a:r>
                    </a:p>
                    <a:p>
                      <a:endParaRPr lang="en-US" sz="1400" dirty="0"/>
                    </a:p>
                  </a:txBody>
                  <a:tcPr/>
                </a:tc>
                <a:tc>
                  <a:txBody>
                    <a:bodyPr/>
                    <a:lstStyle/>
                    <a:p>
                      <a:pPr algn="r"/>
                      <a:r>
                        <a:rPr lang="en-US" sz="1400" dirty="0" smtClean="0">
                          <a:solidFill>
                            <a:srgbClr val="FFFF00"/>
                          </a:solidFill>
                        </a:rPr>
                        <a:t>HI</a:t>
                      </a:r>
                      <a:endParaRPr lang="en-US" sz="1400" dirty="0">
                        <a:solidFill>
                          <a:srgbClr val="FFFF00"/>
                        </a:solidFill>
                      </a:endParaRPr>
                    </a:p>
                  </a:txBody>
                  <a:tcPr/>
                </a:tc>
                <a:tc>
                  <a:txBody>
                    <a:bodyPr/>
                    <a:lstStyle/>
                    <a:p>
                      <a:pPr algn="r"/>
                      <a:r>
                        <a:rPr lang="en-US" sz="1400" dirty="0" smtClean="0">
                          <a:solidFill>
                            <a:srgbClr val="FFFF00"/>
                          </a:solidFill>
                        </a:rPr>
                        <a:t>pp/HI</a:t>
                      </a:r>
                      <a:endParaRPr lang="en-US" sz="1400" dirty="0">
                        <a:solidFill>
                          <a:srgbClr val="FFFF00"/>
                        </a:solidFill>
                      </a:endParaRPr>
                    </a:p>
                  </a:txBody>
                  <a:tcPr/>
                </a:tc>
                <a:tc>
                  <a:txBody>
                    <a:bodyPr/>
                    <a:lstStyle/>
                    <a:p>
                      <a:pPr algn="r"/>
                      <a:r>
                        <a:rPr lang="en-US" sz="1400" dirty="0" smtClean="0">
                          <a:solidFill>
                            <a:srgbClr val="FFFF00"/>
                          </a:solidFill>
                        </a:rPr>
                        <a:t>HI</a:t>
                      </a:r>
                      <a:endParaRPr lang="en-US" sz="1400" dirty="0">
                        <a:solidFill>
                          <a:srgbClr val="FFFF00"/>
                        </a:solidFill>
                      </a:endParaRPr>
                    </a:p>
                  </a:txBody>
                  <a:tcPr/>
                </a:tc>
                <a:tc>
                  <a:txBody>
                    <a:bodyPr/>
                    <a:lstStyle/>
                    <a:p>
                      <a:pPr algn="r"/>
                      <a:r>
                        <a:rPr lang="en-US" sz="1400" dirty="0" smtClean="0">
                          <a:solidFill>
                            <a:srgbClr val="FFFF00"/>
                          </a:solidFill>
                        </a:rPr>
                        <a:t>pp</a:t>
                      </a:r>
                      <a:endParaRPr lang="en-US" sz="1400" dirty="0">
                        <a:solidFill>
                          <a:srgbClr val="FFFF00"/>
                        </a:solidFill>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FFFF00"/>
                          </a:solidFill>
                        </a:rPr>
                        <a:t>pA</a:t>
                      </a:r>
                      <a:r>
                        <a:rPr lang="en-US" sz="1400" dirty="0" smtClean="0">
                          <a:solidFill>
                            <a:srgbClr val="FFFF00"/>
                          </a:solidFill>
                        </a:rPr>
                        <a:t>/HI</a:t>
                      </a:r>
                    </a:p>
                    <a:p>
                      <a:pPr algn="r"/>
                      <a:endParaRPr lang="en-US" sz="1400"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FFFF00"/>
                          </a:solidFill>
                        </a:rPr>
                        <a:t>pA</a:t>
                      </a:r>
                      <a:endParaRPr lang="en-US" sz="1400" dirty="0" smtClean="0">
                        <a:solidFill>
                          <a:srgbClr val="FFFF00"/>
                        </a:solidFill>
                      </a:endParaRPr>
                    </a:p>
                    <a:p>
                      <a:pPr algn="r"/>
                      <a:endParaRPr lang="en-US" sz="1400"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FFFF00"/>
                          </a:solidFill>
                        </a:rPr>
                        <a:t>pA</a:t>
                      </a:r>
                      <a:endParaRPr lang="en-US" sz="1400" dirty="0" smtClean="0">
                        <a:solidFill>
                          <a:srgbClr val="FFFF00"/>
                        </a:solidFill>
                      </a:endParaRPr>
                    </a:p>
                    <a:p>
                      <a:pPr algn="r"/>
                      <a:endParaRPr lang="en-US" sz="1400" dirty="0"/>
                    </a:p>
                  </a:txBody>
                  <a:tcPr/>
                </a:tc>
                <a:tc>
                  <a:txBody>
                    <a:bodyPr/>
                    <a:lstStyle/>
                    <a:p>
                      <a:endParaRPr lang="en-US" sz="1400"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FFFF00"/>
                          </a:solidFill>
                        </a:rPr>
                        <a:t>ep</a:t>
                      </a:r>
                      <a:endParaRPr lang="en-US" sz="1400" dirty="0" smtClean="0">
                        <a:solidFill>
                          <a:srgbClr val="FFFF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FFFF00"/>
                          </a:solidFill>
                        </a:rPr>
                        <a:t>ep/eA</a:t>
                      </a:r>
                      <a:endParaRPr lang="en-US" sz="1400" dirty="0" smtClean="0">
                        <a:solidFill>
                          <a:srgbClr val="FFFF00"/>
                        </a:solidFill>
                      </a:endParaRPr>
                    </a:p>
                    <a:p>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solidFill>
                            <a:srgbClr val="FFFF00"/>
                          </a:solidFill>
                        </a:rPr>
                        <a:t>ep/eA</a:t>
                      </a:r>
                      <a:endParaRPr lang="en-US" sz="1400" dirty="0" smtClean="0">
                        <a:solidFill>
                          <a:srgbClr val="FFFF00"/>
                        </a:solidFill>
                      </a:endParaRPr>
                    </a:p>
                    <a:p>
                      <a:endParaRPr lang="en-US" sz="1400" dirty="0"/>
                    </a:p>
                  </a:txBody>
                  <a:tcPr/>
                </a:tc>
              </a:tr>
              <a:tr h="9144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914400">
                <a:tc>
                  <a:txBody>
                    <a:bodyPr/>
                    <a:lstStyle/>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r"/>
                      <a:endParaRPr lang="en-US" dirty="0">
                        <a:solidFill>
                          <a:srgbClr val="FFFF00"/>
                        </a:solidFill>
                      </a:endParaRPr>
                    </a:p>
                  </a:txBody>
                  <a:tcPr/>
                </a:tc>
                <a:tc>
                  <a:txBody>
                    <a:bodyPr/>
                    <a:lstStyle/>
                    <a:p>
                      <a:pPr algn="r"/>
                      <a:endParaRPr lang="en-US" dirty="0">
                        <a:solidFill>
                          <a:srgbClr val="FFFF00"/>
                        </a:solidFill>
                      </a:endParaRPr>
                    </a:p>
                  </a:txBody>
                  <a:tcPr/>
                </a:tc>
                <a:tc>
                  <a:txBody>
                    <a:bodyPr/>
                    <a:lstStyle/>
                    <a:p>
                      <a:pPr algn="r"/>
                      <a:endParaRPr lang="en-US" dirty="0">
                        <a:solidFill>
                          <a:srgbClr val="FFFF00"/>
                        </a:solidFill>
                      </a:endParaRPr>
                    </a:p>
                  </a:txBody>
                  <a:tcPr/>
                </a:tc>
                <a:tc>
                  <a:txBody>
                    <a:bodyPr/>
                    <a:lstStyle/>
                    <a:p>
                      <a:endParaRPr lang="en-US" dirty="0" smtClean="0"/>
                    </a:p>
                    <a:p>
                      <a:endParaRPr lang="en-US" dirty="0" smtClean="0"/>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r>
              <a:tr h="9144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r"/>
                      <a:endParaRPr lang="en-US" dirty="0">
                        <a:solidFill>
                          <a:srgbClr val="FFFF00"/>
                        </a:solidFill>
                      </a:endParaRPr>
                    </a:p>
                  </a:txBody>
                  <a:tcPr/>
                </a:tc>
                <a:tc>
                  <a:txBody>
                    <a:bodyPr/>
                    <a:lstStyle/>
                    <a:p>
                      <a:pPr algn="r"/>
                      <a:endParaRPr lang="en-US" dirty="0">
                        <a:solidFill>
                          <a:srgbClr val="FFFF00"/>
                        </a:solidFill>
                      </a:endParaRPr>
                    </a:p>
                  </a:txBody>
                  <a:tcPr/>
                </a:tc>
                <a:tc>
                  <a:txBody>
                    <a:bodyPr/>
                    <a:lstStyle/>
                    <a:p>
                      <a:pPr algn="r"/>
                      <a:endParaRPr lang="en-US" dirty="0">
                        <a:solidFill>
                          <a:srgbClr val="FFFF00"/>
                        </a:solidFill>
                      </a:endParaRPr>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r>
              <a:tr h="9144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r"/>
                      <a:endParaRPr lang="en-US" dirty="0">
                        <a:solidFill>
                          <a:srgbClr val="FFFF00"/>
                        </a:solidFill>
                      </a:endParaRPr>
                    </a:p>
                  </a:txBody>
                  <a:tcPr/>
                </a:tc>
                <a:tc>
                  <a:txBody>
                    <a:bodyPr/>
                    <a:lstStyle/>
                    <a:p>
                      <a:pPr algn="r"/>
                      <a:endParaRPr lang="en-US" dirty="0">
                        <a:solidFill>
                          <a:srgbClr val="FFFF00"/>
                        </a:solidFill>
                      </a:endParaRPr>
                    </a:p>
                  </a:txBody>
                  <a:tcPr/>
                </a:tc>
                <a:tc>
                  <a:txBody>
                    <a:bodyPr/>
                    <a:lstStyle/>
                    <a:p>
                      <a:pPr algn="r"/>
                      <a:endParaRPr lang="en-US" dirty="0">
                        <a:solidFill>
                          <a:srgbClr val="FFFF00"/>
                        </a:solidFill>
                      </a:endParaRPr>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c>
                  <a:txBody>
                    <a:bodyPr/>
                    <a:lstStyle/>
                    <a:p>
                      <a:endParaRPr lang="en-US" dirty="0" smtClean="0"/>
                    </a:p>
                  </a:txBody>
                  <a:tcPr/>
                </a:tc>
              </a:tr>
            </a:tbl>
          </a:graphicData>
        </a:graphic>
      </p:graphicFrame>
      <p:cxnSp>
        <p:nvCxnSpPr>
          <p:cNvPr id="25" name="Straight Connector 24"/>
          <p:cNvCxnSpPr/>
          <p:nvPr/>
        </p:nvCxnSpPr>
        <p:spPr>
          <a:xfrm rot="5400000">
            <a:off x="1852246" y="5333178"/>
            <a:ext cx="762056" cy="1588"/>
          </a:xfrm>
          <a:prstGeom prst="line">
            <a:avLst/>
          </a:prstGeom>
          <a:ln w="57150" cap="flat" cmpd="sng" algn="ctr">
            <a:solidFill>
              <a:schemeClr val="accent1">
                <a:alpha val="30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30300" y="12700"/>
            <a:ext cx="7061200" cy="488950"/>
          </a:xfrm>
        </p:spPr>
        <p:txBody>
          <a:bodyPr>
            <a:normAutofit fontScale="90000"/>
          </a:bodyPr>
          <a:lstStyle/>
          <a:p>
            <a:r>
              <a:rPr lang="en-US" dirty="0" smtClean="0">
                <a:solidFill>
                  <a:srgbClr val="FF0000"/>
                </a:solidFill>
              </a:rPr>
              <a:t>Study QCD Phase Structure</a:t>
            </a:r>
            <a:endParaRPr lang="en-US" dirty="0">
              <a:solidFill>
                <a:srgbClr val="FF0000"/>
              </a:solidFill>
            </a:endParaRPr>
          </a:p>
        </p:txBody>
      </p:sp>
      <p:sp>
        <p:nvSpPr>
          <p:cNvPr id="5" name="Striped Right Arrow 4"/>
          <p:cNvSpPr/>
          <p:nvPr/>
        </p:nvSpPr>
        <p:spPr>
          <a:xfrm>
            <a:off x="1790700" y="1893332"/>
            <a:ext cx="3657593" cy="240268"/>
          </a:xfrm>
          <a:prstGeom prst="striped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triped Right Arrow 5"/>
          <p:cNvSpPr/>
          <p:nvPr/>
        </p:nvSpPr>
        <p:spPr>
          <a:xfrm>
            <a:off x="3352800" y="2693432"/>
            <a:ext cx="914400" cy="228600"/>
          </a:xfrm>
          <a:prstGeom prst="striped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triped Right Arrow 6"/>
          <p:cNvSpPr/>
          <p:nvPr/>
        </p:nvSpPr>
        <p:spPr>
          <a:xfrm>
            <a:off x="3886200" y="3912632"/>
            <a:ext cx="1828800" cy="228600"/>
          </a:xfrm>
          <a:prstGeom prst="striped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671859" y="1524000"/>
            <a:ext cx="5033741" cy="369332"/>
          </a:xfrm>
          <a:prstGeom prst="rect">
            <a:avLst/>
          </a:prstGeom>
          <a:noFill/>
        </p:spPr>
        <p:txBody>
          <a:bodyPr wrap="square" rtlCol="0">
            <a:spAutoFit/>
          </a:bodyPr>
          <a:lstStyle/>
          <a:p>
            <a:r>
              <a:rPr lang="en-US" b="1" dirty="0" smtClean="0"/>
              <a:t>HFT/MTD:</a:t>
            </a:r>
            <a:r>
              <a:rPr lang="en-US" dirty="0" smtClean="0"/>
              <a:t> HF, dileptons      </a:t>
            </a:r>
            <a:r>
              <a:rPr lang="en-US" b="1" dirty="0" smtClean="0">
                <a:solidFill>
                  <a:schemeClr val="tx1">
                    <a:alpha val="46000"/>
                  </a:schemeClr>
                </a:solidFill>
              </a:rPr>
              <a:t>HFT’</a:t>
            </a:r>
            <a:endParaRPr lang="en-US" b="1" dirty="0">
              <a:solidFill>
                <a:schemeClr val="tx1">
                  <a:alpha val="46000"/>
                </a:schemeClr>
              </a:solidFill>
            </a:endParaRPr>
          </a:p>
        </p:txBody>
      </p:sp>
      <p:sp>
        <p:nvSpPr>
          <p:cNvPr id="9" name="TextBox 8"/>
          <p:cNvSpPr txBox="1"/>
          <p:nvPr/>
        </p:nvSpPr>
        <p:spPr>
          <a:xfrm>
            <a:off x="304800" y="2286000"/>
            <a:ext cx="5194017" cy="369332"/>
          </a:xfrm>
          <a:prstGeom prst="rect">
            <a:avLst/>
          </a:prstGeom>
          <a:noFill/>
        </p:spPr>
        <p:txBody>
          <a:bodyPr wrap="none" rtlCol="0">
            <a:spAutoFit/>
          </a:bodyPr>
          <a:lstStyle/>
          <a:p>
            <a:r>
              <a:rPr lang="en-US" dirty="0" smtClean="0"/>
              <a:t>BES-I   </a:t>
            </a:r>
            <a:r>
              <a:rPr lang="en-US" dirty="0" err="1" smtClean="0"/>
              <a:t>e-cooling&amp;iTPC</a:t>
            </a:r>
            <a:r>
              <a:rPr lang="en-US" dirty="0" smtClean="0"/>
              <a:t>  BES-II, </a:t>
            </a:r>
            <a:r>
              <a:rPr lang="en-US" b="1" i="1" dirty="0" smtClean="0"/>
              <a:t>√</a:t>
            </a:r>
            <a:r>
              <a:rPr lang="en-US" b="1" i="1" dirty="0" err="1" smtClean="0"/>
              <a:t>s</a:t>
            </a:r>
            <a:r>
              <a:rPr lang="en-US" b="1" i="1" baseline="-25000" dirty="0" err="1" smtClean="0"/>
              <a:t>NN</a:t>
            </a:r>
            <a:r>
              <a:rPr lang="en-US" b="1" i="1" dirty="0" smtClean="0"/>
              <a:t> ≤ 20GeV </a:t>
            </a:r>
            <a:endParaRPr lang="en-US" b="1" i="1" dirty="0"/>
          </a:p>
        </p:txBody>
      </p:sp>
      <p:sp>
        <p:nvSpPr>
          <p:cNvPr id="10" name="TextBox 9"/>
          <p:cNvSpPr txBox="1"/>
          <p:nvPr/>
        </p:nvSpPr>
        <p:spPr>
          <a:xfrm>
            <a:off x="762000" y="3581400"/>
            <a:ext cx="7997482" cy="369332"/>
          </a:xfrm>
          <a:prstGeom prst="rect">
            <a:avLst/>
          </a:prstGeom>
          <a:noFill/>
        </p:spPr>
        <p:txBody>
          <a:bodyPr wrap="none" rtlCol="0">
            <a:spAutoFit/>
          </a:bodyPr>
          <a:lstStyle/>
          <a:p>
            <a:r>
              <a:rPr lang="en-US" dirty="0" smtClean="0"/>
              <a:t>Upgrades at large-</a:t>
            </a:r>
            <a:r>
              <a:rPr lang="en-US" dirty="0" err="1" smtClean="0"/>
              <a:t>y</a:t>
            </a:r>
            <a:r>
              <a:rPr lang="en-US" dirty="0" smtClean="0"/>
              <a:t> &amp; </a:t>
            </a:r>
            <a:r>
              <a:rPr lang="en-US" dirty="0" err="1" smtClean="0"/>
              <a:t>iTPC</a:t>
            </a:r>
            <a:r>
              <a:rPr lang="en-US" dirty="0" smtClean="0"/>
              <a:t>,   CGC, </a:t>
            </a:r>
            <a:r>
              <a:rPr lang="en-US" dirty="0" err="1" smtClean="0"/>
              <a:t>pdf</a:t>
            </a:r>
            <a:r>
              <a:rPr lang="en-US" dirty="0" smtClean="0"/>
              <a:t>                                   </a:t>
            </a:r>
            <a:r>
              <a:rPr lang="en-US" dirty="0" err="1" smtClean="0"/>
              <a:t>eSTAR/eRHIC</a:t>
            </a:r>
            <a:r>
              <a:rPr lang="en-US" b="1" i="1" dirty="0" smtClean="0"/>
              <a:t> </a:t>
            </a:r>
            <a:endParaRPr lang="en-US" b="1" i="1" dirty="0"/>
          </a:p>
        </p:txBody>
      </p:sp>
      <p:sp>
        <p:nvSpPr>
          <p:cNvPr id="11" name="Striped Right Arrow 10"/>
          <p:cNvSpPr/>
          <p:nvPr/>
        </p:nvSpPr>
        <p:spPr>
          <a:xfrm>
            <a:off x="2438400" y="4636532"/>
            <a:ext cx="1943100" cy="228600"/>
          </a:xfrm>
          <a:prstGeom prst="striped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514600" y="4267200"/>
            <a:ext cx="5828677" cy="369332"/>
          </a:xfrm>
          <a:prstGeom prst="rect">
            <a:avLst/>
          </a:prstGeom>
          <a:noFill/>
        </p:spPr>
        <p:txBody>
          <a:bodyPr wrap="none" rtlCol="0">
            <a:spAutoFit/>
          </a:bodyPr>
          <a:lstStyle/>
          <a:p>
            <a:r>
              <a:rPr lang="en-US" dirty="0" smtClean="0"/>
              <a:t>              NICA/CBM Experiment (QCD phase structure)</a:t>
            </a:r>
            <a:endParaRPr lang="en-US" dirty="0"/>
          </a:p>
        </p:txBody>
      </p:sp>
      <p:sp>
        <p:nvSpPr>
          <p:cNvPr id="13" name="TextBox 12"/>
          <p:cNvSpPr txBox="1"/>
          <p:nvPr/>
        </p:nvSpPr>
        <p:spPr>
          <a:xfrm rot="16200000">
            <a:off x="-1588491" y="3648429"/>
            <a:ext cx="3546326" cy="307777"/>
          </a:xfrm>
          <a:prstGeom prst="rect">
            <a:avLst/>
          </a:prstGeom>
          <a:noFill/>
        </p:spPr>
        <p:txBody>
          <a:bodyPr wrap="none" rtlCol="0">
            <a:spAutoFit/>
          </a:bodyPr>
          <a:lstStyle/>
          <a:p>
            <a:r>
              <a:rPr lang="en-US" sz="1400" b="1" dirty="0" smtClean="0">
                <a:solidFill>
                  <a:srgbClr val="FF0000"/>
                </a:solidFill>
              </a:rPr>
              <a:t>LHC       </a:t>
            </a:r>
            <a:r>
              <a:rPr lang="en-US" sz="1400" b="1" dirty="0" err="1" smtClean="0">
                <a:solidFill>
                  <a:srgbClr val="FF0000"/>
                </a:solidFill>
              </a:rPr>
              <a:t>FAiR</a:t>
            </a:r>
            <a:r>
              <a:rPr lang="en-US" sz="1400" dirty="0" smtClean="0"/>
              <a:t>                                    </a:t>
            </a:r>
            <a:r>
              <a:rPr lang="en-US" sz="1400" b="1" dirty="0" smtClean="0">
                <a:solidFill>
                  <a:srgbClr val="800000"/>
                </a:solidFill>
              </a:rPr>
              <a:t>RHIC</a:t>
            </a:r>
            <a:endParaRPr lang="en-US" sz="1400" b="1" dirty="0">
              <a:solidFill>
                <a:srgbClr val="800000"/>
              </a:solidFill>
            </a:endParaRPr>
          </a:p>
        </p:txBody>
      </p:sp>
      <p:sp>
        <p:nvSpPr>
          <p:cNvPr id="15" name="TextBox 14"/>
          <p:cNvSpPr txBox="1"/>
          <p:nvPr/>
        </p:nvSpPr>
        <p:spPr>
          <a:xfrm>
            <a:off x="2209800" y="5155168"/>
            <a:ext cx="4355334" cy="369332"/>
          </a:xfrm>
          <a:prstGeom prst="rect">
            <a:avLst/>
          </a:prstGeom>
          <a:noFill/>
        </p:spPr>
        <p:txBody>
          <a:bodyPr wrap="none" rtlCol="0">
            <a:spAutoFit/>
          </a:bodyPr>
          <a:lstStyle/>
          <a:p>
            <a:r>
              <a:rPr lang="en-US" dirty="0" smtClean="0"/>
              <a:t>LHC </a:t>
            </a:r>
            <a:r>
              <a:rPr lang="en-US" b="1" i="1" dirty="0" smtClean="0"/>
              <a:t>√</a:t>
            </a:r>
            <a:r>
              <a:rPr lang="en-US" b="1" i="1" dirty="0" err="1" smtClean="0"/>
              <a:t>s</a:t>
            </a:r>
            <a:r>
              <a:rPr lang="en-US" b="1" i="1" baseline="-25000" dirty="0" err="1" smtClean="0"/>
              <a:t>NN</a:t>
            </a:r>
            <a:r>
              <a:rPr lang="en-US" b="1" i="1" dirty="0" smtClean="0"/>
              <a:t> = 5.5 </a:t>
            </a:r>
            <a:r>
              <a:rPr lang="en-US" b="1" i="1" dirty="0" err="1" smtClean="0"/>
              <a:t>TeV</a:t>
            </a:r>
            <a:r>
              <a:rPr lang="en-US" dirty="0" smtClean="0"/>
              <a:t>   (</a:t>
            </a:r>
            <a:r>
              <a:rPr lang="en-US" dirty="0" err="1" smtClean="0"/>
              <a:t>sQGP</a:t>
            </a:r>
            <a:r>
              <a:rPr lang="en-US" dirty="0" smtClean="0"/>
              <a:t> properties)</a:t>
            </a:r>
            <a:r>
              <a:rPr lang="en-US" b="1" i="1" dirty="0" smtClean="0"/>
              <a:t> </a:t>
            </a:r>
            <a:endParaRPr lang="en-US" dirty="0"/>
          </a:p>
        </p:txBody>
      </p:sp>
      <p:sp>
        <p:nvSpPr>
          <p:cNvPr id="16" name="Striped Right Arrow 15"/>
          <p:cNvSpPr/>
          <p:nvPr/>
        </p:nvSpPr>
        <p:spPr>
          <a:xfrm>
            <a:off x="914400" y="2705100"/>
            <a:ext cx="2362200" cy="228600"/>
          </a:xfrm>
          <a:prstGeom prst="striped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riped Right Arrow 16"/>
          <p:cNvSpPr/>
          <p:nvPr/>
        </p:nvSpPr>
        <p:spPr>
          <a:xfrm>
            <a:off x="465063" y="1893332"/>
            <a:ext cx="1287537" cy="240268"/>
          </a:xfrm>
          <a:prstGeom prst="stripedRight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riped Right Arrow 17"/>
          <p:cNvSpPr/>
          <p:nvPr/>
        </p:nvSpPr>
        <p:spPr>
          <a:xfrm>
            <a:off x="427670" y="2705100"/>
            <a:ext cx="486730" cy="228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triped Right Arrow 18"/>
          <p:cNvSpPr/>
          <p:nvPr/>
        </p:nvSpPr>
        <p:spPr>
          <a:xfrm>
            <a:off x="990600" y="3314700"/>
            <a:ext cx="4800600" cy="228600"/>
          </a:xfrm>
          <a:prstGeom prst="striped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914400" y="2997200"/>
            <a:ext cx="3702531" cy="369332"/>
          </a:xfrm>
          <a:prstGeom prst="rect">
            <a:avLst/>
          </a:prstGeom>
          <a:noFill/>
        </p:spPr>
        <p:txBody>
          <a:bodyPr wrap="none" rtlCol="0">
            <a:spAutoFit/>
          </a:bodyPr>
          <a:lstStyle/>
          <a:p>
            <a:r>
              <a:rPr lang="en-US" b="1" dirty="0" smtClean="0"/>
              <a:t>Spin:                    </a:t>
            </a:r>
            <a:r>
              <a:rPr lang="en-US" dirty="0" smtClean="0"/>
              <a:t> </a:t>
            </a:r>
            <a:r>
              <a:rPr lang="en-US" dirty="0" err="1" smtClean="0"/>
              <a:t>Δg</a:t>
            </a:r>
            <a:r>
              <a:rPr lang="en-US" dirty="0" smtClean="0"/>
              <a:t>,    W</a:t>
            </a:r>
            <a:r>
              <a:rPr lang="en-US" baseline="30000" dirty="0" smtClean="0"/>
              <a:t>±</a:t>
            </a:r>
            <a:r>
              <a:rPr lang="en-US" dirty="0" smtClean="0"/>
              <a:t>,      A</a:t>
            </a:r>
            <a:r>
              <a:rPr lang="en-US" baseline="-25000" dirty="0" smtClean="0"/>
              <a:t>N</a:t>
            </a:r>
            <a:r>
              <a:rPr lang="en-US" dirty="0" smtClean="0"/>
              <a:t> </a:t>
            </a:r>
          </a:p>
        </p:txBody>
      </p:sp>
      <p:sp>
        <p:nvSpPr>
          <p:cNvPr id="21" name="Striped Right Arrow 20"/>
          <p:cNvSpPr/>
          <p:nvPr/>
        </p:nvSpPr>
        <p:spPr>
          <a:xfrm>
            <a:off x="4457700" y="4636532"/>
            <a:ext cx="3543300" cy="240268"/>
          </a:xfrm>
          <a:prstGeom prst="stripedRightArrow">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rot="5400000">
            <a:off x="640756" y="3002218"/>
            <a:ext cx="2072876" cy="1588"/>
          </a:xfrm>
          <a:prstGeom prst="line">
            <a:avLst/>
          </a:prstGeom>
          <a:ln w="57150" cap="flat" cmpd="sng" algn="ctr">
            <a:solidFill>
              <a:schemeClr val="accent1">
                <a:alpha val="19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029966" y="5333234"/>
            <a:ext cx="762056" cy="1588"/>
          </a:xfrm>
          <a:prstGeom prst="line">
            <a:avLst/>
          </a:prstGeom>
          <a:ln w="57150" cap="flat" cmpd="sng" algn="ctr">
            <a:solidFill>
              <a:schemeClr val="accent1">
                <a:alpha val="30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233274" y="4800600"/>
            <a:ext cx="3786526" cy="307777"/>
          </a:xfrm>
          <a:prstGeom prst="rect">
            <a:avLst/>
          </a:prstGeom>
          <a:noFill/>
        </p:spPr>
        <p:txBody>
          <a:bodyPr wrap="none" rtlCol="0">
            <a:spAutoFit/>
          </a:bodyPr>
          <a:lstStyle/>
          <a:p>
            <a:r>
              <a:rPr lang="en-US" sz="1400" dirty="0" smtClean="0"/>
              <a:t>x10                                                          x100</a:t>
            </a:r>
            <a:endParaRPr lang="en-US" sz="1400" dirty="0"/>
          </a:p>
        </p:txBody>
      </p:sp>
      <p:sp>
        <p:nvSpPr>
          <p:cNvPr id="32" name="Striped Right Arrow 31"/>
          <p:cNvSpPr/>
          <p:nvPr/>
        </p:nvSpPr>
        <p:spPr>
          <a:xfrm>
            <a:off x="546093" y="3886200"/>
            <a:ext cx="3340107" cy="266700"/>
          </a:xfrm>
          <a:prstGeom prst="striped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triped Right Arrow 32"/>
          <p:cNvSpPr/>
          <p:nvPr/>
        </p:nvSpPr>
        <p:spPr>
          <a:xfrm>
            <a:off x="2209800" y="5486400"/>
            <a:ext cx="2057400" cy="2169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rot="5400000">
            <a:off x="610366" y="5333234"/>
            <a:ext cx="762056" cy="1588"/>
          </a:xfrm>
          <a:prstGeom prst="line">
            <a:avLst/>
          </a:prstGeom>
          <a:ln w="57150" cap="flat" cmpd="sng" algn="ctr">
            <a:solidFill>
              <a:schemeClr val="accent1">
                <a:alpha val="30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Striped Right Arrow 35"/>
          <p:cNvSpPr/>
          <p:nvPr/>
        </p:nvSpPr>
        <p:spPr>
          <a:xfrm>
            <a:off x="1066800" y="5474732"/>
            <a:ext cx="1143000" cy="240268"/>
          </a:xfrm>
          <a:prstGeom prst="striped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triped Right Arrow 36"/>
          <p:cNvSpPr/>
          <p:nvPr/>
        </p:nvSpPr>
        <p:spPr>
          <a:xfrm>
            <a:off x="5486400" y="5486400"/>
            <a:ext cx="1790700" cy="216876"/>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triped Right Arrow 37"/>
          <p:cNvSpPr/>
          <p:nvPr/>
        </p:nvSpPr>
        <p:spPr>
          <a:xfrm>
            <a:off x="4343400" y="5474732"/>
            <a:ext cx="1066800" cy="251936"/>
          </a:xfrm>
          <a:prstGeom prst="striped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Striped Right Arrow 38"/>
          <p:cNvSpPr/>
          <p:nvPr/>
        </p:nvSpPr>
        <p:spPr>
          <a:xfrm>
            <a:off x="7086600" y="3886200"/>
            <a:ext cx="1600200" cy="228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rot="5400000">
            <a:off x="7009577" y="5333234"/>
            <a:ext cx="762056" cy="1588"/>
          </a:xfrm>
          <a:prstGeom prst="line">
            <a:avLst/>
          </a:prstGeom>
          <a:ln w="57150" cap="flat" cmpd="sng" algn="ctr">
            <a:solidFill>
              <a:schemeClr val="accent1">
                <a:alpha val="30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74446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3678"/>
          </a:xfrm>
        </p:spPr>
        <p:txBody>
          <a:bodyPr>
            <a:normAutofit fontScale="90000"/>
          </a:bodyPr>
          <a:lstStyle/>
          <a:p>
            <a:r>
              <a:rPr lang="en-US" dirty="0" smtClean="0">
                <a:solidFill>
                  <a:srgbClr val="FF0000"/>
                </a:solidFill>
              </a:rPr>
              <a:t>Budget</a:t>
            </a:r>
            <a:endParaRPr lang="en-US" dirty="0">
              <a:solidFill>
                <a:srgbClr val="FF0000"/>
              </a:solidFill>
            </a:endParaRPr>
          </a:p>
        </p:txBody>
      </p:sp>
      <p:sp>
        <p:nvSpPr>
          <p:cNvPr id="4" name="TextBox 3"/>
          <p:cNvSpPr txBox="1"/>
          <p:nvPr/>
        </p:nvSpPr>
        <p:spPr>
          <a:xfrm>
            <a:off x="159325" y="1520951"/>
            <a:ext cx="8811276" cy="461665"/>
          </a:xfrm>
          <a:prstGeom prst="rect">
            <a:avLst/>
          </a:prstGeom>
          <a:noFill/>
        </p:spPr>
        <p:txBody>
          <a:bodyPr wrap="none" rtlCol="0">
            <a:spAutoFit/>
          </a:bodyPr>
          <a:lstStyle/>
          <a:p>
            <a:r>
              <a:rPr lang="en-US" sz="2400" dirty="0" smtClean="0"/>
              <a:t>LHC and RHIC upgrade participation: Rupees 600,000,000 (</a:t>
            </a:r>
            <a:r>
              <a:rPr lang="en-US" sz="2400" dirty="0" err="1" smtClean="0"/>
              <a:t>Rs</a:t>
            </a:r>
            <a:r>
              <a:rPr lang="en-US" sz="2400" dirty="0" smtClean="0"/>
              <a:t>. 60 </a:t>
            </a:r>
            <a:r>
              <a:rPr lang="en-US" sz="2400" dirty="0" err="1" smtClean="0"/>
              <a:t>Crs</a:t>
            </a:r>
            <a:r>
              <a:rPr lang="en-US" sz="2400" dirty="0" smtClean="0"/>
              <a:t>)  </a:t>
            </a:r>
            <a:endParaRPr lang="en-US" sz="2400" dirty="0"/>
          </a:p>
        </p:txBody>
      </p:sp>
      <p:sp>
        <p:nvSpPr>
          <p:cNvPr id="5" name="TextBox 4"/>
          <p:cNvSpPr txBox="1"/>
          <p:nvPr/>
        </p:nvSpPr>
        <p:spPr>
          <a:xfrm>
            <a:off x="909305" y="2955681"/>
            <a:ext cx="5456993" cy="830997"/>
          </a:xfrm>
          <a:prstGeom prst="rect">
            <a:avLst/>
          </a:prstGeom>
          <a:noFill/>
        </p:spPr>
        <p:txBody>
          <a:bodyPr wrap="none" rtlCol="0">
            <a:spAutoFit/>
          </a:bodyPr>
          <a:lstStyle/>
          <a:p>
            <a:r>
              <a:rPr lang="en-US" sz="2400" dirty="0" smtClean="0"/>
              <a:t>CBM MUCH : Rupees 900,000,000 (90 </a:t>
            </a:r>
            <a:r>
              <a:rPr lang="en-US" sz="2400" dirty="0" err="1" smtClean="0"/>
              <a:t>Crs</a:t>
            </a:r>
            <a:r>
              <a:rPr lang="en-US" sz="2400" dirty="0" smtClean="0"/>
              <a:t>)</a:t>
            </a:r>
          </a:p>
          <a:p>
            <a:r>
              <a:rPr lang="en-US" sz="2400" dirty="0" smtClean="0"/>
              <a:t>CBM </a:t>
            </a:r>
            <a:r>
              <a:rPr lang="en-US" sz="2400" dirty="0" err="1" smtClean="0"/>
              <a:t>ToF</a:t>
            </a:r>
            <a:r>
              <a:rPr lang="en-US" sz="2400" dirty="0" smtClean="0"/>
              <a:t>:       Rupees 100,000,000 (10 </a:t>
            </a:r>
            <a:r>
              <a:rPr lang="en-US" sz="2400" dirty="0" err="1" smtClean="0"/>
              <a:t>Crs</a:t>
            </a:r>
            <a:r>
              <a:rPr lang="en-US" sz="2400" dirty="0" smtClean="0"/>
              <a:t>)</a:t>
            </a:r>
            <a:endParaRPr lang="en-US" sz="2400" dirty="0"/>
          </a:p>
        </p:txBody>
      </p:sp>
      <p:sp>
        <p:nvSpPr>
          <p:cNvPr id="6" name="TextBox 5"/>
          <p:cNvSpPr txBox="1"/>
          <p:nvPr/>
        </p:nvSpPr>
        <p:spPr>
          <a:xfrm>
            <a:off x="752528" y="5095970"/>
            <a:ext cx="6047599" cy="461665"/>
          </a:xfrm>
          <a:prstGeom prst="rect">
            <a:avLst/>
          </a:prstGeom>
          <a:noFill/>
        </p:spPr>
        <p:txBody>
          <a:bodyPr wrap="none" rtlCol="0">
            <a:spAutoFit/>
          </a:bodyPr>
          <a:lstStyle/>
          <a:p>
            <a:r>
              <a:rPr lang="en-US" sz="2400" dirty="0" smtClean="0"/>
              <a:t>EIC participation: Rupees: 600,000,000 (60 </a:t>
            </a:r>
            <a:r>
              <a:rPr lang="en-US" sz="2400" dirty="0" err="1" smtClean="0"/>
              <a:t>Crs</a:t>
            </a:r>
            <a:r>
              <a:rPr lang="en-US" sz="2400" dirty="0" smtClean="0"/>
              <a:t>)  </a:t>
            </a:r>
            <a:endParaRPr lang="en-US" sz="2400" dirty="0"/>
          </a:p>
        </p:txBody>
      </p:sp>
    </p:spTree>
    <p:extLst>
      <p:ext uri="{BB962C8B-B14F-4D97-AF65-F5344CB8AC3E}">
        <p14:creationId xmlns:p14="http://schemas.microsoft.com/office/powerpoint/2010/main" val="306745198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675" y="1293813"/>
            <a:ext cx="8205788"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Box 4"/>
          <p:cNvSpPr txBox="1">
            <a:spLocks noChangeArrowheads="1"/>
          </p:cNvSpPr>
          <p:nvPr/>
        </p:nvSpPr>
        <p:spPr bwMode="auto">
          <a:xfrm>
            <a:off x="1008063" y="773113"/>
            <a:ext cx="2239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a:t>CBM-MUCH Budget </a:t>
            </a:r>
          </a:p>
        </p:txBody>
      </p:sp>
    </p:spTree>
    <p:extLst>
      <p:ext uri="{BB962C8B-B14F-4D97-AF65-F5344CB8AC3E}">
        <p14:creationId xmlns:p14="http://schemas.microsoft.com/office/powerpoint/2010/main" val="340368661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4838" y="255588"/>
            <a:ext cx="4927600" cy="66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extBox 4"/>
          <p:cNvSpPr txBox="1">
            <a:spLocks noChangeArrowheads="1"/>
          </p:cNvSpPr>
          <p:nvPr/>
        </p:nvSpPr>
        <p:spPr bwMode="auto">
          <a:xfrm>
            <a:off x="219075" y="803275"/>
            <a:ext cx="302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a:t>ALICE TPC up-grade Budget </a:t>
            </a:r>
          </a:p>
        </p:txBody>
      </p:sp>
    </p:spTree>
    <p:extLst>
      <p:ext uri="{BB962C8B-B14F-4D97-AF65-F5344CB8AC3E}">
        <p14:creationId xmlns:p14="http://schemas.microsoft.com/office/powerpoint/2010/main" val="10713907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53"/>
            <a:ext cx="8229600" cy="715454"/>
          </a:xfrm>
        </p:spPr>
        <p:txBody>
          <a:bodyPr>
            <a:normAutofit fontScale="90000"/>
          </a:bodyPr>
          <a:lstStyle/>
          <a:p>
            <a:r>
              <a:rPr lang="en-US" dirty="0" smtClean="0">
                <a:solidFill>
                  <a:srgbClr val="FF0000"/>
                </a:solidFill>
              </a:rPr>
              <a:t>Detector Highlights</a:t>
            </a:r>
            <a:endParaRPr lang="en-US" dirty="0">
              <a:solidFill>
                <a:srgbClr val="FF0000"/>
              </a:solidFill>
            </a:endParaRPr>
          </a:p>
        </p:txBody>
      </p:sp>
      <p:sp>
        <p:nvSpPr>
          <p:cNvPr id="3" name="TextBox 2"/>
          <p:cNvSpPr txBox="1"/>
          <p:nvPr/>
        </p:nvSpPr>
        <p:spPr>
          <a:xfrm>
            <a:off x="63059" y="965036"/>
            <a:ext cx="6597041" cy="954107"/>
          </a:xfrm>
          <a:prstGeom prst="rect">
            <a:avLst/>
          </a:prstGeom>
          <a:noFill/>
        </p:spPr>
        <p:txBody>
          <a:bodyPr wrap="none" rtlCol="0">
            <a:spAutoFit/>
          </a:bodyPr>
          <a:lstStyle/>
          <a:p>
            <a:r>
              <a:rPr lang="en-US" sz="2800" i="1" dirty="0" smtClean="0">
                <a:solidFill>
                  <a:srgbClr val="0000FF"/>
                </a:solidFill>
              </a:rPr>
              <a:t>Photon Multiplicity Detector : STAR @ RHIC</a:t>
            </a:r>
          </a:p>
          <a:p>
            <a:r>
              <a:rPr lang="en-US" sz="2800" i="1" dirty="0">
                <a:solidFill>
                  <a:srgbClr val="0000FF"/>
                </a:solidFill>
              </a:rPr>
              <a:t> </a:t>
            </a:r>
            <a:r>
              <a:rPr lang="en-US" sz="2800" i="1" dirty="0" smtClean="0">
                <a:solidFill>
                  <a:srgbClr val="0000FF"/>
                </a:solidFill>
              </a:rPr>
              <a:t>                                                      ALICE @ LHC</a:t>
            </a:r>
            <a:endParaRPr lang="en-US" sz="2800" i="1" dirty="0">
              <a:solidFill>
                <a:srgbClr val="0000FF"/>
              </a:solidFill>
            </a:endParaRPr>
          </a:p>
        </p:txBody>
      </p:sp>
      <p:sp>
        <p:nvSpPr>
          <p:cNvPr id="4" name="TextBox 3"/>
          <p:cNvSpPr txBox="1"/>
          <p:nvPr/>
        </p:nvSpPr>
        <p:spPr>
          <a:xfrm>
            <a:off x="150696" y="3648622"/>
            <a:ext cx="5298208" cy="523220"/>
          </a:xfrm>
          <a:prstGeom prst="rect">
            <a:avLst/>
          </a:prstGeom>
          <a:noFill/>
        </p:spPr>
        <p:txBody>
          <a:bodyPr wrap="none" rtlCol="0">
            <a:spAutoFit/>
          </a:bodyPr>
          <a:lstStyle/>
          <a:p>
            <a:r>
              <a:rPr lang="en-US" sz="2800" i="1" dirty="0" err="1" smtClean="0">
                <a:solidFill>
                  <a:srgbClr val="0000FF"/>
                </a:solidFill>
              </a:rPr>
              <a:t>Muon</a:t>
            </a:r>
            <a:r>
              <a:rPr lang="en-US" sz="2800" i="1" dirty="0" smtClean="0">
                <a:solidFill>
                  <a:srgbClr val="0000FF"/>
                </a:solidFill>
              </a:rPr>
              <a:t> Spectrometer : ALICE @ LHC</a:t>
            </a:r>
            <a:endParaRPr lang="en-US" sz="2800" i="1" dirty="0">
              <a:solidFill>
                <a:srgbClr val="0000FF"/>
              </a:solidFill>
            </a:endParaRPr>
          </a:p>
        </p:txBody>
      </p:sp>
      <p:sp>
        <p:nvSpPr>
          <p:cNvPr id="5" name="TextBox 4"/>
          <p:cNvSpPr txBox="1"/>
          <p:nvPr/>
        </p:nvSpPr>
        <p:spPr>
          <a:xfrm>
            <a:off x="645839" y="1919143"/>
            <a:ext cx="4060126" cy="2308324"/>
          </a:xfrm>
          <a:prstGeom prst="rect">
            <a:avLst/>
          </a:prstGeom>
          <a:noFill/>
        </p:spPr>
        <p:txBody>
          <a:bodyPr wrap="none" rtlCol="0">
            <a:spAutoFit/>
          </a:bodyPr>
          <a:lstStyle/>
          <a:p>
            <a:r>
              <a:rPr lang="en-US" dirty="0" smtClean="0"/>
              <a:t>Publications: </a:t>
            </a:r>
          </a:p>
          <a:p>
            <a:r>
              <a:rPr lang="en-US" dirty="0" smtClean="0"/>
              <a:t>Physical Review Letters 95 (2005) 062301</a:t>
            </a:r>
            <a:endParaRPr lang="en-US" dirty="0"/>
          </a:p>
          <a:p>
            <a:r>
              <a:rPr lang="en-US" dirty="0" smtClean="0"/>
              <a:t>Physical Review C 73 (2006) 034906</a:t>
            </a:r>
          </a:p>
          <a:p>
            <a:r>
              <a:rPr lang="en-US" dirty="0" smtClean="0"/>
              <a:t>Nuclear Physics A 832 (2010) 134</a:t>
            </a:r>
          </a:p>
          <a:p>
            <a:r>
              <a:rPr lang="en-US" dirty="0" smtClean="0"/>
              <a:t>NIM A 499 (2003) 751</a:t>
            </a:r>
          </a:p>
          <a:p>
            <a:r>
              <a:rPr lang="en-US" dirty="0" smtClean="0"/>
              <a:t>NIM A 488 (2002) 131</a:t>
            </a:r>
          </a:p>
          <a:p>
            <a:endParaRPr lang="en-US" dirty="0" smtClean="0"/>
          </a:p>
          <a:p>
            <a:endParaRPr lang="en-US" dirty="0"/>
          </a:p>
        </p:txBody>
      </p:sp>
      <p:sp>
        <p:nvSpPr>
          <p:cNvPr id="6" name="TextBox 5"/>
          <p:cNvSpPr txBox="1"/>
          <p:nvPr/>
        </p:nvSpPr>
        <p:spPr>
          <a:xfrm>
            <a:off x="645839" y="4304842"/>
            <a:ext cx="4177120" cy="2585323"/>
          </a:xfrm>
          <a:prstGeom prst="rect">
            <a:avLst/>
          </a:prstGeom>
          <a:noFill/>
        </p:spPr>
        <p:txBody>
          <a:bodyPr wrap="none" rtlCol="0">
            <a:spAutoFit/>
          </a:bodyPr>
          <a:lstStyle/>
          <a:p>
            <a:r>
              <a:rPr lang="en-US" dirty="0" smtClean="0"/>
              <a:t>Publications:</a:t>
            </a:r>
            <a:endParaRPr lang="en-US" dirty="0"/>
          </a:p>
          <a:p>
            <a:r>
              <a:rPr lang="en-US" dirty="0" smtClean="0"/>
              <a:t>Physics Letters B 734 (2014) 314</a:t>
            </a:r>
          </a:p>
          <a:p>
            <a:r>
              <a:rPr lang="en-US" dirty="0" smtClean="0"/>
              <a:t>JHEP 1402 (2014) 073</a:t>
            </a:r>
          </a:p>
          <a:p>
            <a:r>
              <a:rPr lang="en-US" dirty="0" smtClean="0"/>
              <a:t>Physical Review Letters 111 (2013) 162301</a:t>
            </a:r>
          </a:p>
          <a:p>
            <a:r>
              <a:rPr lang="en-US" dirty="0" smtClean="0"/>
              <a:t>Physical Review Letters 109 (2012) 112301</a:t>
            </a:r>
          </a:p>
          <a:p>
            <a:r>
              <a:rPr lang="en-US" dirty="0" smtClean="0"/>
              <a:t>Physical Review Letters 109 (2012) 072301</a:t>
            </a:r>
          </a:p>
          <a:p>
            <a:r>
              <a:rPr lang="en-US" dirty="0" smtClean="0"/>
              <a:t>Physics Letters B 708 (2012) 265</a:t>
            </a:r>
          </a:p>
          <a:p>
            <a:r>
              <a:rPr lang="en-US" dirty="0" smtClean="0"/>
              <a:t>Physics Letters B 704 (2011) 442</a:t>
            </a:r>
          </a:p>
          <a:p>
            <a:r>
              <a:rPr lang="en-US" dirty="0" smtClean="0"/>
              <a:t> </a:t>
            </a:r>
            <a:endParaRPr lang="en-US" dirty="0"/>
          </a:p>
        </p:txBody>
      </p:sp>
      <p:pic>
        <p:nvPicPr>
          <p:cNvPr id="7" name="Picture 6"/>
          <p:cNvPicPr>
            <a:picLocks noChangeAspect="1"/>
          </p:cNvPicPr>
          <p:nvPr/>
        </p:nvPicPr>
        <p:blipFill>
          <a:blip r:embed="rId2"/>
          <a:stretch>
            <a:fillRect/>
          </a:stretch>
        </p:blipFill>
        <p:spPr>
          <a:xfrm>
            <a:off x="6892439" y="283437"/>
            <a:ext cx="2251560" cy="1463514"/>
          </a:xfrm>
          <a:prstGeom prst="rect">
            <a:avLst/>
          </a:prstGeom>
        </p:spPr>
      </p:pic>
      <p:pic>
        <p:nvPicPr>
          <p:cNvPr id="8" name="Picture 7"/>
          <p:cNvPicPr>
            <a:picLocks noChangeAspect="1"/>
          </p:cNvPicPr>
          <p:nvPr/>
        </p:nvPicPr>
        <p:blipFill>
          <a:blip r:embed="rId3"/>
          <a:stretch>
            <a:fillRect/>
          </a:stretch>
        </p:blipFill>
        <p:spPr>
          <a:xfrm>
            <a:off x="6795726" y="1833047"/>
            <a:ext cx="2344097" cy="1559890"/>
          </a:xfrm>
          <a:prstGeom prst="rect">
            <a:avLst/>
          </a:prstGeom>
        </p:spPr>
      </p:pic>
      <p:pic>
        <p:nvPicPr>
          <p:cNvPr id="9" name="Picture 8"/>
          <p:cNvPicPr>
            <a:picLocks noChangeAspect="1"/>
          </p:cNvPicPr>
          <p:nvPr/>
        </p:nvPicPr>
        <p:blipFill>
          <a:blip r:embed="rId4"/>
          <a:stretch>
            <a:fillRect/>
          </a:stretch>
        </p:blipFill>
        <p:spPr>
          <a:xfrm>
            <a:off x="6309735" y="3435985"/>
            <a:ext cx="2834265" cy="1842272"/>
          </a:xfrm>
          <a:prstGeom prst="rect">
            <a:avLst/>
          </a:prstGeom>
        </p:spPr>
      </p:pic>
      <p:pic>
        <p:nvPicPr>
          <p:cNvPr id="10" name="Picture 9"/>
          <p:cNvPicPr>
            <a:picLocks noChangeAspect="1"/>
          </p:cNvPicPr>
          <p:nvPr/>
        </p:nvPicPr>
        <p:blipFill>
          <a:blip r:embed="rId5"/>
          <a:stretch>
            <a:fillRect/>
          </a:stretch>
        </p:blipFill>
        <p:spPr>
          <a:xfrm>
            <a:off x="7040916" y="5342829"/>
            <a:ext cx="2098907" cy="1399271"/>
          </a:xfrm>
          <a:prstGeom prst="rect">
            <a:avLst/>
          </a:prstGeom>
        </p:spPr>
      </p:pic>
    </p:spTree>
    <p:extLst>
      <p:ext uri="{BB962C8B-B14F-4D97-AF65-F5344CB8AC3E}">
        <p14:creationId xmlns:p14="http://schemas.microsoft.com/office/powerpoint/2010/main" val="36620978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2406"/>
          </a:xfrm>
        </p:spPr>
        <p:txBody>
          <a:bodyPr>
            <a:normAutofit fontScale="90000"/>
          </a:bodyPr>
          <a:lstStyle/>
          <a:p>
            <a:r>
              <a:rPr lang="en-US" dirty="0" smtClean="0">
                <a:solidFill>
                  <a:srgbClr val="FF0000"/>
                </a:solidFill>
              </a:rPr>
              <a:t>Human Resource Highlights</a:t>
            </a:r>
            <a:endParaRPr lang="en-US" dirty="0">
              <a:solidFill>
                <a:srgbClr val="FF0000"/>
              </a:solidFill>
            </a:endParaRPr>
          </a:p>
        </p:txBody>
      </p:sp>
      <p:sp>
        <p:nvSpPr>
          <p:cNvPr id="3" name="TextBox 2"/>
          <p:cNvSpPr txBox="1"/>
          <p:nvPr/>
        </p:nvSpPr>
        <p:spPr>
          <a:xfrm>
            <a:off x="457200" y="1145758"/>
            <a:ext cx="7862311" cy="461665"/>
          </a:xfrm>
          <a:prstGeom prst="rect">
            <a:avLst/>
          </a:prstGeom>
          <a:noFill/>
        </p:spPr>
        <p:txBody>
          <a:bodyPr wrap="none" rtlCol="0">
            <a:spAutoFit/>
          </a:bodyPr>
          <a:lstStyle/>
          <a:p>
            <a:r>
              <a:rPr lang="en-US" sz="2400" i="1" dirty="0" smtClean="0">
                <a:solidFill>
                  <a:srgbClr val="0000FF"/>
                </a:solidFill>
              </a:rPr>
              <a:t>Graduate Student training : Building future leaders in Science</a:t>
            </a:r>
          </a:p>
        </p:txBody>
      </p:sp>
      <p:sp>
        <p:nvSpPr>
          <p:cNvPr id="4" name="TextBox 3"/>
          <p:cNvSpPr txBox="1"/>
          <p:nvPr/>
        </p:nvSpPr>
        <p:spPr>
          <a:xfrm>
            <a:off x="0" y="4476937"/>
            <a:ext cx="8945390" cy="830997"/>
          </a:xfrm>
          <a:prstGeom prst="rect">
            <a:avLst/>
          </a:prstGeom>
          <a:noFill/>
        </p:spPr>
        <p:txBody>
          <a:bodyPr wrap="none" rtlCol="0">
            <a:spAutoFit/>
          </a:bodyPr>
          <a:lstStyle/>
          <a:p>
            <a:r>
              <a:rPr lang="en-US" sz="2400" i="1" dirty="0" smtClean="0">
                <a:solidFill>
                  <a:srgbClr val="0000FF"/>
                </a:solidFill>
              </a:rPr>
              <a:t>Undergraduate students: Catering to the needs of the community and </a:t>
            </a:r>
          </a:p>
          <a:p>
            <a:r>
              <a:rPr lang="en-US" sz="2400" i="1" dirty="0" smtClean="0">
                <a:solidFill>
                  <a:srgbClr val="0000FF"/>
                </a:solidFill>
              </a:rPr>
              <a:t>Training in general students in experimental methods, techniques</a:t>
            </a:r>
            <a:endParaRPr lang="en-US" sz="2400" i="1" dirty="0">
              <a:solidFill>
                <a:srgbClr val="0000FF"/>
              </a:solidFill>
            </a:endParaRPr>
          </a:p>
        </p:txBody>
      </p:sp>
      <p:sp>
        <p:nvSpPr>
          <p:cNvPr id="5" name="TextBox 4"/>
          <p:cNvSpPr txBox="1"/>
          <p:nvPr/>
        </p:nvSpPr>
        <p:spPr>
          <a:xfrm>
            <a:off x="457200" y="1897268"/>
            <a:ext cx="2491976" cy="1754327"/>
          </a:xfrm>
          <a:prstGeom prst="rect">
            <a:avLst/>
          </a:prstGeom>
          <a:noFill/>
        </p:spPr>
        <p:txBody>
          <a:bodyPr wrap="none" rtlCol="0">
            <a:spAutoFit/>
          </a:bodyPr>
          <a:lstStyle/>
          <a:p>
            <a:r>
              <a:rPr lang="en-US" dirty="0" smtClean="0"/>
              <a:t>PhD awarded/Submitted</a:t>
            </a:r>
          </a:p>
          <a:p>
            <a:r>
              <a:rPr lang="en-US" dirty="0" smtClean="0"/>
              <a:t>STAR Experiment:      16</a:t>
            </a:r>
          </a:p>
          <a:p>
            <a:r>
              <a:rPr lang="en-US" dirty="0" smtClean="0"/>
              <a:t>PHENIX Experiment:  02</a:t>
            </a:r>
          </a:p>
          <a:p>
            <a:r>
              <a:rPr lang="en-US" dirty="0" smtClean="0"/>
              <a:t>ALICE Experiment:      10</a:t>
            </a:r>
          </a:p>
          <a:p>
            <a:r>
              <a:rPr lang="en-US" dirty="0" smtClean="0"/>
              <a:t>CMS:                              02</a:t>
            </a:r>
          </a:p>
          <a:p>
            <a:r>
              <a:rPr lang="en-US" dirty="0" smtClean="0"/>
              <a:t>CBM:                              01</a:t>
            </a:r>
            <a:endParaRPr lang="en-US" dirty="0"/>
          </a:p>
        </p:txBody>
      </p:sp>
      <p:sp>
        <p:nvSpPr>
          <p:cNvPr id="6" name="TextBox 5"/>
          <p:cNvSpPr txBox="1"/>
          <p:nvPr/>
        </p:nvSpPr>
        <p:spPr>
          <a:xfrm>
            <a:off x="5502862" y="1881588"/>
            <a:ext cx="3647152" cy="2246769"/>
          </a:xfrm>
          <a:prstGeom prst="rect">
            <a:avLst/>
          </a:prstGeom>
          <a:noFill/>
        </p:spPr>
        <p:txBody>
          <a:bodyPr wrap="none" rtlCol="0">
            <a:spAutoFit/>
          </a:bodyPr>
          <a:lstStyle/>
          <a:p>
            <a:r>
              <a:rPr lang="en-US" sz="2000" dirty="0" smtClean="0">
                <a:solidFill>
                  <a:srgbClr val="008000"/>
                </a:solidFill>
              </a:rPr>
              <a:t>Placements:</a:t>
            </a:r>
          </a:p>
          <a:p>
            <a:r>
              <a:rPr lang="en-US" sz="2000" dirty="0" smtClean="0"/>
              <a:t>Faculties at:</a:t>
            </a:r>
          </a:p>
          <a:p>
            <a:r>
              <a:rPr lang="en-US" sz="2000" dirty="0" smtClean="0"/>
              <a:t>      National Labs: BARC, VECC </a:t>
            </a:r>
          </a:p>
          <a:p>
            <a:r>
              <a:rPr lang="en-US" sz="2000" dirty="0" smtClean="0"/>
              <a:t>      Indian Institute of Technology</a:t>
            </a:r>
          </a:p>
          <a:p>
            <a:r>
              <a:rPr lang="en-US" sz="2000" dirty="0" smtClean="0"/>
              <a:t>      Universities</a:t>
            </a:r>
          </a:p>
          <a:p>
            <a:r>
              <a:rPr lang="en-US" sz="2000" dirty="0" smtClean="0"/>
              <a:t>Postdocs at: </a:t>
            </a:r>
          </a:p>
          <a:p>
            <a:r>
              <a:rPr lang="en-US" sz="2000" dirty="0" smtClean="0"/>
              <a:t>      USA, Europe and Asia</a:t>
            </a:r>
            <a:endParaRPr lang="en-US" sz="2000" dirty="0"/>
          </a:p>
        </p:txBody>
      </p:sp>
      <p:sp>
        <p:nvSpPr>
          <p:cNvPr id="7" name="TextBox 6"/>
          <p:cNvSpPr txBox="1"/>
          <p:nvPr/>
        </p:nvSpPr>
        <p:spPr>
          <a:xfrm>
            <a:off x="457200" y="5676127"/>
            <a:ext cx="2026366" cy="707886"/>
          </a:xfrm>
          <a:prstGeom prst="rect">
            <a:avLst/>
          </a:prstGeom>
          <a:noFill/>
        </p:spPr>
        <p:txBody>
          <a:bodyPr wrap="none" rtlCol="0">
            <a:spAutoFit/>
          </a:bodyPr>
          <a:lstStyle/>
          <a:p>
            <a:r>
              <a:rPr lang="en-US" sz="2000" dirty="0" smtClean="0"/>
              <a:t>MSc students </a:t>
            </a:r>
            <a:endParaRPr lang="en-US" sz="2000" dirty="0"/>
          </a:p>
          <a:p>
            <a:r>
              <a:rPr lang="en-US" sz="2000" dirty="0" smtClean="0"/>
              <a:t>Summer students</a:t>
            </a:r>
            <a:endParaRPr lang="en-US" sz="2000" dirty="0"/>
          </a:p>
        </p:txBody>
      </p:sp>
      <p:sp>
        <p:nvSpPr>
          <p:cNvPr id="8" name="TextBox 7"/>
          <p:cNvSpPr txBox="1"/>
          <p:nvPr/>
        </p:nvSpPr>
        <p:spPr>
          <a:xfrm>
            <a:off x="4376486" y="5527453"/>
            <a:ext cx="4568904" cy="1200329"/>
          </a:xfrm>
          <a:prstGeom prst="rect">
            <a:avLst/>
          </a:prstGeom>
          <a:noFill/>
        </p:spPr>
        <p:txBody>
          <a:bodyPr wrap="none" rtlCol="0">
            <a:spAutoFit/>
          </a:bodyPr>
          <a:lstStyle/>
          <a:p>
            <a:r>
              <a:rPr lang="en-US" dirty="0" smtClean="0"/>
              <a:t>For example NISER (DAE funded inst.)</a:t>
            </a:r>
          </a:p>
          <a:p>
            <a:r>
              <a:rPr lang="en-US" dirty="0" smtClean="0"/>
              <a:t>Students are doing PhD in high energy</a:t>
            </a:r>
          </a:p>
          <a:p>
            <a:r>
              <a:rPr lang="en-US" dirty="0" smtClean="0"/>
              <a:t>Physics at UCLA, SUNY after getting experience</a:t>
            </a:r>
          </a:p>
          <a:p>
            <a:r>
              <a:rPr lang="en-US" dirty="0" smtClean="0"/>
              <a:t>Through MSc thesis in this field.</a:t>
            </a:r>
            <a:endParaRPr lang="en-US" dirty="0"/>
          </a:p>
        </p:txBody>
      </p:sp>
      <p:sp>
        <p:nvSpPr>
          <p:cNvPr id="9" name="TextBox 8"/>
          <p:cNvSpPr txBox="1"/>
          <p:nvPr/>
        </p:nvSpPr>
        <p:spPr>
          <a:xfrm>
            <a:off x="457200" y="3943691"/>
            <a:ext cx="3795367" cy="369332"/>
          </a:xfrm>
          <a:prstGeom prst="rect">
            <a:avLst/>
          </a:prstGeom>
          <a:noFill/>
        </p:spPr>
        <p:txBody>
          <a:bodyPr wrap="none" rtlCol="0">
            <a:spAutoFit/>
          </a:bodyPr>
          <a:lstStyle/>
          <a:p>
            <a:r>
              <a:rPr lang="en-US" dirty="0"/>
              <a:t>3</a:t>
            </a:r>
            <a:r>
              <a:rPr lang="en-US" dirty="0" smtClean="0"/>
              <a:t>0 students pursuing their PhD degree</a:t>
            </a:r>
            <a:endParaRPr lang="en-US" dirty="0"/>
          </a:p>
        </p:txBody>
      </p:sp>
    </p:spTree>
    <p:extLst>
      <p:ext uri="{BB962C8B-B14F-4D97-AF65-F5344CB8AC3E}">
        <p14:creationId xmlns:p14="http://schemas.microsoft.com/office/powerpoint/2010/main" val="6134515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22"/>
            <a:ext cx="8229600" cy="330116"/>
          </a:xfrm>
        </p:spPr>
        <p:txBody>
          <a:bodyPr>
            <a:noAutofit/>
          </a:bodyPr>
          <a:lstStyle/>
          <a:p>
            <a:r>
              <a:rPr lang="en-US" sz="3600" dirty="0" smtClean="0">
                <a:solidFill>
                  <a:srgbClr val="FF0000"/>
                </a:solidFill>
              </a:rPr>
              <a:t>Publication in High Impact Journals</a:t>
            </a:r>
            <a:endParaRPr lang="en-US" sz="3600" dirty="0">
              <a:solidFill>
                <a:srgbClr val="FF0000"/>
              </a:solidFill>
            </a:endParaRPr>
          </a:p>
        </p:txBody>
      </p:sp>
      <p:sp>
        <p:nvSpPr>
          <p:cNvPr id="14" name="Rounded Rectangle 13"/>
          <p:cNvSpPr/>
          <p:nvPr/>
        </p:nvSpPr>
        <p:spPr>
          <a:xfrm>
            <a:off x="0" y="612751"/>
            <a:ext cx="2819400" cy="4140112"/>
          </a:xfrm>
          <a:prstGeom prst="roundRect">
            <a:avLst>
              <a:gd name="adj" fmla="val 4488"/>
            </a:avLst>
          </a:prstGeom>
          <a:solidFill>
            <a:schemeClr val="tx1"/>
          </a:solidFill>
          <a:ln w="57150" cap="flat" cmpd="thinThick"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charset="0"/>
              <a:ea typeface="ＭＳ Ｐゴシック" charset="0"/>
              <a:cs typeface="ＭＳ Ｐゴシック" charset="0"/>
            </a:endParaRPr>
          </a:p>
        </p:txBody>
      </p:sp>
      <p:sp>
        <p:nvSpPr>
          <p:cNvPr id="15" name="TextBox 8"/>
          <p:cNvSpPr txBox="1">
            <a:spLocks noChangeArrowheads="1"/>
          </p:cNvSpPr>
          <p:nvPr/>
        </p:nvSpPr>
        <p:spPr bwMode="auto">
          <a:xfrm>
            <a:off x="0" y="1107303"/>
            <a:ext cx="276383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i="1" dirty="0">
                <a:solidFill>
                  <a:srgbClr val="FFFFFF"/>
                </a:solidFill>
              </a:rPr>
              <a:t> </a:t>
            </a:r>
            <a:r>
              <a:rPr lang="ja-JP" altLang="en-US" sz="1600" b="1" i="1" dirty="0">
                <a:solidFill>
                  <a:srgbClr val="FFFFFF"/>
                </a:solidFill>
              </a:rPr>
              <a:t>“</a:t>
            </a:r>
            <a:r>
              <a:rPr lang="en-US" sz="1600" b="1" i="1" dirty="0">
                <a:solidFill>
                  <a:srgbClr val="FFFFFF"/>
                </a:solidFill>
              </a:rPr>
              <a:t>Observation of the </a:t>
            </a:r>
          </a:p>
          <a:p>
            <a:pPr eaLnBrk="1" hangingPunct="1"/>
            <a:r>
              <a:rPr lang="en-US" sz="1600" b="1" i="1" dirty="0">
                <a:solidFill>
                  <a:srgbClr val="FFFFFF"/>
                </a:solidFill>
              </a:rPr>
              <a:t>Antimatter Helium-4 </a:t>
            </a:r>
          </a:p>
          <a:p>
            <a:pPr eaLnBrk="1" hangingPunct="1"/>
            <a:r>
              <a:rPr lang="en-US" sz="1600" b="1" i="1" dirty="0" smtClean="0">
                <a:solidFill>
                  <a:srgbClr val="FFFFFF"/>
                </a:solidFill>
              </a:rPr>
              <a:t>Nucleus</a:t>
            </a:r>
            <a:r>
              <a:rPr lang="ja-JP" altLang="en-US" sz="1600" b="1" i="1" dirty="0" smtClean="0">
                <a:solidFill>
                  <a:srgbClr val="FFFFFF"/>
                </a:solidFill>
              </a:rPr>
              <a:t>“</a:t>
            </a:r>
            <a:r>
              <a:rPr lang="en-US" altLang="ja-JP" sz="1600" b="1" i="1" dirty="0" smtClean="0">
                <a:solidFill>
                  <a:srgbClr val="FFFFFF"/>
                </a:solidFill>
              </a:rPr>
              <a:t> </a:t>
            </a:r>
            <a:r>
              <a:rPr lang="en-US" sz="1600" i="1" dirty="0" smtClean="0">
                <a:solidFill>
                  <a:srgbClr val="FFFFFF"/>
                </a:solidFill>
              </a:rPr>
              <a:t>by </a:t>
            </a:r>
            <a:r>
              <a:rPr lang="en-US" sz="1600" b="1" i="1" dirty="0">
                <a:solidFill>
                  <a:srgbClr val="FFFFFF"/>
                </a:solidFill>
              </a:rPr>
              <a:t>STAR </a:t>
            </a:r>
            <a:r>
              <a:rPr lang="en-US" sz="1600" b="1" i="1" dirty="0" smtClean="0">
                <a:solidFill>
                  <a:srgbClr val="FFFFFF"/>
                </a:solidFill>
              </a:rPr>
              <a:t>Collaboration, Nature</a:t>
            </a:r>
            <a:r>
              <a:rPr lang="en-US" sz="1600" i="1" dirty="0">
                <a:solidFill>
                  <a:srgbClr val="FFFFFF"/>
                </a:solidFill>
              </a:rPr>
              <a:t>, 473, 353(2011). </a:t>
            </a:r>
          </a:p>
          <a:p>
            <a:pPr eaLnBrk="1" hangingPunct="1"/>
            <a:endParaRPr lang="en-US" sz="1800" dirty="0">
              <a:solidFill>
                <a:srgbClr val="FFFFFF"/>
              </a:solidFill>
            </a:endParaRPr>
          </a:p>
          <a:p>
            <a:pPr eaLnBrk="1" hangingPunct="1"/>
            <a:endParaRPr lang="en-US" sz="1800" dirty="0">
              <a:solidFill>
                <a:srgbClr val="FFFFFF"/>
              </a:solidFill>
            </a:endParaRPr>
          </a:p>
        </p:txBody>
      </p:sp>
      <p:pic>
        <p:nvPicPr>
          <p:cNvPr id="1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68772"/>
            <a:ext cx="20574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p:cNvSpPr/>
          <p:nvPr/>
        </p:nvSpPr>
        <p:spPr>
          <a:xfrm>
            <a:off x="2869410" y="629837"/>
            <a:ext cx="2819400" cy="4123026"/>
          </a:xfrm>
          <a:prstGeom prst="roundRect">
            <a:avLst>
              <a:gd name="adj" fmla="val 4488"/>
            </a:avLst>
          </a:prstGeom>
          <a:solidFill>
            <a:srgbClr val="000000"/>
          </a:solidFill>
          <a:ln w="57150" cap="flat" cmpd="thinThick"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charset="0"/>
              <a:ea typeface="ＭＳ Ｐゴシック" charset="0"/>
              <a:cs typeface="ＭＳ Ｐゴシック" charset="0"/>
            </a:endParaRPr>
          </a:p>
        </p:txBody>
      </p:sp>
      <p:pic>
        <p:nvPicPr>
          <p:cNvPr id="1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261" y="616185"/>
            <a:ext cx="19177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1"/>
          <p:cNvSpPr txBox="1">
            <a:spLocks noChangeArrowheads="1"/>
          </p:cNvSpPr>
          <p:nvPr/>
        </p:nvSpPr>
        <p:spPr bwMode="auto">
          <a:xfrm>
            <a:off x="7162800" y="2318968"/>
            <a:ext cx="135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latin typeface="Times New Roman" charset="0"/>
                <a:cs typeface="Times New Roman" charset="0"/>
              </a:rPr>
              <a:t>March, 2010</a:t>
            </a:r>
          </a:p>
        </p:txBody>
      </p:sp>
      <p:sp>
        <p:nvSpPr>
          <p:cNvPr id="20" name="TextBox 13"/>
          <p:cNvSpPr txBox="1">
            <a:spLocks noChangeArrowheads="1"/>
          </p:cNvSpPr>
          <p:nvPr/>
        </p:nvSpPr>
        <p:spPr bwMode="auto">
          <a:xfrm>
            <a:off x="2800724" y="1110366"/>
            <a:ext cx="334486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dirty="0">
                <a:solidFill>
                  <a:srgbClr val="FFFFFF"/>
                </a:solidFill>
              </a:rPr>
              <a:t> </a:t>
            </a:r>
            <a:r>
              <a:rPr lang="ja-JP" altLang="en-US" sz="1600" b="1" i="1" dirty="0">
                <a:solidFill>
                  <a:srgbClr val="FFFFFF"/>
                </a:solidFill>
              </a:rPr>
              <a:t>“</a:t>
            </a:r>
            <a:r>
              <a:rPr lang="en-US" sz="1600" b="1" i="1" dirty="0">
                <a:solidFill>
                  <a:srgbClr val="FFFFFF"/>
                </a:solidFill>
              </a:rPr>
              <a:t>Observation of an </a:t>
            </a:r>
            <a:endParaRPr lang="en-US" sz="1600" b="1" i="1" dirty="0" smtClean="0">
              <a:solidFill>
                <a:srgbClr val="FFFFFF"/>
              </a:solidFill>
            </a:endParaRPr>
          </a:p>
          <a:p>
            <a:pPr eaLnBrk="1" hangingPunct="1"/>
            <a:r>
              <a:rPr lang="en-US" sz="1600" b="1" i="1" dirty="0" smtClean="0">
                <a:solidFill>
                  <a:srgbClr val="FFFFFF"/>
                </a:solidFill>
              </a:rPr>
              <a:t>Antimatter </a:t>
            </a:r>
            <a:r>
              <a:rPr lang="en-US" sz="1600" b="1" i="1" dirty="0" err="1" smtClean="0">
                <a:solidFill>
                  <a:srgbClr val="FFFFFF"/>
                </a:solidFill>
              </a:rPr>
              <a:t>Hypernucleus</a:t>
            </a:r>
            <a:r>
              <a:rPr lang="ja-JP" altLang="en-US" sz="1600" b="1" i="1" dirty="0">
                <a:solidFill>
                  <a:srgbClr val="FFFFFF"/>
                </a:solidFill>
              </a:rPr>
              <a:t>”</a:t>
            </a:r>
            <a:endParaRPr lang="en-US" sz="1600" b="1" i="1" dirty="0">
              <a:solidFill>
                <a:srgbClr val="FFFFFF"/>
              </a:solidFill>
            </a:endParaRPr>
          </a:p>
          <a:p>
            <a:pPr eaLnBrk="1" hangingPunct="1"/>
            <a:r>
              <a:rPr lang="en-US" sz="1600" i="1" dirty="0">
                <a:solidFill>
                  <a:srgbClr val="FFFFFF"/>
                </a:solidFill>
              </a:rPr>
              <a:t> by </a:t>
            </a:r>
            <a:r>
              <a:rPr lang="en-US" sz="1600" b="1" i="1" dirty="0">
                <a:solidFill>
                  <a:srgbClr val="FFFFFF"/>
                </a:solidFill>
              </a:rPr>
              <a:t>STAR </a:t>
            </a:r>
            <a:r>
              <a:rPr lang="en-US" sz="1600" b="1" i="1" dirty="0" smtClean="0">
                <a:solidFill>
                  <a:srgbClr val="FFFFFF"/>
                </a:solidFill>
              </a:rPr>
              <a:t>Collaboration, Science</a:t>
            </a:r>
            <a:r>
              <a:rPr lang="en-US" sz="1600" i="1" dirty="0">
                <a:solidFill>
                  <a:srgbClr val="FFFFFF"/>
                </a:solidFill>
              </a:rPr>
              <a:t>, 328, 58(2010).</a:t>
            </a:r>
            <a:endParaRPr lang="en-US" sz="1600" dirty="0">
              <a:solidFill>
                <a:srgbClr val="FFFFFF"/>
              </a:solidFill>
            </a:endParaRPr>
          </a:p>
        </p:txBody>
      </p:sp>
      <p:pic>
        <p:nvPicPr>
          <p:cNvPr id="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73465"/>
            <a:ext cx="2286000" cy="239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p:cNvPicPr>
            <a:picLocks noChangeAspect="1"/>
          </p:cNvPicPr>
          <p:nvPr/>
        </p:nvPicPr>
        <p:blipFill>
          <a:blip r:embed="rId5">
            <a:extLst>
              <a:ext uri="{28A0092B-C50C-407E-A947-70E740481C1C}">
                <a14:useLocalDpi xmlns:a14="http://schemas.microsoft.com/office/drawing/2010/main" val="0"/>
              </a:ext>
            </a:extLst>
          </a:blip>
          <a:srcRect l="8772"/>
          <a:stretch>
            <a:fillRect/>
          </a:stretch>
        </p:blipFill>
        <p:spPr bwMode="auto">
          <a:xfrm>
            <a:off x="2984458" y="2318968"/>
            <a:ext cx="2487468" cy="224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537074" y="2442918"/>
            <a:ext cx="730250" cy="538162"/>
          </a:xfrm>
          <a:prstGeom prst="roundRect">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charset="0"/>
              <a:ea typeface="ＭＳ Ｐゴシック" charset="0"/>
              <a:cs typeface="ＭＳ Ｐゴシック" charset="0"/>
            </a:endParaRPr>
          </a:p>
        </p:txBody>
      </p:sp>
      <p:sp>
        <p:nvSpPr>
          <p:cNvPr id="24" name="Rounded Rectangle 9"/>
          <p:cNvSpPr/>
          <p:nvPr/>
        </p:nvSpPr>
        <p:spPr>
          <a:xfrm>
            <a:off x="5726163" y="616185"/>
            <a:ext cx="3293628" cy="4138255"/>
          </a:xfrm>
          <a:prstGeom prst="roundRect">
            <a:avLst>
              <a:gd name="adj" fmla="val 4488"/>
            </a:avLst>
          </a:prstGeom>
          <a:solidFill>
            <a:srgbClr val="000000"/>
          </a:solidFill>
          <a:ln w="57150" cap="flat" cmpd="thinThick" algn="ctr">
            <a:solidFill>
              <a:srgbClr val="8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Arial" charset="0"/>
              <a:ea typeface="ＭＳ Ｐゴシック" charset="0"/>
              <a:cs typeface="ＭＳ Ｐゴシック" charset="0"/>
            </a:endParaRPr>
          </a:p>
        </p:txBody>
      </p:sp>
      <p:pic>
        <p:nvPicPr>
          <p:cNvPr id="2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7770" y="668772"/>
            <a:ext cx="19177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3"/>
          <p:cNvSpPr txBox="1">
            <a:spLocks noChangeArrowheads="1"/>
          </p:cNvSpPr>
          <p:nvPr/>
        </p:nvSpPr>
        <p:spPr bwMode="auto">
          <a:xfrm>
            <a:off x="5758967" y="1149379"/>
            <a:ext cx="33448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dirty="0">
                <a:solidFill>
                  <a:srgbClr val="FFFFFF"/>
                </a:solidFill>
              </a:rPr>
              <a:t> </a:t>
            </a:r>
            <a:r>
              <a:rPr lang="ja-JP" altLang="en-US" sz="1600" b="1" i="1" dirty="0">
                <a:solidFill>
                  <a:schemeClr val="bg1"/>
                </a:solidFill>
              </a:rPr>
              <a:t>“</a:t>
            </a:r>
            <a:r>
              <a:rPr lang="en-US" sz="1600" b="1" i="1" dirty="0">
                <a:solidFill>
                  <a:schemeClr val="bg1"/>
                </a:solidFill>
              </a:rPr>
              <a:t>Scale of QCD phase diagram</a:t>
            </a:r>
            <a:r>
              <a:rPr lang="ja-JP" altLang="en-US" sz="1600" b="1" i="1" dirty="0">
                <a:solidFill>
                  <a:schemeClr val="bg1"/>
                </a:solidFill>
              </a:rPr>
              <a:t>”</a:t>
            </a:r>
            <a:endParaRPr lang="en-US" sz="1600" i="1" dirty="0">
              <a:solidFill>
                <a:schemeClr val="bg1"/>
              </a:solidFill>
            </a:endParaRPr>
          </a:p>
          <a:p>
            <a:pPr eaLnBrk="1" hangingPunct="1"/>
            <a:r>
              <a:rPr lang="en-US" sz="1600" b="1" i="1" dirty="0">
                <a:solidFill>
                  <a:schemeClr val="bg1"/>
                </a:solidFill>
              </a:rPr>
              <a:t>Science</a:t>
            </a:r>
            <a:r>
              <a:rPr lang="en-US" sz="1600" i="1" dirty="0">
                <a:solidFill>
                  <a:schemeClr val="bg1"/>
                </a:solidFill>
              </a:rPr>
              <a:t>, 332, 1525(2011).</a:t>
            </a:r>
            <a:endParaRPr lang="en-US" sz="1600" dirty="0">
              <a:solidFill>
                <a:schemeClr val="bg1"/>
              </a:solidFill>
            </a:endParaRPr>
          </a:p>
        </p:txBody>
      </p:sp>
      <p:sp>
        <p:nvSpPr>
          <p:cNvPr id="28" name="Slide Number Placeholder 27"/>
          <p:cNvSpPr>
            <a:spLocks noGrp="1"/>
          </p:cNvSpPr>
          <p:nvPr>
            <p:ph type="sldNum" sz="quarter" idx="12"/>
          </p:nvPr>
        </p:nvSpPr>
        <p:spPr/>
        <p:txBody>
          <a:bodyPr/>
          <a:lstStyle/>
          <a:p>
            <a:fld id="{2C7AB535-96EF-1B4A-AEDA-53A33D54C822}" type="slidenum">
              <a:rPr lang="en-US" smtClean="0"/>
              <a:t>7</a:t>
            </a:fld>
            <a:endParaRPr lang="en-US"/>
          </a:p>
        </p:txBody>
      </p:sp>
      <p:pic>
        <p:nvPicPr>
          <p:cNvPr id="31" name="Picture 30" descr="1204621fig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9539" y="1926428"/>
            <a:ext cx="3138257" cy="2562910"/>
          </a:xfrm>
          <a:prstGeom prst="rect">
            <a:avLst/>
          </a:prstGeom>
        </p:spPr>
      </p:pic>
      <p:pic>
        <p:nvPicPr>
          <p:cNvPr id="34" name="Picture 33"/>
          <p:cNvPicPr>
            <a:picLocks noChangeAspect="1"/>
          </p:cNvPicPr>
          <p:nvPr/>
        </p:nvPicPr>
        <p:blipFill>
          <a:blip r:embed="rId7"/>
          <a:stretch>
            <a:fillRect/>
          </a:stretch>
        </p:blipFill>
        <p:spPr>
          <a:xfrm>
            <a:off x="70650" y="4918765"/>
            <a:ext cx="2306239" cy="1802710"/>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a:blip r:embed="rId8"/>
          <a:stretch>
            <a:fillRect/>
          </a:stretch>
        </p:blipFill>
        <p:spPr>
          <a:xfrm>
            <a:off x="2590800" y="4920136"/>
            <a:ext cx="1961023" cy="1801339"/>
          </a:xfrm>
          <a:prstGeom prst="rect">
            <a:avLst/>
          </a:prstGeom>
          <a:ln>
            <a:noFill/>
          </a:ln>
          <a:effectLst>
            <a:outerShdw blurRad="292100" dist="139700" dir="2700000" algn="tl" rotWithShape="0">
              <a:srgbClr val="333333">
                <a:alpha val="65000"/>
              </a:srgbClr>
            </a:outerShdw>
          </a:effectLst>
        </p:spPr>
      </p:pic>
      <p:pic>
        <p:nvPicPr>
          <p:cNvPr id="40" name="Picture 39" descr="figure4.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2115" y="4920136"/>
            <a:ext cx="2745724" cy="1937864"/>
          </a:xfrm>
          <a:prstGeom prst="rect">
            <a:avLst/>
          </a:prstGeom>
        </p:spPr>
      </p:pic>
      <p:pic>
        <p:nvPicPr>
          <p:cNvPr id="44" name="Picture 23" descr="lim_pion"/>
          <p:cNvPicPr>
            <a:picLocks noChangeAspect="1" noChangeArrowheads="1"/>
          </p:cNvPicPr>
          <p:nvPr/>
        </p:nvPicPr>
        <p:blipFill>
          <a:blip r:embed="rId10">
            <a:extLst>
              <a:ext uri="{28A0092B-C50C-407E-A947-70E740481C1C}">
                <a14:useLocalDpi xmlns:a14="http://schemas.microsoft.com/office/drawing/2010/main" val="0"/>
              </a:ext>
            </a:extLst>
          </a:blip>
          <a:srcRect l="16000" t="10646" r="20000" b="7605"/>
          <a:stretch>
            <a:fillRect/>
          </a:stretch>
        </p:blipFill>
        <p:spPr bwMode="auto">
          <a:xfrm>
            <a:off x="7359675" y="4870755"/>
            <a:ext cx="1707150" cy="190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1414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81"/>
            <a:ext cx="8229600" cy="500466"/>
          </a:xfrm>
        </p:spPr>
        <p:txBody>
          <a:bodyPr>
            <a:normAutofit fontScale="90000"/>
          </a:bodyPr>
          <a:lstStyle/>
          <a:p>
            <a:r>
              <a:rPr lang="en-US" dirty="0" smtClean="0">
                <a:solidFill>
                  <a:srgbClr val="FF0000"/>
                </a:solidFill>
              </a:rPr>
              <a:t>Future Physics Goals</a:t>
            </a:r>
            <a:endParaRPr lang="en-US"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674773727"/>
              </p:ext>
            </p:extLst>
          </p:nvPr>
        </p:nvGraphicFramePr>
        <p:xfrm>
          <a:off x="0" y="756554"/>
          <a:ext cx="9144001" cy="5849678"/>
        </p:xfrm>
        <a:graphic>
          <a:graphicData uri="http://schemas.openxmlformats.org/drawingml/2006/table">
            <a:tbl>
              <a:tblPr firstRow="1" bandRow="1">
                <a:tableStyleId>{616DA210-FB5B-4158-B5E0-FEB733F419BA}</a:tableStyleId>
              </a:tblPr>
              <a:tblGrid>
                <a:gridCol w="2908617"/>
                <a:gridCol w="4146334"/>
                <a:gridCol w="2089050"/>
              </a:tblGrid>
              <a:tr h="759518">
                <a:tc>
                  <a:txBody>
                    <a:bodyPr/>
                    <a:lstStyle/>
                    <a:p>
                      <a:pPr algn="ctr"/>
                      <a:r>
                        <a:rPr lang="en-US" sz="2400" dirty="0" smtClean="0">
                          <a:solidFill>
                            <a:srgbClr val="008000"/>
                          </a:solidFill>
                        </a:rPr>
                        <a:t>Physics Goal</a:t>
                      </a:r>
                      <a:endParaRPr lang="en-US" sz="2400" dirty="0">
                        <a:solidFill>
                          <a:srgbClr val="008000"/>
                        </a:solidFill>
                      </a:endParaRPr>
                    </a:p>
                  </a:txBody>
                  <a:tcPr/>
                </a:tc>
                <a:tc>
                  <a:txBody>
                    <a:bodyPr/>
                    <a:lstStyle/>
                    <a:p>
                      <a:pPr algn="ctr"/>
                      <a:r>
                        <a:rPr lang="en-US" sz="2400" dirty="0" smtClean="0">
                          <a:solidFill>
                            <a:srgbClr val="008000"/>
                          </a:solidFill>
                        </a:rPr>
                        <a:t>Experiment/Facility</a:t>
                      </a:r>
                      <a:endParaRPr lang="en-US" sz="2400" dirty="0">
                        <a:solidFill>
                          <a:srgbClr val="008000"/>
                        </a:solidFill>
                      </a:endParaRPr>
                    </a:p>
                  </a:txBody>
                  <a:tcPr/>
                </a:tc>
                <a:tc>
                  <a:txBody>
                    <a:bodyPr/>
                    <a:lstStyle/>
                    <a:p>
                      <a:pPr algn="ctr"/>
                      <a:r>
                        <a:rPr lang="en-US" sz="2400" dirty="0" smtClean="0">
                          <a:solidFill>
                            <a:srgbClr val="008000"/>
                          </a:solidFill>
                        </a:rPr>
                        <a:t>Remarks</a:t>
                      </a:r>
                      <a:endParaRPr lang="en-US" sz="2400" dirty="0">
                        <a:solidFill>
                          <a:srgbClr val="008000"/>
                        </a:solidFill>
                      </a:endParaRPr>
                    </a:p>
                  </a:txBody>
                  <a:tcPr/>
                </a:tc>
              </a:tr>
              <a:tr h="2061549">
                <a:tc>
                  <a:txBody>
                    <a:bodyPr/>
                    <a:lstStyle/>
                    <a:p>
                      <a:pPr algn="ctr"/>
                      <a:r>
                        <a:rPr lang="en-US" sz="2400" i="1" dirty="0" smtClean="0">
                          <a:solidFill>
                            <a:srgbClr val="0000FF"/>
                          </a:solidFill>
                        </a:rPr>
                        <a:t>Establish the phase diagram of strong</a:t>
                      </a:r>
                      <a:r>
                        <a:rPr lang="en-US" sz="2400" i="1" baseline="0" dirty="0" smtClean="0">
                          <a:solidFill>
                            <a:srgbClr val="0000FF"/>
                          </a:solidFill>
                        </a:rPr>
                        <a:t> interactions</a:t>
                      </a:r>
                      <a:endParaRPr lang="en-US" sz="1600" i="1" dirty="0">
                        <a:solidFill>
                          <a:srgbClr val="0000FF"/>
                        </a:solidFill>
                      </a:endParaRPr>
                    </a:p>
                  </a:txBody>
                  <a:tcPr/>
                </a:tc>
                <a:tc>
                  <a:txBody>
                    <a:bodyPr/>
                    <a:lstStyle/>
                    <a:p>
                      <a:pPr algn="ctr"/>
                      <a:r>
                        <a:rPr lang="en-US" sz="2400" dirty="0" smtClean="0"/>
                        <a:t>Relativistic</a:t>
                      </a:r>
                      <a:r>
                        <a:rPr lang="en-US" sz="2400" baseline="0" dirty="0" smtClean="0"/>
                        <a:t> Heavy Ion Collider</a:t>
                      </a:r>
                      <a:r>
                        <a:rPr lang="en-US" sz="2400" dirty="0" smtClean="0"/>
                        <a:t> (RHIC) Beam Energy Scan Phase – II of STAR experiment</a:t>
                      </a:r>
                    </a:p>
                    <a:p>
                      <a:pPr algn="ctr"/>
                      <a:r>
                        <a:rPr lang="en-US" sz="2400" dirty="0" smtClean="0"/>
                        <a:t>And</a:t>
                      </a:r>
                    </a:p>
                    <a:p>
                      <a:pPr algn="ctr"/>
                      <a:r>
                        <a:rPr lang="en-US" sz="2400" dirty="0" smtClean="0"/>
                        <a:t>Compressed Baryonic Matter (CBM) Experiment at FAIR</a:t>
                      </a:r>
                      <a:endParaRPr lang="en-US" sz="2400" dirty="0"/>
                    </a:p>
                  </a:txBody>
                  <a:tcPr/>
                </a:tc>
                <a:tc>
                  <a:txBody>
                    <a:bodyPr/>
                    <a:lstStyle/>
                    <a:p>
                      <a:pPr algn="ctr"/>
                      <a:r>
                        <a:rPr lang="en-US" sz="2000" dirty="0" smtClean="0"/>
                        <a:t>Detector + associated electronics development, construction and commissioning </a:t>
                      </a:r>
                    </a:p>
                    <a:p>
                      <a:pPr algn="ctr"/>
                      <a:r>
                        <a:rPr lang="en-US" sz="2000" dirty="0" smtClean="0"/>
                        <a:t>Physics analysis</a:t>
                      </a:r>
                      <a:endParaRPr lang="en-US" sz="2000" dirty="0"/>
                    </a:p>
                  </a:txBody>
                  <a:tcPr/>
                </a:tc>
              </a:tr>
              <a:tr h="440038">
                <a:tc>
                  <a:txBody>
                    <a:bodyPr/>
                    <a:lstStyle/>
                    <a:p>
                      <a:pPr algn="ctr"/>
                      <a:r>
                        <a:rPr lang="en-US" sz="2400" i="1" dirty="0" smtClean="0">
                          <a:solidFill>
                            <a:srgbClr val="0000FF"/>
                          </a:solidFill>
                        </a:rPr>
                        <a:t>Establish the properties of the de-confined state of quarks and gluons</a:t>
                      </a:r>
                      <a:endParaRPr lang="en-US" sz="2400" i="1" dirty="0">
                        <a:solidFill>
                          <a:srgbClr val="0000FF"/>
                        </a:solidFill>
                      </a:endParaRPr>
                    </a:p>
                  </a:txBody>
                  <a:tcPr/>
                </a:tc>
                <a:tc>
                  <a:txBody>
                    <a:bodyPr/>
                    <a:lstStyle/>
                    <a:p>
                      <a:pPr algn="ctr"/>
                      <a:r>
                        <a:rPr lang="en-US" sz="2400" dirty="0" smtClean="0"/>
                        <a:t>Large Hadron Collider,</a:t>
                      </a:r>
                      <a:r>
                        <a:rPr lang="en-US" sz="2400" baseline="0" dirty="0" smtClean="0"/>
                        <a:t> RHIC and CBM@FAIR</a:t>
                      </a:r>
                      <a:endParaRPr lang="en-US" sz="2400" dirty="0"/>
                    </a:p>
                  </a:txBody>
                  <a:tcPr/>
                </a:tc>
                <a:tc>
                  <a:txBody>
                    <a:bodyPr/>
                    <a:lstStyle/>
                    <a:p>
                      <a:pPr algn="ctr"/>
                      <a:r>
                        <a:rPr lang="en-US" sz="2000" dirty="0" smtClean="0"/>
                        <a:t>Detector + associated electronics</a:t>
                      </a:r>
                      <a:r>
                        <a:rPr lang="en-US" sz="2000" baseline="0" dirty="0" smtClean="0"/>
                        <a:t> </a:t>
                      </a:r>
                      <a:r>
                        <a:rPr lang="en-US" sz="2000" dirty="0" smtClean="0"/>
                        <a:t>development, and  </a:t>
                      </a:r>
                    </a:p>
                    <a:p>
                      <a:pPr algn="ctr"/>
                      <a:r>
                        <a:rPr lang="en-US" sz="2000" dirty="0" smtClean="0"/>
                        <a:t>Physics analysis</a:t>
                      </a:r>
                      <a:endParaRPr lang="en-US" sz="2000" dirty="0"/>
                    </a:p>
                  </a:txBody>
                  <a:tcPr/>
                </a:tc>
              </a:tr>
              <a:tr h="440038">
                <a:tc>
                  <a:txBody>
                    <a:bodyPr/>
                    <a:lstStyle/>
                    <a:p>
                      <a:pPr algn="ctr"/>
                      <a:r>
                        <a:rPr lang="en-US" sz="2400" i="1" dirty="0" smtClean="0">
                          <a:solidFill>
                            <a:srgbClr val="0000FF"/>
                          </a:solidFill>
                        </a:rPr>
                        <a:t>Establish the initial conditions of heavy-ion collisions</a:t>
                      </a:r>
                      <a:endParaRPr lang="en-US" sz="2400" i="1" dirty="0">
                        <a:solidFill>
                          <a:srgbClr val="0000FF"/>
                        </a:solidFill>
                      </a:endParaRPr>
                    </a:p>
                  </a:txBody>
                  <a:tcPr/>
                </a:tc>
                <a:tc>
                  <a:txBody>
                    <a:bodyPr/>
                    <a:lstStyle/>
                    <a:p>
                      <a:pPr algn="ctr"/>
                      <a:r>
                        <a:rPr lang="en-US" sz="2400" dirty="0" smtClean="0"/>
                        <a:t>Electron Ion Collider and LHC</a:t>
                      </a:r>
                      <a:endParaRPr lang="en-US" sz="2400" dirty="0"/>
                    </a:p>
                  </a:txBody>
                  <a:tcPr/>
                </a:tc>
                <a:tc>
                  <a:txBody>
                    <a:bodyPr/>
                    <a:lstStyle/>
                    <a:p>
                      <a:pPr algn="ctr"/>
                      <a:r>
                        <a:rPr lang="en-US" sz="2000" dirty="0" smtClean="0"/>
                        <a:t>Detector development </a:t>
                      </a:r>
                      <a:r>
                        <a:rPr lang="en-US" dirty="0" smtClean="0"/>
                        <a:t>and </a:t>
                      </a:r>
                    </a:p>
                    <a:p>
                      <a:pPr algn="ctr"/>
                      <a:r>
                        <a:rPr lang="en-US" dirty="0" smtClean="0"/>
                        <a:t>Physics analysis</a:t>
                      </a:r>
                      <a:endParaRPr lang="en-US" dirty="0"/>
                    </a:p>
                  </a:txBody>
                  <a:tcPr/>
                </a:tc>
              </a:tr>
            </a:tbl>
          </a:graphicData>
        </a:graphic>
      </p:graphicFrame>
    </p:spTree>
    <p:extLst>
      <p:ext uri="{BB962C8B-B14F-4D97-AF65-F5344CB8AC3E}">
        <p14:creationId xmlns:p14="http://schemas.microsoft.com/office/powerpoint/2010/main" val="19069621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347" y="258619"/>
            <a:ext cx="8901653" cy="2308324"/>
          </a:xfrm>
          <a:prstGeom prst="rect">
            <a:avLst/>
          </a:prstGeom>
          <a:noFill/>
        </p:spPr>
        <p:txBody>
          <a:bodyPr wrap="square" rtlCol="0">
            <a:spAutoFit/>
          </a:bodyPr>
          <a:lstStyle/>
          <a:p>
            <a:r>
              <a:rPr lang="en-US" sz="3600" b="1" dirty="0" smtClean="0">
                <a:solidFill>
                  <a:srgbClr val="FF0000"/>
                </a:solidFill>
              </a:rPr>
              <a:t>VISION – I</a:t>
            </a:r>
          </a:p>
          <a:p>
            <a:endParaRPr lang="en-US" sz="3600" dirty="0" smtClean="0"/>
          </a:p>
          <a:p>
            <a:r>
              <a:rPr lang="en-US" sz="3600" i="1" dirty="0" smtClean="0">
                <a:solidFill>
                  <a:srgbClr val="0000FF"/>
                </a:solidFill>
              </a:rPr>
              <a:t>What is the phase diagram of strong interactions ?</a:t>
            </a:r>
            <a:endParaRPr lang="en-US" sz="3600" i="1" dirty="0">
              <a:solidFill>
                <a:srgbClr val="0000FF"/>
              </a:solidFill>
            </a:endParaRPr>
          </a:p>
        </p:txBody>
      </p:sp>
      <p:sp>
        <p:nvSpPr>
          <p:cNvPr id="6" name="TextBox 5"/>
          <p:cNvSpPr txBox="1"/>
          <p:nvPr/>
        </p:nvSpPr>
        <p:spPr>
          <a:xfrm>
            <a:off x="242348" y="2668014"/>
            <a:ext cx="4300051" cy="1569660"/>
          </a:xfrm>
          <a:prstGeom prst="rect">
            <a:avLst/>
          </a:prstGeom>
          <a:noFill/>
        </p:spPr>
        <p:txBody>
          <a:bodyPr wrap="square" rtlCol="0">
            <a:spAutoFit/>
          </a:bodyPr>
          <a:lstStyle/>
          <a:p>
            <a:r>
              <a:rPr lang="en-US" sz="2400" b="1" dirty="0" smtClean="0">
                <a:solidFill>
                  <a:srgbClr val="660066"/>
                </a:solidFill>
              </a:rPr>
              <a:t>High temperature system:  </a:t>
            </a:r>
          </a:p>
          <a:p>
            <a:r>
              <a:rPr lang="en-US" sz="2400" b="1" dirty="0" smtClean="0">
                <a:solidFill>
                  <a:srgbClr val="660066"/>
                </a:solidFill>
              </a:rPr>
              <a:t>RHIC and LHC</a:t>
            </a:r>
          </a:p>
          <a:p>
            <a:r>
              <a:rPr lang="en-US" sz="2400" b="1" dirty="0" smtClean="0">
                <a:solidFill>
                  <a:srgbClr val="660066"/>
                </a:solidFill>
              </a:rPr>
              <a:t>High Baryon density system: </a:t>
            </a:r>
          </a:p>
          <a:p>
            <a:r>
              <a:rPr lang="en-US" sz="2400" b="1" dirty="0" smtClean="0">
                <a:solidFill>
                  <a:srgbClr val="660066"/>
                </a:solidFill>
              </a:rPr>
              <a:t>RHIC and CBM@FAIR</a:t>
            </a:r>
          </a:p>
        </p:txBody>
      </p:sp>
      <p:pic>
        <p:nvPicPr>
          <p:cNvPr id="5" name="Picture 4"/>
          <p:cNvPicPr>
            <a:picLocks noChangeAspect="1"/>
          </p:cNvPicPr>
          <p:nvPr/>
        </p:nvPicPr>
        <p:blipFill>
          <a:blip r:embed="rId2"/>
          <a:stretch>
            <a:fillRect/>
          </a:stretch>
        </p:blipFill>
        <p:spPr>
          <a:xfrm>
            <a:off x="4505660" y="2307730"/>
            <a:ext cx="4638340" cy="4550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287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2530</TotalTime>
  <Words>3503</Words>
  <Application>Microsoft Macintosh PowerPoint</Application>
  <PresentationFormat>On-screen Show (4:3)</PresentationFormat>
  <Paragraphs>565</Paragraphs>
  <Slides>45</Slides>
  <Notes>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Physics with Relativistic Heavy-Ion Collisions</vt:lpstr>
      <vt:lpstr>Indian Groups: HI Collisions Experiment</vt:lpstr>
      <vt:lpstr>Contributions</vt:lpstr>
      <vt:lpstr>Future</vt:lpstr>
      <vt:lpstr>Detector Highlights</vt:lpstr>
      <vt:lpstr>Human Resource Highlights</vt:lpstr>
      <vt:lpstr>Publication in High Impact Journals</vt:lpstr>
      <vt:lpstr>Future Physics Goals</vt:lpstr>
      <vt:lpstr>PowerPoint Presentation</vt:lpstr>
      <vt:lpstr>Physics Goal: Establishing QCD Phase Diagram</vt:lpstr>
      <vt:lpstr>PowerPoint Presentation</vt:lpstr>
      <vt:lpstr>QCD Phase Diagram: Theory &amp; Experiment</vt:lpstr>
      <vt:lpstr>QCD Critical Point: Indian Contribution In Theory</vt:lpstr>
      <vt:lpstr>QCD Critical Point: Indian Contribution In Experiment</vt:lpstr>
      <vt:lpstr>Complete the CP Measurement – Possible  discovery  </vt:lpstr>
      <vt:lpstr>Future Experiments to achieve Physics Goals</vt:lpstr>
      <vt:lpstr>PowerPoint Presentation</vt:lpstr>
      <vt:lpstr>PowerPoint Presentation</vt:lpstr>
      <vt:lpstr>Experimentally Discoveries about QGP at RHIC and LHC</vt:lpstr>
      <vt:lpstr>PowerPoint Presentation</vt:lpstr>
      <vt:lpstr>Quantitative Estimates</vt:lpstr>
      <vt:lpstr>What remains to de done</vt:lpstr>
      <vt:lpstr>What measurements needs to be done</vt:lpstr>
      <vt:lpstr>ALICE TPC up-gradation</vt:lpstr>
      <vt:lpstr>PowerPoint Presentation</vt:lpstr>
      <vt:lpstr>PowerPoint Presentation</vt:lpstr>
      <vt:lpstr>PowerPoint Presentation</vt:lpstr>
      <vt:lpstr>PowerPoint Presentation</vt:lpstr>
      <vt:lpstr>CBM Muon-Chamber (MuCh)</vt:lpstr>
      <vt:lpstr>Connecting the Sciences</vt:lpstr>
      <vt:lpstr>Future Experiments to achieve Physics Goals</vt:lpstr>
      <vt:lpstr>PowerPoint Presentation</vt:lpstr>
      <vt:lpstr>Physics Goal: Initial Conditions in HI Collisions</vt:lpstr>
      <vt:lpstr>Physics Goal: Initial Conditions in HI Collisions</vt:lpstr>
      <vt:lpstr>Physics Goal: Phase Diagram of Initial Condition</vt:lpstr>
      <vt:lpstr>Initial Conditions: What is to be done</vt:lpstr>
      <vt:lpstr>World Wide Interest in the EIC</vt:lpstr>
      <vt:lpstr>eRHIC Technically Driven Schedule</vt:lpstr>
      <vt:lpstr>Future Experiments to achieve Physics Goals</vt:lpstr>
      <vt:lpstr>PowerPoint Presentation</vt:lpstr>
      <vt:lpstr>Acknowledgements</vt:lpstr>
      <vt:lpstr>Study QCD Phase Structure</vt:lpstr>
      <vt:lpstr>Budget</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with Heavy-Ion Collisions</dc:title>
  <dc:creator>Bedanga mohanty</dc:creator>
  <cp:lastModifiedBy>Bedangadas Mohanty</cp:lastModifiedBy>
  <cp:revision>122</cp:revision>
  <dcterms:created xsi:type="dcterms:W3CDTF">2014-08-22T14:09:25Z</dcterms:created>
  <dcterms:modified xsi:type="dcterms:W3CDTF">2017-04-24T08:22:31Z</dcterms:modified>
</cp:coreProperties>
</file>