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Microsoft_Equation1.bin" ContentType="application/vnd.openxmlformats-officedocument.oleObject"/>
  <Override PartName="/ppt/embeddings/oleObject8.bin" ContentType="application/vnd.openxmlformats-officedocument.oleObject"/>
  <Override PartName="/ppt/notesSlides/notesSlide1.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handoutMasterIdLst>
    <p:handoutMasterId r:id="rId42"/>
  </p:handoutMasterIdLst>
  <p:sldIdLst>
    <p:sldId id="256" r:id="rId2"/>
    <p:sldId id="265" r:id="rId3"/>
    <p:sldId id="266" r:id="rId4"/>
    <p:sldId id="262" r:id="rId5"/>
    <p:sldId id="267" r:id="rId6"/>
    <p:sldId id="257" r:id="rId7"/>
    <p:sldId id="281" r:id="rId8"/>
    <p:sldId id="259" r:id="rId9"/>
    <p:sldId id="269" r:id="rId10"/>
    <p:sldId id="270" r:id="rId11"/>
    <p:sldId id="282" r:id="rId12"/>
    <p:sldId id="285" r:id="rId13"/>
    <p:sldId id="284" r:id="rId14"/>
    <p:sldId id="298" r:id="rId15"/>
    <p:sldId id="271" r:id="rId16"/>
    <p:sldId id="286" r:id="rId17"/>
    <p:sldId id="272" r:id="rId18"/>
    <p:sldId id="300" r:id="rId19"/>
    <p:sldId id="275" r:id="rId20"/>
    <p:sldId id="295" r:id="rId21"/>
    <p:sldId id="260" r:id="rId22"/>
    <p:sldId id="273" r:id="rId23"/>
    <p:sldId id="299" r:id="rId24"/>
    <p:sldId id="290" r:id="rId25"/>
    <p:sldId id="289" r:id="rId26"/>
    <p:sldId id="261" r:id="rId27"/>
    <p:sldId id="293" r:id="rId28"/>
    <p:sldId id="276" r:id="rId29"/>
    <p:sldId id="291" r:id="rId30"/>
    <p:sldId id="287" r:id="rId31"/>
    <p:sldId id="278" r:id="rId32"/>
    <p:sldId id="279" r:id="rId33"/>
    <p:sldId id="280" r:id="rId34"/>
    <p:sldId id="283" r:id="rId35"/>
    <p:sldId id="297" r:id="rId36"/>
    <p:sldId id="296" r:id="rId37"/>
    <p:sldId id="264" r:id="rId38"/>
    <p:sldId id="274" r:id="rId39"/>
    <p:sldId id="301"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83EA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3" d="100"/>
          <a:sy n="73" d="100"/>
        </p:scale>
        <p:origin x="-1040"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7.emf"/><Relationship Id="rId2" Type="http://schemas.openxmlformats.org/officeDocument/2006/relationships/image" Target="../media/image10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 Id="rId2" Type="http://schemas.openxmlformats.org/officeDocument/2006/relationships/image" Target="../media/image22.emf"/><Relationship Id="rId3"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3.emf"/><Relationship Id="rId2" Type="http://schemas.openxmlformats.org/officeDocument/2006/relationships/image" Target="../media/image5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7.emf"/><Relationship Id="rId2" Type="http://schemas.openxmlformats.org/officeDocument/2006/relationships/image" Target="../media/image58.emf"/><Relationship Id="rId3" Type="http://schemas.openxmlformats.org/officeDocument/2006/relationships/image" Target="../media/image5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16D1D7C-6822-AD44-8250-799DE861D3DC}" type="datetimeFigureOut">
              <a:rPr lang="en-US" smtClean="0"/>
              <a:t>16/04/16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E84B715-A6E6-5644-812D-9A3027AE2237}" type="slidenum">
              <a:rPr lang="en-US" smtClean="0"/>
              <a:t>‹#›</a:t>
            </a:fld>
            <a:endParaRPr lang="en-US"/>
          </a:p>
        </p:txBody>
      </p:sp>
    </p:spTree>
    <p:extLst>
      <p:ext uri="{BB962C8B-B14F-4D97-AF65-F5344CB8AC3E}">
        <p14:creationId xmlns:p14="http://schemas.microsoft.com/office/powerpoint/2010/main" val="3868668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ECDBFA-64D5-004F-B393-C63E369D0E00}" type="datetimeFigureOut">
              <a:rPr lang="en-US" smtClean="0"/>
              <a:t>16/04/16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2AAB16-CD0F-6C46-BDBD-9683AE976BBF}" type="slidenum">
              <a:rPr lang="en-US" smtClean="0"/>
              <a:t>‹#›</a:t>
            </a:fld>
            <a:endParaRPr lang="en-US"/>
          </a:p>
        </p:txBody>
      </p:sp>
    </p:spTree>
    <p:extLst>
      <p:ext uri="{BB962C8B-B14F-4D97-AF65-F5344CB8AC3E}">
        <p14:creationId xmlns:p14="http://schemas.microsoft.com/office/powerpoint/2010/main" val="26135524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dirty="0"/>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latin typeface="Calibri"/>
              </a:rPr>
              <a:pPr/>
              <a:t>20</a:t>
            </a:fld>
            <a:endParaRPr lang="en-US">
              <a:solidFill>
                <a:prstClr val="black"/>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dirty="0"/>
          </a:p>
        </p:txBody>
      </p:sp>
      <p:sp>
        <p:nvSpPr>
          <p:cNvPr id="4" name="Rectangle 3"/>
          <p:cNvSpPr>
            <a:spLocks noGrp="1"/>
          </p:cNvSpPr>
          <p:nvPr>
            <p:ph type="sldNum" sz="quarter" idx="10"/>
          </p:nvPr>
        </p:nvSpPr>
        <p:spPr/>
        <p:txBody>
          <a:bodyPr/>
          <a:lstStyle>
            <a:extLst/>
          </a:lstStyle>
          <a:p>
            <a:fld id="{CA5D3BF3-D352-46FC-8343-31F56E6730EA}" type="slidenum">
              <a:rPr lang="en-US" smtClean="0"/>
              <a:pPr/>
              <a:t>27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29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B10403-3C1A-4843-9BCF-72E82BE826AE}" type="datetime1">
              <a:rPr lang="en-IN" smtClean="0"/>
              <a:t>16/04/16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6AC5C-B6CB-C24E-B73E-CA8BB2C2016A}" type="slidenum">
              <a:rPr lang="en-US" smtClean="0"/>
              <a:t>‹#›</a:t>
            </a:fld>
            <a:endParaRPr lang="en-US"/>
          </a:p>
        </p:txBody>
      </p:sp>
    </p:spTree>
    <p:extLst>
      <p:ext uri="{BB962C8B-B14F-4D97-AF65-F5344CB8AC3E}">
        <p14:creationId xmlns:p14="http://schemas.microsoft.com/office/powerpoint/2010/main" val="3809366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2E3DE5-A32E-EB44-A342-21BCE1189CE3}" type="datetime1">
              <a:rPr lang="en-IN" smtClean="0"/>
              <a:t>16/04/16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6AC5C-B6CB-C24E-B73E-CA8BB2C2016A}" type="slidenum">
              <a:rPr lang="en-US" smtClean="0"/>
              <a:t>‹#›</a:t>
            </a:fld>
            <a:endParaRPr lang="en-US"/>
          </a:p>
        </p:txBody>
      </p:sp>
    </p:spTree>
    <p:extLst>
      <p:ext uri="{BB962C8B-B14F-4D97-AF65-F5344CB8AC3E}">
        <p14:creationId xmlns:p14="http://schemas.microsoft.com/office/powerpoint/2010/main" val="719795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15BF2E-3AE4-FE43-968B-76C96CADD46E}" type="datetime1">
              <a:rPr lang="en-IN" smtClean="0"/>
              <a:t>16/04/16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6AC5C-B6CB-C24E-B73E-CA8BB2C2016A}" type="slidenum">
              <a:rPr lang="en-US" smtClean="0"/>
              <a:t>‹#›</a:t>
            </a:fld>
            <a:endParaRPr lang="en-US"/>
          </a:p>
        </p:txBody>
      </p:sp>
    </p:spTree>
    <p:extLst>
      <p:ext uri="{BB962C8B-B14F-4D97-AF65-F5344CB8AC3E}">
        <p14:creationId xmlns:p14="http://schemas.microsoft.com/office/powerpoint/2010/main" val="1488798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CE2F4B-D434-DC47-8A1C-C25CE7A6DF87}" type="datetime1">
              <a:rPr lang="en-IN" smtClean="0"/>
              <a:t>16/04/16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6AC5C-B6CB-C24E-B73E-CA8BB2C2016A}" type="slidenum">
              <a:rPr lang="en-US" smtClean="0"/>
              <a:t>‹#›</a:t>
            </a:fld>
            <a:endParaRPr lang="en-US"/>
          </a:p>
        </p:txBody>
      </p:sp>
    </p:spTree>
    <p:extLst>
      <p:ext uri="{BB962C8B-B14F-4D97-AF65-F5344CB8AC3E}">
        <p14:creationId xmlns:p14="http://schemas.microsoft.com/office/powerpoint/2010/main" val="1445733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C273A9-2154-F044-8DD0-6C80E94BF8FE}" type="datetime1">
              <a:rPr lang="en-IN" smtClean="0"/>
              <a:t>16/04/16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6AC5C-B6CB-C24E-B73E-CA8BB2C2016A}" type="slidenum">
              <a:rPr lang="en-US" smtClean="0"/>
              <a:t>‹#›</a:t>
            </a:fld>
            <a:endParaRPr lang="en-US"/>
          </a:p>
        </p:txBody>
      </p:sp>
    </p:spTree>
    <p:extLst>
      <p:ext uri="{BB962C8B-B14F-4D97-AF65-F5344CB8AC3E}">
        <p14:creationId xmlns:p14="http://schemas.microsoft.com/office/powerpoint/2010/main" val="1296488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548474-0749-8E41-823D-9CCC59ECB037}" type="datetime1">
              <a:rPr lang="en-IN" smtClean="0"/>
              <a:t>16/04/16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6AC5C-B6CB-C24E-B73E-CA8BB2C2016A}" type="slidenum">
              <a:rPr lang="en-US" smtClean="0"/>
              <a:t>‹#›</a:t>
            </a:fld>
            <a:endParaRPr lang="en-US"/>
          </a:p>
        </p:txBody>
      </p:sp>
    </p:spTree>
    <p:extLst>
      <p:ext uri="{BB962C8B-B14F-4D97-AF65-F5344CB8AC3E}">
        <p14:creationId xmlns:p14="http://schemas.microsoft.com/office/powerpoint/2010/main" val="1101139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2474A-8B3A-9649-90EE-952FF41C39C0}" type="datetime1">
              <a:rPr lang="en-IN" smtClean="0"/>
              <a:t>16/04/16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36AC5C-B6CB-C24E-B73E-CA8BB2C2016A}" type="slidenum">
              <a:rPr lang="en-US" smtClean="0"/>
              <a:t>‹#›</a:t>
            </a:fld>
            <a:endParaRPr lang="en-US"/>
          </a:p>
        </p:txBody>
      </p:sp>
    </p:spTree>
    <p:extLst>
      <p:ext uri="{BB962C8B-B14F-4D97-AF65-F5344CB8AC3E}">
        <p14:creationId xmlns:p14="http://schemas.microsoft.com/office/powerpoint/2010/main" val="921955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953111-D7F4-3442-96C7-2565E0FCE75F}" type="datetime1">
              <a:rPr lang="en-IN" smtClean="0"/>
              <a:t>16/04/16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36AC5C-B6CB-C24E-B73E-CA8BB2C2016A}" type="slidenum">
              <a:rPr lang="en-US" smtClean="0"/>
              <a:t>‹#›</a:t>
            </a:fld>
            <a:endParaRPr lang="en-US"/>
          </a:p>
        </p:txBody>
      </p:sp>
    </p:spTree>
    <p:extLst>
      <p:ext uri="{BB962C8B-B14F-4D97-AF65-F5344CB8AC3E}">
        <p14:creationId xmlns:p14="http://schemas.microsoft.com/office/powerpoint/2010/main" val="1842375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B0D744-1912-EE46-A18E-ABD63A1BA7D6}" type="datetime1">
              <a:rPr lang="en-IN" smtClean="0"/>
              <a:t>16/04/16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36AC5C-B6CB-C24E-B73E-CA8BB2C2016A}" type="slidenum">
              <a:rPr lang="en-US" smtClean="0"/>
              <a:t>‹#›</a:t>
            </a:fld>
            <a:endParaRPr lang="en-US"/>
          </a:p>
        </p:txBody>
      </p:sp>
    </p:spTree>
    <p:extLst>
      <p:ext uri="{BB962C8B-B14F-4D97-AF65-F5344CB8AC3E}">
        <p14:creationId xmlns:p14="http://schemas.microsoft.com/office/powerpoint/2010/main" val="2469705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EC09AC-2DAF-A041-AAD6-9AF86CE80D5E}" type="datetime1">
              <a:rPr lang="en-IN" smtClean="0"/>
              <a:t>16/04/16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6AC5C-B6CB-C24E-B73E-CA8BB2C2016A}" type="slidenum">
              <a:rPr lang="en-US" smtClean="0"/>
              <a:t>‹#›</a:t>
            </a:fld>
            <a:endParaRPr lang="en-US"/>
          </a:p>
        </p:txBody>
      </p:sp>
    </p:spTree>
    <p:extLst>
      <p:ext uri="{BB962C8B-B14F-4D97-AF65-F5344CB8AC3E}">
        <p14:creationId xmlns:p14="http://schemas.microsoft.com/office/powerpoint/2010/main" val="2138085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76E6F9-EA52-C340-9976-2089A1F7C493}" type="datetime1">
              <a:rPr lang="en-IN" smtClean="0"/>
              <a:t>16/04/16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6AC5C-B6CB-C24E-B73E-CA8BB2C2016A}" type="slidenum">
              <a:rPr lang="en-US" smtClean="0"/>
              <a:t>‹#›</a:t>
            </a:fld>
            <a:endParaRPr lang="en-US"/>
          </a:p>
        </p:txBody>
      </p:sp>
    </p:spTree>
    <p:extLst>
      <p:ext uri="{BB962C8B-B14F-4D97-AF65-F5344CB8AC3E}">
        <p14:creationId xmlns:p14="http://schemas.microsoft.com/office/powerpoint/2010/main" val="15157099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613941-7CAF-7848-8218-C71BBC1BAA12}" type="datetime1">
              <a:rPr lang="en-IN" smtClean="0"/>
              <a:t>16/04/16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36AC5C-B6CB-C24E-B73E-CA8BB2C2016A}" type="slidenum">
              <a:rPr lang="en-US" smtClean="0"/>
              <a:t>‹#›</a:t>
            </a:fld>
            <a:endParaRPr lang="en-US"/>
          </a:p>
        </p:txBody>
      </p:sp>
    </p:spTree>
    <p:extLst>
      <p:ext uri="{BB962C8B-B14F-4D97-AF65-F5344CB8AC3E}">
        <p14:creationId xmlns:p14="http://schemas.microsoft.com/office/powerpoint/2010/main" val="3923997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oleObject" Target="../embeddings/oleObject5.bin"/><Relationship Id="rId5" Type="http://schemas.openxmlformats.org/officeDocument/2006/relationships/image" Target="../media/image35.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37.emf"/><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 Id="rId3"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oleObject" Target="../embeddings/oleObject7.bin"/><Relationship Id="rId8" Type="http://schemas.openxmlformats.org/officeDocument/2006/relationships/image" Target="../media/image44.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Microsoft_Equation1.bin"/><Relationship Id="rId4" Type="http://schemas.openxmlformats.org/officeDocument/2006/relationships/image" Target="../media/image49.emf"/><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oleObject" Target="../embeddings/oleObject8.bin"/><Relationship Id="rId5" Type="http://schemas.openxmlformats.org/officeDocument/2006/relationships/image" Target="../media/image50.emf"/><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hyperlink" Target="http://en.wikipedia.org/wiki/Pitch_drop_experiment" TargetMode="External"/><Relationship Id="rId5" Type="http://schemas.openxmlformats.org/officeDocument/2006/relationships/oleObject" Target="../embeddings/oleObject9.bin"/><Relationship Id="rId6" Type="http://schemas.openxmlformats.org/officeDocument/2006/relationships/image" Target="../media/image53.emf"/><Relationship Id="rId7" Type="http://schemas.openxmlformats.org/officeDocument/2006/relationships/hyperlink" Target="http://www.nyu.edu/classes/tuckerman/stat.mech/lectures/lecture_21/node6.html" TargetMode="External"/><Relationship Id="rId8" Type="http://schemas.openxmlformats.org/officeDocument/2006/relationships/image" Target="../media/image55.png"/><Relationship Id="rId9" Type="http://schemas.openxmlformats.org/officeDocument/2006/relationships/image" Target="../media/image56.gif"/><Relationship Id="rId10" Type="http://schemas.openxmlformats.org/officeDocument/2006/relationships/oleObject" Target="../embeddings/oleObject10.bin"/><Relationship Id="rId11" Type="http://schemas.openxmlformats.org/officeDocument/2006/relationships/image" Target="../media/image50.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jpeg"/><Relationship Id="rId5" Type="http://schemas.openxmlformats.org/officeDocument/2006/relationships/image" Target="../media/image62.png"/><Relationship Id="rId6" Type="http://schemas.openxmlformats.org/officeDocument/2006/relationships/oleObject" Target="../embeddings/oleObject11.bin"/><Relationship Id="rId7" Type="http://schemas.openxmlformats.org/officeDocument/2006/relationships/image" Target="../media/image57.emf"/><Relationship Id="rId8" Type="http://schemas.openxmlformats.org/officeDocument/2006/relationships/oleObject" Target="../embeddings/oleObject12.bin"/><Relationship Id="rId9" Type="http://schemas.openxmlformats.org/officeDocument/2006/relationships/image" Target="../media/image58.emf"/><Relationship Id="rId10" Type="http://schemas.openxmlformats.org/officeDocument/2006/relationships/oleObject" Target="../embeddings/oleObject13.bin"/><Relationship Id="rId11" Type="http://schemas.openxmlformats.org/officeDocument/2006/relationships/image" Target="../media/image59.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image" Target="../media/image64.gif"/></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emf"/><Relationship Id="rId1" Type="http://schemas.openxmlformats.org/officeDocument/2006/relationships/slideLayout" Target="../slideLayouts/slideLayout2.xml"/><Relationship Id="rId2" Type="http://schemas.openxmlformats.org/officeDocument/2006/relationships/image" Target="../media/image67.emf"/></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4" Type="http://schemas.microsoft.com/office/2007/relationships/hdphoto" Target="../media/hdphoto1.wdp"/><Relationship Id="rId5"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image" Target="../media/image8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6.emf"/><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image" Target="../media/image85.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jpeg"/><Relationship Id="rId5" Type="http://schemas.openxmlformats.org/officeDocument/2006/relationships/image" Target="../media/image91.emf"/><Relationship Id="rId6"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jpeg"/><Relationship Id="rId5"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png"/><Relationship Id="rId8"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38.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png"/><Relationship Id="rId5" Type="http://schemas.openxmlformats.org/officeDocument/2006/relationships/oleObject" Target="../embeddings/oleObject14.bin"/><Relationship Id="rId6" Type="http://schemas.openxmlformats.org/officeDocument/2006/relationships/image" Target="../media/image103.emf"/><Relationship Id="rId7" Type="http://schemas.openxmlformats.org/officeDocument/2006/relationships/image" Target="../media/image106.png"/><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oleObject" Target="../embeddings/oleObject15.bin"/><Relationship Id="rId5" Type="http://schemas.openxmlformats.org/officeDocument/2006/relationships/image" Target="../media/image107.emf"/><Relationship Id="rId6" Type="http://schemas.openxmlformats.org/officeDocument/2006/relationships/oleObject" Target="../embeddings/oleObject16.bin"/><Relationship Id="rId7" Type="http://schemas.openxmlformats.org/officeDocument/2006/relationships/image" Target="../media/image108.emf"/><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oleObject" Target="../embeddings/oleObject1.bin"/><Relationship Id="rId5" Type="http://schemas.openxmlformats.org/officeDocument/2006/relationships/image" Target="../media/image18.wmf"/><Relationship Id="rId6" Type="http://schemas.openxmlformats.org/officeDocument/2006/relationships/image" Target="../media/image20.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1.wmf"/><Relationship Id="rId5" Type="http://schemas.openxmlformats.org/officeDocument/2006/relationships/oleObject" Target="../embeddings/oleObject3.bin"/><Relationship Id="rId6" Type="http://schemas.openxmlformats.org/officeDocument/2006/relationships/image" Target="../media/image22.emf"/><Relationship Id="rId7" Type="http://schemas.openxmlformats.org/officeDocument/2006/relationships/oleObject" Target="../embeddings/oleObject4.bin"/><Relationship Id="rId8" Type="http://schemas.openxmlformats.org/officeDocument/2006/relationships/image" Target="../media/image23.wmf"/><Relationship Id="rId9" Type="http://schemas.openxmlformats.org/officeDocument/2006/relationships/image" Target="../media/image24.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627"/>
            <a:ext cx="9144000" cy="2534678"/>
          </a:xfrm>
        </p:spPr>
        <p:style>
          <a:lnRef idx="1">
            <a:schemeClr val="dk1"/>
          </a:lnRef>
          <a:fillRef idx="3">
            <a:schemeClr val="dk1"/>
          </a:fillRef>
          <a:effectRef idx="2">
            <a:schemeClr val="dk1"/>
          </a:effectRef>
          <a:fontRef idx="minor">
            <a:schemeClr val="lt1"/>
          </a:fontRef>
        </p:style>
        <p:txBody>
          <a:bodyPr>
            <a:noAutofit/>
          </a:bodyPr>
          <a:lstStyle/>
          <a:p>
            <a:r>
              <a:rPr lang="en-US" sz="4800"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latin typeface="Apple Chancery"/>
                <a:cs typeface="Apple Chancery"/>
              </a:rPr>
              <a:t>New Form of Matter : De-confined state of Quarks and Gluons</a:t>
            </a:r>
            <a:endParaRPr lang="en-US" sz="4800"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latin typeface="Apple Chancery"/>
              <a:cs typeface="Apple Chancery"/>
            </a:endParaRPr>
          </a:p>
        </p:txBody>
      </p:sp>
      <p:sp>
        <p:nvSpPr>
          <p:cNvPr id="3" name="Subtitle 2"/>
          <p:cNvSpPr>
            <a:spLocks noGrp="1"/>
          </p:cNvSpPr>
          <p:nvPr>
            <p:ph type="subTitle" idx="1"/>
          </p:nvPr>
        </p:nvSpPr>
        <p:spPr>
          <a:xfrm>
            <a:off x="1745894" y="2615100"/>
            <a:ext cx="6237882" cy="1314594"/>
          </a:xfrm>
        </p:spPr>
        <p:style>
          <a:lnRef idx="1">
            <a:schemeClr val="accent3"/>
          </a:lnRef>
          <a:fillRef idx="3">
            <a:schemeClr val="accent3"/>
          </a:fillRef>
          <a:effectRef idx="2">
            <a:schemeClr val="accent3"/>
          </a:effectRef>
          <a:fontRef idx="minor">
            <a:schemeClr val="lt1"/>
          </a:fontRef>
        </p:style>
        <p:txBody>
          <a:bodyPr>
            <a:normAutofit fontScale="92500" lnSpcReduction="10000"/>
          </a:bodyPr>
          <a:lstStyle/>
          <a:p>
            <a:r>
              <a:rPr lang="en-US" sz="2800" dirty="0" smtClean="0">
                <a:solidFill>
                  <a:srgbClr val="0000FF"/>
                </a:solidFill>
              </a:rPr>
              <a:t>Bedanga Mohanty</a:t>
            </a:r>
          </a:p>
          <a:p>
            <a:r>
              <a:rPr lang="en-US" sz="2800" dirty="0" smtClean="0">
                <a:solidFill>
                  <a:srgbClr val="0000FF"/>
                </a:solidFill>
              </a:rPr>
              <a:t>National Institute of Science Education and Research, Bhubaneswar</a:t>
            </a:r>
            <a:endParaRPr lang="en-US" sz="2800" dirty="0">
              <a:solidFill>
                <a:srgbClr val="0000FF"/>
              </a:solidFill>
            </a:endParaRPr>
          </a:p>
        </p:txBody>
      </p:sp>
      <p:pic>
        <p:nvPicPr>
          <p:cNvPr id="4" name="Picture 3" descr="BN0046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4867" y="4042219"/>
            <a:ext cx="2507126" cy="2778290"/>
          </a:xfrm>
          <a:prstGeom prst="rect">
            <a:avLst/>
          </a:prstGeom>
        </p:spPr>
      </p:pic>
      <p:pic>
        <p:nvPicPr>
          <p:cNvPr id="5" name="Picture 4"/>
          <p:cNvPicPr>
            <a:picLocks noChangeAspect="1"/>
          </p:cNvPicPr>
          <p:nvPr/>
        </p:nvPicPr>
        <p:blipFill>
          <a:blip r:embed="rId3"/>
          <a:stretch>
            <a:fillRect/>
          </a:stretch>
        </p:blipFill>
        <p:spPr>
          <a:xfrm>
            <a:off x="218067" y="4403168"/>
            <a:ext cx="3566363" cy="2227177"/>
          </a:xfrm>
          <a:prstGeom prst="rect">
            <a:avLst/>
          </a:prstGeom>
        </p:spPr>
      </p:pic>
      <p:sp>
        <p:nvSpPr>
          <p:cNvPr id="7" name="Rectangle 6"/>
          <p:cNvSpPr/>
          <p:nvPr/>
        </p:nvSpPr>
        <p:spPr>
          <a:xfrm>
            <a:off x="8229601" y="6630345"/>
            <a:ext cx="914400" cy="25511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01</a:t>
            </a:r>
            <a:r>
              <a:rPr lang="en-US" dirty="0" smtClean="0">
                <a:solidFill>
                  <a:schemeClr val="tx1"/>
                </a:solidFill>
              </a:rPr>
              <a:t>/34</a:t>
            </a:r>
            <a:endParaRPr lang="en-US" dirty="0">
              <a:solidFill>
                <a:schemeClr val="tx1"/>
              </a:solidFill>
            </a:endParaRPr>
          </a:p>
        </p:txBody>
      </p:sp>
    </p:spTree>
    <p:extLst>
      <p:ext uri="{BB962C8B-B14F-4D97-AF65-F5344CB8AC3E}">
        <p14:creationId xmlns:p14="http://schemas.microsoft.com/office/powerpoint/2010/main" val="259842419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2300" y="4219575"/>
            <a:ext cx="2324100"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491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952500"/>
            <a:ext cx="4000500"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49190" name="Text Box 6"/>
          <p:cNvSpPr txBox="1">
            <a:spLocks noChangeArrowheads="1"/>
          </p:cNvSpPr>
          <p:nvPr/>
        </p:nvSpPr>
        <p:spPr bwMode="auto">
          <a:xfrm>
            <a:off x="5715000" y="4713288"/>
            <a:ext cx="3152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One trillion Kelvin !</a:t>
            </a:r>
          </a:p>
        </p:txBody>
      </p:sp>
      <p:pic>
        <p:nvPicPr>
          <p:cNvPr id="349191" name="Picture 7"/>
          <p:cNvPicPr>
            <a:picLocks noChangeAspect="1" noChangeArrowheads="1"/>
          </p:cNvPicPr>
          <p:nvPr/>
        </p:nvPicPr>
        <p:blipFill>
          <a:blip r:embed="rId4">
            <a:extLst>
              <a:ext uri="{28A0092B-C50C-407E-A947-70E740481C1C}">
                <a14:useLocalDpi xmlns:a14="http://schemas.microsoft.com/office/drawing/2010/main" val="0"/>
              </a:ext>
            </a:extLst>
          </a:blip>
          <a:srcRect l="26685" t="19846" r="27438" b="17874"/>
          <a:stretch>
            <a:fillRect/>
          </a:stretch>
        </p:blipFill>
        <p:spPr bwMode="auto">
          <a:xfrm>
            <a:off x="2590800" y="914400"/>
            <a:ext cx="35814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49193" name="Picture 9" descr="rich2"/>
          <p:cNvPicPr>
            <a:picLocks noChangeAspect="1" noChangeArrowheads="1"/>
          </p:cNvPicPr>
          <p:nvPr/>
        </p:nvPicPr>
        <p:blipFill>
          <a:blip r:embed="rId5">
            <a:extLst>
              <a:ext uri="{28A0092B-C50C-407E-A947-70E740481C1C}">
                <a14:useLocalDpi xmlns:a14="http://schemas.microsoft.com/office/drawing/2010/main" val="0"/>
              </a:ext>
            </a:extLst>
          </a:blip>
          <a:srcRect t="23672" b="7663"/>
          <a:stretch>
            <a:fillRect/>
          </a:stretch>
        </p:blipFill>
        <p:spPr bwMode="auto">
          <a:xfrm>
            <a:off x="228600" y="723900"/>
            <a:ext cx="8763000" cy="6134100"/>
          </a:xfrm>
          <a:prstGeom prst="rect">
            <a:avLst/>
          </a:prstGeom>
          <a:noFill/>
          <a:extLst>
            <a:ext uri="{909E8E84-426E-40dd-AFC4-6F175D3DCCD1}">
              <a14:hiddenFill xmlns:a14="http://schemas.microsoft.com/office/drawing/2010/main">
                <a:solidFill>
                  <a:srgbClr val="FFFFFF"/>
                </a:solidFill>
              </a14:hiddenFill>
            </a:ext>
          </a:extLst>
        </p:spPr>
      </p:pic>
      <p:sp>
        <p:nvSpPr>
          <p:cNvPr id="349192" name="Text Box 8"/>
          <p:cNvSpPr txBox="1">
            <a:spLocks noChangeArrowheads="1"/>
          </p:cNvSpPr>
          <p:nvPr/>
        </p:nvSpPr>
        <p:spPr bwMode="auto">
          <a:xfrm>
            <a:off x="990600" y="1981200"/>
            <a:ext cx="7269163" cy="2031325"/>
          </a:xfrm>
          <a:prstGeom prst="rect">
            <a:avLst/>
          </a:prstGeom>
          <a:ln/>
        </p:spPr>
        <p:style>
          <a:lnRef idx="3">
            <a:schemeClr val="lt1"/>
          </a:lnRef>
          <a:fillRef idx="1">
            <a:schemeClr val="accent3"/>
          </a:fillRef>
          <a:effectRef idx="1">
            <a:schemeClr val="accent3"/>
          </a:effectRef>
          <a:fontRef idx="minor">
            <a:schemeClr val="lt1"/>
          </a:fontRef>
        </p:style>
        <p:txBody>
          <a:bodyPr>
            <a:spAutoFit/>
          </a:bodyPr>
          <a:lstStyle/>
          <a:p>
            <a:pPr algn="ctr"/>
            <a:r>
              <a:rPr lang="en-US" sz="3600" dirty="0">
                <a:solidFill>
                  <a:srgbClr val="0000FF"/>
                </a:solidFill>
              </a:rPr>
              <a:t>Relativistic Heavy Ion Collider </a:t>
            </a:r>
          </a:p>
          <a:p>
            <a:pPr algn="ctr"/>
            <a:r>
              <a:rPr lang="en-US" sz="3600" dirty="0" smtClean="0">
                <a:solidFill>
                  <a:srgbClr val="0000FF"/>
                </a:solidFill>
              </a:rPr>
              <a:t>And </a:t>
            </a:r>
          </a:p>
          <a:p>
            <a:pPr algn="ctr"/>
            <a:r>
              <a:rPr lang="en-US" sz="3600" dirty="0" smtClean="0">
                <a:solidFill>
                  <a:srgbClr val="0000FF"/>
                </a:solidFill>
              </a:rPr>
              <a:t>Large Hadron Collider</a:t>
            </a:r>
            <a:endParaRPr lang="en-US" sz="3600" dirty="0">
              <a:solidFill>
                <a:srgbClr val="0000FF"/>
              </a:solidFill>
            </a:endParaRPr>
          </a:p>
          <a:p>
            <a:pPr algn="ctr"/>
            <a:r>
              <a:rPr lang="en-US" sz="1800" dirty="0">
                <a:solidFill>
                  <a:srgbClr val="0000FF"/>
                </a:solidFill>
              </a:rPr>
              <a:t> </a:t>
            </a:r>
          </a:p>
        </p:txBody>
      </p:sp>
      <p:sp>
        <p:nvSpPr>
          <p:cNvPr id="9" name="Rectangle 8"/>
          <p:cNvSpPr/>
          <p:nvPr/>
        </p:nvSpPr>
        <p:spPr>
          <a:xfrm>
            <a:off x="8277795" y="6630345"/>
            <a:ext cx="866205" cy="2276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10/34</a:t>
            </a:r>
            <a:endParaRPr lang="en-US" dirty="0">
              <a:solidFill>
                <a:schemeClr val="tx1"/>
              </a:solidFill>
            </a:endParaRPr>
          </a:p>
        </p:txBody>
      </p:sp>
    </p:spTree>
    <p:extLst>
      <p:ext uri="{BB962C8B-B14F-4D97-AF65-F5344CB8AC3E}">
        <p14:creationId xmlns:p14="http://schemas.microsoft.com/office/powerpoint/2010/main" val="24719640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49188"/>
                                        </p:tgtEl>
                                        <p:attrNameLst>
                                          <p:attrName>style.visibility</p:attrName>
                                        </p:attrNameLst>
                                      </p:cBhvr>
                                      <p:to>
                                        <p:strVal val="visible"/>
                                      </p:to>
                                    </p:set>
                                    <p:animEffect transition="in" filter="wipe(down)">
                                      <p:cBhvr>
                                        <p:cTn id="7" dur="500"/>
                                        <p:tgtEl>
                                          <p:spTgt spid="3491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32" fill="hold" nodeType="clickEffect">
                                  <p:stCondLst>
                                    <p:cond delay="0"/>
                                  </p:stCondLst>
                                  <p:childTnLst>
                                    <p:set>
                                      <p:cBhvr>
                                        <p:cTn id="11" dur="1" fill="hold">
                                          <p:stCondLst>
                                            <p:cond delay="0"/>
                                          </p:stCondLst>
                                        </p:cTn>
                                        <p:tgtEl>
                                          <p:spTgt spid="349191"/>
                                        </p:tgtEl>
                                        <p:attrNameLst>
                                          <p:attrName>style.visibility</p:attrName>
                                        </p:attrNameLst>
                                      </p:cBhvr>
                                      <p:to>
                                        <p:strVal val="visible"/>
                                      </p:to>
                                    </p:set>
                                    <p:animEffect transition="in" filter="circle(out)">
                                      <p:cBhvr>
                                        <p:cTn id="12" dur="2000"/>
                                        <p:tgtEl>
                                          <p:spTgt spid="3491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32" fill="hold" nodeType="clickEffect">
                                  <p:stCondLst>
                                    <p:cond delay="0"/>
                                  </p:stCondLst>
                                  <p:childTnLst>
                                    <p:set>
                                      <p:cBhvr>
                                        <p:cTn id="16" dur="1" fill="hold">
                                          <p:stCondLst>
                                            <p:cond delay="0"/>
                                          </p:stCondLst>
                                        </p:cTn>
                                        <p:tgtEl>
                                          <p:spTgt spid="349193"/>
                                        </p:tgtEl>
                                        <p:attrNameLst>
                                          <p:attrName>style.visibility</p:attrName>
                                        </p:attrNameLst>
                                      </p:cBhvr>
                                      <p:to>
                                        <p:strVal val="visible"/>
                                      </p:to>
                                    </p:set>
                                    <p:animEffect transition="in" filter="circle(out)">
                                      <p:cBhvr>
                                        <p:cTn id="17" dur="2000"/>
                                        <p:tgtEl>
                                          <p:spTgt spid="3491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349192"/>
                                        </p:tgtEl>
                                        <p:attrNameLst>
                                          <p:attrName>style.visibility</p:attrName>
                                        </p:attrNameLst>
                                      </p:cBhvr>
                                      <p:to>
                                        <p:strVal val="visible"/>
                                      </p:to>
                                    </p:set>
                                    <p:animEffect transition="in" filter="circle(out)">
                                      <p:cBhvr>
                                        <p:cTn id="22" dur="1000"/>
                                        <p:tgtEl>
                                          <p:spTgt spid="349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9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Text Box 3"/>
          <p:cNvSpPr txBox="1">
            <a:spLocks noChangeArrowheads="1"/>
          </p:cNvSpPr>
          <p:nvPr/>
        </p:nvSpPr>
        <p:spPr bwMode="auto">
          <a:xfrm>
            <a:off x="1" y="0"/>
            <a:ext cx="9159874" cy="707886"/>
          </a:xfrm>
          <a:prstGeom prst="rect">
            <a:avLst/>
          </a:prstGeom>
          <a:ln/>
        </p:spPr>
        <p:style>
          <a:lnRef idx="1">
            <a:schemeClr val="dk1"/>
          </a:lnRef>
          <a:fillRef idx="3">
            <a:schemeClr val="dk1"/>
          </a:fillRef>
          <a:effectRef idx="2">
            <a:schemeClr val="dk1"/>
          </a:effectRef>
          <a:fontRef idx="minor">
            <a:schemeClr val="lt1"/>
          </a:fontRef>
        </p:style>
        <p:txBody>
          <a:bodyPr wrap="square">
            <a:spAutoFit/>
          </a:bodyPr>
          <a:lstStyle/>
          <a:p>
            <a:pPr algn="ctr"/>
            <a:r>
              <a:rPr lang="en-US" sz="4000"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Relativistic Heavy Ion Collider</a:t>
            </a:r>
            <a:endParaRPr lang="en-US" sz="4000"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grpSp>
        <p:nvGrpSpPr>
          <p:cNvPr id="54" name="Group 2"/>
          <p:cNvGrpSpPr>
            <a:grpSpLocks/>
          </p:cNvGrpSpPr>
          <p:nvPr/>
        </p:nvGrpSpPr>
        <p:grpSpPr bwMode="auto">
          <a:xfrm>
            <a:off x="402431" y="953599"/>
            <a:ext cx="8186737" cy="5046663"/>
            <a:chOff x="315" y="720"/>
            <a:chExt cx="5157" cy="3179"/>
          </a:xfrm>
        </p:grpSpPr>
        <p:pic>
          <p:nvPicPr>
            <p:cNvPr id="55" name="Picture 3"/>
            <p:cNvPicPr>
              <a:picLocks noChangeAspect="1" noChangeArrowheads="1"/>
            </p:cNvPicPr>
            <p:nvPr/>
          </p:nvPicPr>
          <p:blipFill>
            <a:blip r:embed="rId2"/>
            <a:srcRect/>
            <a:stretch>
              <a:fillRect/>
            </a:stretch>
          </p:blipFill>
          <p:spPr bwMode="auto">
            <a:xfrm>
              <a:off x="315" y="720"/>
              <a:ext cx="5157" cy="3179"/>
            </a:xfrm>
            <a:prstGeom prst="rect">
              <a:avLst/>
            </a:prstGeom>
            <a:noFill/>
            <a:ln w="9525">
              <a:noFill/>
              <a:miter lim="800000"/>
              <a:headEnd/>
              <a:tailEnd/>
            </a:ln>
          </p:spPr>
        </p:pic>
        <p:sp>
          <p:nvSpPr>
            <p:cNvPr id="56" name="Text Box 4"/>
            <p:cNvSpPr txBox="1">
              <a:spLocks noChangeArrowheads="1"/>
            </p:cNvSpPr>
            <p:nvPr/>
          </p:nvSpPr>
          <p:spPr bwMode="auto">
            <a:xfrm>
              <a:off x="2705" y="1237"/>
              <a:ext cx="664" cy="327"/>
            </a:xfrm>
            <a:prstGeom prst="rect">
              <a:avLst/>
            </a:prstGeom>
            <a:noFill/>
            <a:ln w="25400">
              <a:noFill/>
              <a:miter lim="800000"/>
              <a:headEnd/>
              <a:tailEnd type="none" w="lg" len="lg"/>
            </a:ln>
            <a:effectLst/>
          </p:spPr>
          <p:txBody>
            <a:bodyPr wrap="none">
              <a:prstTxWarp prst="textNoShape">
                <a:avLst/>
              </a:prstTxWarp>
              <a:spAutoFit/>
            </a:bodyPr>
            <a:lstStyle/>
            <a:p>
              <a:r>
                <a:rPr lang="en-GB" sz="2800" b="1">
                  <a:solidFill>
                    <a:srgbClr val="FFCC00"/>
                  </a:solidFill>
                  <a:latin typeface="Helvetica" pitchFamily="-106" charset="0"/>
                </a:rPr>
                <a:t>RHIC</a:t>
              </a:r>
            </a:p>
          </p:txBody>
        </p:sp>
        <p:sp>
          <p:nvSpPr>
            <p:cNvPr id="57" name="Text Box 5"/>
            <p:cNvSpPr txBox="1">
              <a:spLocks noChangeArrowheads="1"/>
            </p:cNvSpPr>
            <p:nvPr/>
          </p:nvSpPr>
          <p:spPr bwMode="auto">
            <a:xfrm>
              <a:off x="3892" y="1180"/>
              <a:ext cx="801" cy="250"/>
            </a:xfrm>
            <a:prstGeom prst="rect">
              <a:avLst/>
            </a:prstGeom>
            <a:noFill/>
            <a:ln w="25400">
              <a:noFill/>
              <a:miter lim="800000"/>
              <a:headEnd/>
              <a:tailEnd type="none" w="lg" len="lg"/>
            </a:ln>
            <a:effectLst/>
          </p:spPr>
          <p:txBody>
            <a:bodyPr wrap="none">
              <a:prstTxWarp prst="textNoShape">
                <a:avLst/>
              </a:prstTxWarp>
              <a:spAutoFit/>
            </a:bodyPr>
            <a:lstStyle/>
            <a:p>
              <a:r>
                <a:rPr lang="en-GB" sz="2000">
                  <a:solidFill>
                    <a:srgbClr val="FFCC00"/>
                  </a:solidFill>
                  <a:latin typeface="Helvetica" pitchFamily="-106" charset="0"/>
                </a:rPr>
                <a:t>BRAHMS</a:t>
              </a:r>
            </a:p>
          </p:txBody>
        </p:sp>
        <p:sp>
          <p:nvSpPr>
            <p:cNvPr id="58" name="Text Box 6"/>
            <p:cNvSpPr txBox="1">
              <a:spLocks noChangeArrowheads="1"/>
            </p:cNvSpPr>
            <p:nvPr/>
          </p:nvSpPr>
          <p:spPr bwMode="auto">
            <a:xfrm>
              <a:off x="1715" y="1148"/>
              <a:ext cx="801" cy="250"/>
            </a:xfrm>
            <a:prstGeom prst="rect">
              <a:avLst/>
            </a:prstGeom>
            <a:noFill/>
            <a:ln w="25400">
              <a:noFill/>
              <a:miter lim="800000"/>
              <a:headEnd/>
              <a:tailEnd type="none" w="lg" len="lg"/>
            </a:ln>
            <a:effectLst/>
          </p:spPr>
          <p:txBody>
            <a:bodyPr wrap="none">
              <a:prstTxWarp prst="textNoShape">
                <a:avLst/>
              </a:prstTxWarp>
              <a:spAutoFit/>
            </a:bodyPr>
            <a:lstStyle/>
            <a:p>
              <a:r>
                <a:rPr lang="en-GB" sz="2000">
                  <a:solidFill>
                    <a:srgbClr val="FFCC00"/>
                  </a:solidFill>
                  <a:latin typeface="Helvetica" pitchFamily="-106" charset="0"/>
                </a:rPr>
                <a:t>PHOBOS</a:t>
              </a:r>
            </a:p>
          </p:txBody>
        </p:sp>
        <p:sp>
          <p:nvSpPr>
            <p:cNvPr id="59" name="Text Box 7"/>
            <p:cNvSpPr txBox="1">
              <a:spLocks noChangeArrowheads="1"/>
            </p:cNvSpPr>
            <p:nvPr/>
          </p:nvSpPr>
          <p:spPr bwMode="auto">
            <a:xfrm>
              <a:off x="1002" y="1401"/>
              <a:ext cx="712" cy="250"/>
            </a:xfrm>
            <a:prstGeom prst="rect">
              <a:avLst/>
            </a:prstGeom>
            <a:noFill/>
            <a:ln w="25400">
              <a:noFill/>
              <a:miter lim="800000"/>
              <a:headEnd/>
              <a:tailEnd type="none" w="lg" len="lg"/>
            </a:ln>
            <a:effectLst/>
          </p:spPr>
          <p:txBody>
            <a:bodyPr wrap="none">
              <a:prstTxWarp prst="textNoShape">
                <a:avLst/>
              </a:prstTxWarp>
              <a:spAutoFit/>
            </a:bodyPr>
            <a:lstStyle/>
            <a:p>
              <a:r>
                <a:rPr lang="en-GB" sz="2000">
                  <a:solidFill>
                    <a:srgbClr val="FFCC00"/>
                  </a:solidFill>
                  <a:latin typeface="Helvetica" pitchFamily="-106" charset="0"/>
                </a:rPr>
                <a:t>PHENIX</a:t>
              </a:r>
            </a:p>
          </p:txBody>
        </p:sp>
        <p:sp>
          <p:nvSpPr>
            <p:cNvPr id="60" name="Text Box 8"/>
            <p:cNvSpPr txBox="1">
              <a:spLocks noChangeArrowheads="1"/>
            </p:cNvSpPr>
            <p:nvPr/>
          </p:nvSpPr>
          <p:spPr bwMode="auto">
            <a:xfrm>
              <a:off x="2244" y="1526"/>
              <a:ext cx="543" cy="250"/>
            </a:xfrm>
            <a:prstGeom prst="rect">
              <a:avLst/>
            </a:prstGeom>
            <a:noFill/>
            <a:ln w="25400">
              <a:noFill/>
              <a:miter lim="800000"/>
              <a:headEnd/>
              <a:tailEnd type="none" w="lg" len="lg"/>
            </a:ln>
            <a:effectLst/>
          </p:spPr>
          <p:txBody>
            <a:bodyPr wrap="none">
              <a:prstTxWarp prst="textNoShape">
                <a:avLst/>
              </a:prstTxWarp>
              <a:spAutoFit/>
            </a:bodyPr>
            <a:lstStyle/>
            <a:p>
              <a:r>
                <a:rPr lang="en-GB" sz="2000">
                  <a:solidFill>
                    <a:srgbClr val="FFCC00"/>
                  </a:solidFill>
                  <a:latin typeface="Helvetica" pitchFamily="-106" charset="0"/>
                </a:rPr>
                <a:t>STAR</a:t>
              </a:r>
            </a:p>
          </p:txBody>
        </p:sp>
        <p:sp>
          <p:nvSpPr>
            <p:cNvPr id="61" name="Text Box 9"/>
            <p:cNvSpPr txBox="1">
              <a:spLocks noChangeArrowheads="1"/>
            </p:cNvSpPr>
            <p:nvPr/>
          </p:nvSpPr>
          <p:spPr bwMode="auto">
            <a:xfrm>
              <a:off x="1114" y="2494"/>
              <a:ext cx="601" cy="327"/>
            </a:xfrm>
            <a:prstGeom prst="rect">
              <a:avLst/>
            </a:prstGeom>
            <a:noFill/>
            <a:ln w="25400">
              <a:noFill/>
              <a:miter lim="800000"/>
              <a:headEnd/>
              <a:tailEnd type="none" w="lg" len="lg"/>
            </a:ln>
            <a:effectLst/>
          </p:spPr>
          <p:txBody>
            <a:bodyPr wrap="none">
              <a:prstTxWarp prst="textNoShape">
                <a:avLst/>
              </a:prstTxWarp>
              <a:spAutoFit/>
            </a:bodyPr>
            <a:lstStyle/>
            <a:p>
              <a:r>
                <a:rPr lang="en-GB" sz="2800" b="1">
                  <a:solidFill>
                    <a:srgbClr val="FFCC00"/>
                  </a:solidFill>
                  <a:latin typeface="Helvetica" pitchFamily="-106" charset="0"/>
                </a:rPr>
                <a:t>AGS</a:t>
              </a:r>
            </a:p>
          </p:txBody>
        </p:sp>
        <p:sp>
          <p:nvSpPr>
            <p:cNvPr id="62" name="Oval 10"/>
            <p:cNvSpPr>
              <a:spLocks noChangeArrowheads="1"/>
            </p:cNvSpPr>
            <p:nvPr/>
          </p:nvSpPr>
          <p:spPr bwMode="auto">
            <a:xfrm>
              <a:off x="706" y="957"/>
              <a:ext cx="4455" cy="988"/>
            </a:xfrm>
            <a:prstGeom prst="ellipse">
              <a:avLst/>
            </a:prstGeom>
            <a:noFill/>
            <a:ln w="38100">
              <a:solidFill>
                <a:srgbClr val="FF0000"/>
              </a:solidFill>
              <a:round/>
              <a:headEnd/>
              <a:tailEnd type="none" w="lg" len="lg"/>
            </a:ln>
            <a:effectLst/>
          </p:spPr>
          <p:txBody>
            <a:bodyPr wrap="none" anchor="ctr">
              <a:prstTxWarp prst="textNoShape">
                <a:avLst/>
              </a:prstTxWarp>
            </a:bodyPr>
            <a:lstStyle/>
            <a:p>
              <a:endParaRPr lang="en-US"/>
            </a:p>
          </p:txBody>
        </p:sp>
        <p:sp>
          <p:nvSpPr>
            <p:cNvPr id="63" name="Rectangle 11"/>
            <p:cNvSpPr>
              <a:spLocks noChangeArrowheads="1"/>
            </p:cNvSpPr>
            <p:nvPr/>
          </p:nvSpPr>
          <p:spPr bwMode="auto">
            <a:xfrm>
              <a:off x="2244" y="1776"/>
              <a:ext cx="272" cy="279"/>
            </a:xfrm>
            <a:prstGeom prst="rect">
              <a:avLst/>
            </a:prstGeom>
            <a:noFill/>
            <a:ln w="25400">
              <a:solidFill>
                <a:srgbClr val="FFCC00"/>
              </a:solidFill>
              <a:miter lim="800000"/>
              <a:headEnd/>
              <a:tailEnd type="none" w="lg" len="lg"/>
            </a:ln>
            <a:effectLst/>
          </p:spPr>
          <p:txBody>
            <a:bodyPr wrap="none" anchor="ctr">
              <a:prstTxWarp prst="textNoShape">
                <a:avLst/>
              </a:prstTxWarp>
            </a:bodyPr>
            <a:lstStyle/>
            <a:p>
              <a:endParaRPr lang="en-US"/>
            </a:p>
          </p:txBody>
        </p:sp>
        <p:sp>
          <p:nvSpPr>
            <p:cNvPr id="64" name="Rectangle 12"/>
            <p:cNvSpPr>
              <a:spLocks noChangeArrowheads="1"/>
            </p:cNvSpPr>
            <p:nvPr/>
          </p:nvSpPr>
          <p:spPr bwMode="auto">
            <a:xfrm>
              <a:off x="618" y="1424"/>
              <a:ext cx="272" cy="279"/>
            </a:xfrm>
            <a:prstGeom prst="rect">
              <a:avLst/>
            </a:prstGeom>
            <a:noFill/>
            <a:ln w="25400">
              <a:solidFill>
                <a:srgbClr val="FFCC00"/>
              </a:solidFill>
              <a:miter lim="800000"/>
              <a:headEnd/>
              <a:tailEnd type="none" w="lg" len="lg"/>
            </a:ln>
            <a:effectLst/>
          </p:spPr>
          <p:txBody>
            <a:bodyPr wrap="none" anchor="ctr">
              <a:prstTxWarp prst="textNoShape">
                <a:avLst/>
              </a:prstTxWarp>
            </a:bodyPr>
            <a:lstStyle/>
            <a:p>
              <a:endParaRPr lang="en-US"/>
            </a:p>
          </p:txBody>
        </p:sp>
        <p:sp>
          <p:nvSpPr>
            <p:cNvPr id="65" name="Rectangle 13"/>
            <p:cNvSpPr>
              <a:spLocks noChangeArrowheads="1"/>
            </p:cNvSpPr>
            <p:nvPr/>
          </p:nvSpPr>
          <p:spPr bwMode="auto">
            <a:xfrm>
              <a:off x="1972" y="869"/>
              <a:ext cx="272" cy="279"/>
            </a:xfrm>
            <a:prstGeom prst="rect">
              <a:avLst/>
            </a:prstGeom>
            <a:noFill/>
            <a:ln w="25400">
              <a:solidFill>
                <a:srgbClr val="FFCC00"/>
              </a:solidFill>
              <a:miter lim="800000"/>
              <a:headEnd/>
              <a:tailEnd type="none" w="lg" len="lg"/>
            </a:ln>
            <a:effectLst/>
          </p:spPr>
          <p:txBody>
            <a:bodyPr wrap="none" anchor="ctr">
              <a:prstTxWarp prst="textNoShape">
                <a:avLst/>
              </a:prstTxWarp>
            </a:bodyPr>
            <a:lstStyle/>
            <a:p>
              <a:endParaRPr lang="en-US"/>
            </a:p>
          </p:txBody>
        </p:sp>
        <p:sp>
          <p:nvSpPr>
            <p:cNvPr id="66" name="Rectangle 14"/>
            <p:cNvSpPr>
              <a:spLocks noChangeArrowheads="1"/>
            </p:cNvSpPr>
            <p:nvPr/>
          </p:nvSpPr>
          <p:spPr bwMode="auto">
            <a:xfrm>
              <a:off x="4694" y="1122"/>
              <a:ext cx="272" cy="279"/>
            </a:xfrm>
            <a:prstGeom prst="rect">
              <a:avLst/>
            </a:prstGeom>
            <a:noFill/>
            <a:ln w="25400">
              <a:solidFill>
                <a:srgbClr val="FFCC00"/>
              </a:solidFill>
              <a:miter lim="800000"/>
              <a:headEnd/>
              <a:tailEnd type="none" w="lg" len="lg"/>
            </a:ln>
            <a:effectLst/>
          </p:spPr>
          <p:txBody>
            <a:bodyPr wrap="none" anchor="ctr">
              <a:prstTxWarp prst="textNoShape">
                <a:avLst/>
              </a:prstTxWarp>
            </a:bodyPr>
            <a:lstStyle/>
            <a:p>
              <a:endParaRPr lang="en-US"/>
            </a:p>
          </p:txBody>
        </p:sp>
        <p:sp>
          <p:nvSpPr>
            <p:cNvPr id="67" name="Oval 15"/>
            <p:cNvSpPr>
              <a:spLocks noChangeArrowheads="1"/>
            </p:cNvSpPr>
            <p:nvPr/>
          </p:nvSpPr>
          <p:spPr bwMode="auto">
            <a:xfrm>
              <a:off x="890" y="2494"/>
              <a:ext cx="1081" cy="365"/>
            </a:xfrm>
            <a:prstGeom prst="ellipse">
              <a:avLst/>
            </a:prstGeom>
            <a:noFill/>
            <a:ln w="38100">
              <a:solidFill>
                <a:srgbClr val="FF0000"/>
              </a:solidFill>
              <a:round/>
              <a:headEnd/>
              <a:tailEnd type="none" w="lg" len="lg"/>
            </a:ln>
            <a:effectLst/>
          </p:spPr>
          <p:txBody>
            <a:bodyPr wrap="none" anchor="ctr">
              <a:prstTxWarp prst="textNoShape">
                <a:avLst/>
              </a:prstTxWarp>
            </a:bodyPr>
            <a:lstStyle/>
            <a:p>
              <a:endParaRPr lang="en-US"/>
            </a:p>
          </p:txBody>
        </p:sp>
        <p:sp>
          <p:nvSpPr>
            <p:cNvPr id="68" name="Line 16"/>
            <p:cNvSpPr>
              <a:spLocks noChangeShapeType="1"/>
            </p:cNvSpPr>
            <p:nvPr/>
          </p:nvSpPr>
          <p:spPr bwMode="auto">
            <a:xfrm>
              <a:off x="730" y="2586"/>
              <a:ext cx="224" cy="395"/>
            </a:xfrm>
            <a:prstGeom prst="line">
              <a:avLst/>
            </a:prstGeom>
            <a:noFill/>
            <a:ln w="25400">
              <a:solidFill>
                <a:srgbClr val="FF0000"/>
              </a:solidFill>
              <a:round/>
              <a:headEnd/>
              <a:tailEnd type="none" w="lg" len="lg"/>
            </a:ln>
            <a:effectLst/>
          </p:spPr>
          <p:txBody>
            <a:bodyPr wrap="none" anchor="ctr">
              <a:prstTxWarp prst="textNoShape">
                <a:avLst/>
              </a:prstTxWarp>
            </a:bodyPr>
            <a:lstStyle/>
            <a:p>
              <a:endParaRPr lang="en-US"/>
            </a:p>
          </p:txBody>
        </p:sp>
        <p:sp>
          <p:nvSpPr>
            <p:cNvPr id="69" name="Line 17"/>
            <p:cNvSpPr>
              <a:spLocks noChangeShapeType="1"/>
            </p:cNvSpPr>
            <p:nvPr/>
          </p:nvSpPr>
          <p:spPr bwMode="auto">
            <a:xfrm>
              <a:off x="1592" y="3369"/>
              <a:ext cx="1777" cy="118"/>
            </a:xfrm>
            <a:prstGeom prst="line">
              <a:avLst/>
            </a:prstGeom>
            <a:noFill/>
            <a:ln w="25400">
              <a:solidFill>
                <a:srgbClr val="FF0000"/>
              </a:solidFill>
              <a:round/>
              <a:headEnd/>
              <a:tailEnd type="none" w="lg" len="lg"/>
            </a:ln>
            <a:effectLst/>
          </p:spPr>
          <p:txBody>
            <a:bodyPr wrap="none" anchor="ctr">
              <a:prstTxWarp prst="textNoShape">
                <a:avLst/>
              </a:prstTxWarp>
            </a:bodyPr>
            <a:lstStyle/>
            <a:p>
              <a:endParaRPr lang="en-US"/>
            </a:p>
          </p:txBody>
        </p:sp>
        <p:sp>
          <p:nvSpPr>
            <p:cNvPr id="70" name="Line 18"/>
            <p:cNvSpPr>
              <a:spLocks noChangeShapeType="1"/>
            </p:cNvSpPr>
            <p:nvPr/>
          </p:nvSpPr>
          <p:spPr bwMode="auto">
            <a:xfrm flipV="1">
              <a:off x="1917" y="2002"/>
              <a:ext cx="393" cy="275"/>
            </a:xfrm>
            <a:prstGeom prst="line">
              <a:avLst/>
            </a:prstGeom>
            <a:noFill/>
            <a:ln w="25400">
              <a:solidFill>
                <a:srgbClr val="FF0000"/>
              </a:solidFill>
              <a:round/>
              <a:headEnd/>
              <a:tailEnd type="none" w="lg" len="lg"/>
            </a:ln>
            <a:effectLst/>
          </p:spPr>
          <p:txBody>
            <a:bodyPr wrap="none" anchor="ctr">
              <a:prstTxWarp prst="textNoShape">
                <a:avLst/>
              </a:prstTxWarp>
            </a:bodyPr>
            <a:lstStyle/>
            <a:p>
              <a:endParaRPr lang="en-US"/>
            </a:p>
          </p:txBody>
        </p:sp>
        <p:sp>
          <p:nvSpPr>
            <p:cNvPr id="71" name="Arc 19"/>
            <p:cNvSpPr>
              <a:spLocks/>
            </p:cNvSpPr>
            <p:nvPr/>
          </p:nvSpPr>
          <p:spPr bwMode="auto">
            <a:xfrm flipV="1">
              <a:off x="1727" y="1918"/>
              <a:ext cx="583" cy="84"/>
            </a:xfrm>
            <a:custGeom>
              <a:avLst/>
              <a:gdLst>
                <a:gd name="G0" fmla="+- 0 0 0"/>
                <a:gd name="G1" fmla="+- 3165 0 0"/>
                <a:gd name="G2" fmla="+- 21600 0 0"/>
                <a:gd name="T0" fmla="*/ 21366 w 21600"/>
                <a:gd name="T1" fmla="*/ 0 h 13185"/>
                <a:gd name="T2" fmla="*/ 19135 w 21600"/>
                <a:gd name="T3" fmla="*/ 13185 h 13185"/>
                <a:gd name="T4" fmla="*/ 0 w 21600"/>
                <a:gd name="T5" fmla="*/ 3165 h 13185"/>
              </a:gdLst>
              <a:ahLst/>
              <a:cxnLst>
                <a:cxn ang="0">
                  <a:pos x="T0" y="T1"/>
                </a:cxn>
                <a:cxn ang="0">
                  <a:pos x="T2" y="T3"/>
                </a:cxn>
                <a:cxn ang="0">
                  <a:pos x="T4" y="T5"/>
                </a:cxn>
              </a:cxnLst>
              <a:rect l="0" t="0" r="r" b="b"/>
              <a:pathLst>
                <a:path w="21600" h="13185" fill="none" extrusionOk="0">
                  <a:moveTo>
                    <a:pt x="21366" y="-1"/>
                  </a:moveTo>
                  <a:cubicBezTo>
                    <a:pt x="21522" y="1047"/>
                    <a:pt x="21600" y="2105"/>
                    <a:pt x="21600" y="3165"/>
                  </a:cubicBezTo>
                  <a:cubicBezTo>
                    <a:pt x="21600" y="6655"/>
                    <a:pt x="20754" y="10093"/>
                    <a:pt x="19135" y="13185"/>
                  </a:cubicBezTo>
                </a:path>
                <a:path w="21600" h="13185" stroke="0" extrusionOk="0">
                  <a:moveTo>
                    <a:pt x="21366" y="-1"/>
                  </a:moveTo>
                  <a:cubicBezTo>
                    <a:pt x="21522" y="1047"/>
                    <a:pt x="21600" y="2105"/>
                    <a:pt x="21600" y="3165"/>
                  </a:cubicBezTo>
                  <a:cubicBezTo>
                    <a:pt x="21600" y="6655"/>
                    <a:pt x="20754" y="10093"/>
                    <a:pt x="19135" y="13185"/>
                  </a:cubicBezTo>
                  <a:lnTo>
                    <a:pt x="0" y="3165"/>
                  </a:lnTo>
                  <a:close/>
                </a:path>
              </a:pathLst>
            </a:custGeom>
            <a:noFill/>
            <a:ln w="25400">
              <a:solidFill>
                <a:srgbClr val="FF0000"/>
              </a:solidFill>
              <a:round/>
              <a:headEnd/>
              <a:tailEnd type="none" w="lg" len="lg"/>
            </a:ln>
            <a:effectLst/>
          </p:spPr>
          <p:txBody>
            <a:bodyPr wrap="none" anchor="ctr">
              <a:prstTxWarp prst="textNoShape">
                <a:avLst/>
              </a:prstTxWarp>
            </a:bodyPr>
            <a:lstStyle/>
            <a:p>
              <a:endParaRPr lang="en-US"/>
            </a:p>
          </p:txBody>
        </p:sp>
        <p:sp>
          <p:nvSpPr>
            <p:cNvPr id="72" name="Arc 20"/>
            <p:cNvSpPr>
              <a:spLocks/>
            </p:cNvSpPr>
            <p:nvPr/>
          </p:nvSpPr>
          <p:spPr bwMode="auto">
            <a:xfrm flipH="1">
              <a:off x="2306" y="1937"/>
              <a:ext cx="305" cy="179"/>
            </a:xfrm>
            <a:custGeom>
              <a:avLst/>
              <a:gdLst>
                <a:gd name="G0" fmla="+- 2114 0 0"/>
                <a:gd name="G1" fmla="+- 21600 0 0"/>
                <a:gd name="G2" fmla="+- 21600 0 0"/>
                <a:gd name="T0" fmla="*/ 0 w 19051"/>
                <a:gd name="T1" fmla="*/ 104 h 21600"/>
                <a:gd name="T2" fmla="*/ 19051 w 19051"/>
                <a:gd name="T3" fmla="*/ 8196 h 21600"/>
                <a:gd name="T4" fmla="*/ 2114 w 19051"/>
                <a:gd name="T5" fmla="*/ 21600 h 21600"/>
              </a:gdLst>
              <a:ahLst/>
              <a:cxnLst>
                <a:cxn ang="0">
                  <a:pos x="T0" y="T1"/>
                </a:cxn>
                <a:cxn ang="0">
                  <a:pos x="T2" y="T3"/>
                </a:cxn>
                <a:cxn ang="0">
                  <a:pos x="T4" y="T5"/>
                </a:cxn>
              </a:cxnLst>
              <a:rect l="0" t="0" r="r" b="b"/>
              <a:pathLst>
                <a:path w="19051" h="21600" fill="none" extrusionOk="0">
                  <a:moveTo>
                    <a:pt x="-1" y="103"/>
                  </a:moveTo>
                  <a:cubicBezTo>
                    <a:pt x="702" y="34"/>
                    <a:pt x="1408" y="-1"/>
                    <a:pt x="2114" y="-1"/>
                  </a:cubicBezTo>
                  <a:cubicBezTo>
                    <a:pt x="8715" y="-1"/>
                    <a:pt x="14954" y="3018"/>
                    <a:pt x="19051" y="8195"/>
                  </a:cubicBezTo>
                </a:path>
                <a:path w="19051" h="21600" stroke="0" extrusionOk="0">
                  <a:moveTo>
                    <a:pt x="-1" y="103"/>
                  </a:moveTo>
                  <a:cubicBezTo>
                    <a:pt x="702" y="34"/>
                    <a:pt x="1408" y="-1"/>
                    <a:pt x="2114" y="-1"/>
                  </a:cubicBezTo>
                  <a:cubicBezTo>
                    <a:pt x="8715" y="-1"/>
                    <a:pt x="14954" y="3018"/>
                    <a:pt x="19051" y="8195"/>
                  </a:cubicBezTo>
                  <a:lnTo>
                    <a:pt x="2114" y="21600"/>
                  </a:lnTo>
                  <a:close/>
                </a:path>
              </a:pathLst>
            </a:custGeom>
            <a:noFill/>
            <a:ln w="25400">
              <a:solidFill>
                <a:srgbClr val="FF0000"/>
              </a:solidFill>
              <a:round/>
              <a:headEnd/>
              <a:tailEnd type="none" w="lg" len="lg"/>
            </a:ln>
            <a:effectLst/>
          </p:spPr>
          <p:txBody>
            <a:bodyPr wrap="none" anchor="ctr">
              <a:prstTxWarp prst="textNoShape">
                <a:avLst/>
              </a:prstTxWarp>
            </a:bodyPr>
            <a:lstStyle/>
            <a:p>
              <a:endParaRPr lang="en-US"/>
            </a:p>
          </p:txBody>
        </p:sp>
        <p:sp>
          <p:nvSpPr>
            <p:cNvPr id="73" name="Oval 21"/>
            <p:cNvSpPr>
              <a:spLocks noChangeArrowheads="1"/>
            </p:cNvSpPr>
            <p:nvPr/>
          </p:nvSpPr>
          <p:spPr bwMode="auto">
            <a:xfrm>
              <a:off x="722" y="2494"/>
              <a:ext cx="224" cy="126"/>
            </a:xfrm>
            <a:prstGeom prst="ellipse">
              <a:avLst/>
            </a:prstGeom>
            <a:noFill/>
            <a:ln w="25400">
              <a:solidFill>
                <a:srgbClr val="FF0000"/>
              </a:solidFill>
              <a:round/>
              <a:headEnd/>
              <a:tailEnd type="none" w="lg" len="lg"/>
            </a:ln>
            <a:effectLst/>
          </p:spPr>
          <p:txBody>
            <a:bodyPr wrap="none" anchor="ctr">
              <a:prstTxWarp prst="textNoShape">
                <a:avLst/>
              </a:prstTxWarp>
            </a:bodyPr>
            <a:lstStyle/>
            <a:p>
              <a:endParaRPr lang="en-US"/>
            </a:p>
          </p:txBody>
        </p:sp>
        <p:sp>
          <p:nvSpPr>
            <p:cNvPr id="74" name="Line 22"/>
            <p:cNvSpPr>
              <a:spLocks noChangeShapeType="1"/>
            </p:cNvSpPr>
            <p:nvPr/>
          </p:nvSpPr>
          <p:spPr bwMode="auto">
            <a:xfrm>
              <a:off x="954" y="2981"/>
              <a:ext cx="638" cy="388"/>
            </a:xfrm>
            <a:prstGeom prst="line">
              <a:avLst/>
            </a:prstGeom>
            <a:noFill/>
            <a:ln w="25400">
              <a:solidFill>
                <a:srgbClr val="FF0000"/>
              </a:solidFill>
              <a:round/>
              <a:headEnd/>
              <a:tailEnd type="none" w="lg" len="lg"/>
            </a:ln>
            <a:effectLst/>
          </p:spPr>
          <p:txBody>
            <a:bodyPr wrap="none" anchor="ctr">
              <a:prstTxWarp prst="textNoShape">
                <a:avLst/>
              </a:prstTxWarp>
            </a:bodyPr>
            <a:lstStyle/>
            <a:p>
              <a:endParaRPr lang="en-US"/>
            </a:p>
          </p:txBody>
        </p:sp>
        <p:sp>
          <p:nvSpPr>
            <p:cNvPr id="75" name="Line 23"/>
            <p:cNvSpPr>
              <a:spLocks noChangeShapeType="1"/>
            </p:cNvSpPr>
            <p:nvPr/>
          </p:nvSpPr>
          <p:spPr bwMode="auto">
            <a:xfrm>
              <a:off x="1919" y="2273"/>
              <a:ext cx="52" cy="363"/>
            </a:xfrm>
            <a:prstGeom prst="line">
              <a:avLst/>
            </a:prstGeom>
            <a:noFill/>
            <a:ln w="25400">
              <a:solidFill>
                <a:srgbClr val="FF0000"/>
              </a:solidFill>
              <a:round/>
              <a:headEnd/>
              <a:tailEnd type="none" w="lg" len="lg"/>
            </a:ln>
            <a:effectLst/>
          </p:spPr>
          <p:txBody>
            <a:bodyPr wrap="none" anchor="ctr">
              <a:prstTxWarp prst="textNoShape">
                <a:avLst/>
              </a:prstTxWarp>
            </a:bodyPr>
            <a:lstStyle/>
            <a:p>
              <a:endParaRPr lang="en-US"/>
            </a:p>
          </p:txBody>
        </p:sp>
        <p:sp>
          <p:nvSpPr>
            <p:cNvPr id="76" name="Text Box 24"/>
            <p:cNvSpPr txBox="1">
              <a:spLocks noChangeArrowheads="1"/>
            </p:cNvSpPr>
            <p:nvPr/>
          </p:nvSpPr>
          <p:spPr bwMode="auto">
            <a:xfrm>
              <a:off x="2489" y="3487"/>
              <a:ext cx="907" cy="250"/>
            </a:xfrm>
            <a:prstGeom prst="rect">
              <a:avLst/>
            </a:prstGeom>
            <a:noFill/>
            <a:ln w="25400">
              <a:noFill/>
              <a:miter lim="800000"/>
              <a:headEnd/>
              <a:tailEnd type="none" w="lg" len="lg"/>
            </a:ln>
            <a:effectLst/>
          </p:spPr>
          <p:txBody>
            <a:bodyPr wrap="none">
              <a:prstTxWarp prst="textNoShape">
                <a:avLst/>
              </a:prstTxWarp>
              <a:spAutoFit/>
            </a:bodyPr>
            <a:lstStyle/>
            <a:p>
              <a:r>
                <a:rPr lang="en-GB" sz="2000" b="1">
                  <a:solidFill>
                    <a:srgbClr val="FFCC00"/>
                  </a:solidFill>
                  <a:latin typeface="Helvetica" pitchFamily="-106" charset="0"/>
                </a:rPr>
                <a:t>TANDEMS</a:t>
              </a:r>
            </a:p>
          </p:txBody>
        </p:sp>
      </p:grpSp>
      <p:sp>
        <p:nvSpPr>
          <p:cNvPr id="77" name="Oval 25"/>
          <p:cNvSpPr>
            <a:spLocks noChangeArrowheads="1"/>
          </p:cNvSpPr>
          <p:nvPr/>
        </p:nvSpPr>
        <p:spPr bwMode="auto">
          <a:xfrm>
            <a:off x="3810000" y="2895600"/>
            <a:ext cx="152400" cy="152400"/>
          </a:xfrm>
          <a:prstGeom prst="ellipse">
            <a:avLst/>
          </a:prstGeom>
          <a:solidFill>
            <a:srgbClr val="FFFF3D"/>
          </a:solidFill>
          <a:ln w="9525">
            <a:noFill/>
            <a:round/>
            <a:headEnd/>
            <a:tailEnd/>
          </a:ln>
          <a:effectLst/>
        </p:spPr>
        <p:txBody>
          <a:bodyPr wrap="none" anchor="ctr">
            <a:prstTxWarp prst="textNoShape">
              <a:avLst/>
            </a:prstTxWarp>
          </a:bodyPr>
          <a:lstStyle/>
          <a:p>
            <a:endParaRPr lang="en-US"/>
          </a:p>
        </p:txBody>
      </p:sp>
      <p:sp>
        <p:nvSpPr>
          <p:cNvPr id="78" name="Oval 26"/>
          <p:cNvSpPr>
            <a:spLocks noChangeArrowheads="1"/>
          </p:cNvSpPr>
          <p:nvPr/>
        </p:nvSpPr>
        <p:spPr bwMode="auto">
          <a:xfrm>
            <a:off x="5181600" y="5334000"/>
            <a:ext cx="152400" cy="152400"/>
          </a:xfrm>
          <a:prstGeom prst="ellipse">
            <a:avLst/>
          </a:prstGeom>
          <a:solidFill>
            <a:srgbClr val="FD3FEB"/>
          </a:solidFill>
          <a:ln w="9525">
            <a:noFill/>
            <a:round/>
            <a:headEnd/>
            <a:tailEnd/>
          </a:ln>
          <a:effectLst/>
        </p:spPr>
        <p:txBody>
          <a:bodyPr wrap="none" anchor="ctr">
            <a:prstTxWarp prst="textNoShape">
              <a:avLst/>
            </a:prstTxWarp>
          </a:bodyPr>
          <a:lstStyle/>
          <a:p>
            <a:endParaRPr lang="en-US"/>
          </a:p>
        </p:txBody>
      </p:sp>
      <p:sp>
        <p:nvSpPr>
          <p:cNvPr id="79" name="Oval 27"/>
          <p:cNvSpPr>
            <a:spLocks noChangeArrowheads="1"/>
          </p:cNvSpPr>
          <p:nvPr/>
        </p:nvSpPr>
        <p:spPr bwMode="auto">
          <a:xfrm>
            <a:off x="3581400" y="3048000"/>
            <a:ext cx="152400" cy="152400"/>
          </a:xfrm>
          <a:prstGeom prst="ellipse">
            <a:avLst/>
          </a:prstGeom>
          <a:solidFill>
            <a:srgbClr val="FFFF3D"/>
          </a:solidFill>
          <a:ln w="9525">
            <a:noFill/>
            <a:round/>
            <a:headEnd/>
            <a:tailEnd/>
          </a:ln>
          <a:effectLst/>
        </p:spPr>
        <p:txBody>
          <a:bodyPr wrap="none" anchor="ctr">
            <a:prstTxWarp prst="textNoShape">
              <a:avLst/>
            </a:prstTxWarp>
          </a:bodyPr>
          <a:lstStyle/>
          <a:p>
            <a:endParaRPr lang="en-US"/>
          </a:p>
        </p:txBody>
      </p:sp>
      <p:sp>
        <p:nvSpPr>
          <p:cNvPr id="80" name="Oval 28"/>
          <p:cNvSpPr>
            <a:spLocks noChangeArrowheads="1"/>
          </p:cNvSpPr>
          <p:nvPr/>
        </p:nvSpPr>
        <p:spPr bwMode="auto">
          <a:xfrm>
            <a:off x="3352800" y="2895600"/>
            <a:ext cx="152400" cy="152400"/>
          </a:xfrm>
          <a:prstGeom prst="ellipse">
            <a:avLst/>
          </a:prstGeom>
          <a:solidFill>
            <a:srgbClr val="5DA7F1"/>
          </a:solidFill>
          <a:ln w="9525">
            <a:noFill/>
            <a:round/>
            <a:headEnd/>
            <a:tailEnd/>
          </a:ln>
          <a:effectLst/>
        </p:spPr>
        <p:txBody>
          <a:bodyPr wrap="none" anchor="ctr">
            <a:prstTxWarp prst="textNoShape">
              <a:avLst/>
            </a:prstTxWarp>
          </a:bodyPr>
          <a:lstStyle/>
          <a:p>
            <a:endParaRPr lang="en-US"/>
          </a:p>
        </p:txBody>
      </p:sp>
      <p:sp>
        <p:nvSpPr>
          <p:cNvPr id="81" name="Oval 29"/>
          <p:cNvSpPr>
            <a:spLocks noChangeArrowheads="1"/>
          </p:cNvSpPr>
          <p:nvPr/>
        </p:nvSpPr>
        <p:spPr bwMode="auto">
          <a:xfrm>
            <a:off x="3581400" y="3048000"/>
            <a:ext cx="152400" cy="152400"/>
          </a:xfrm>
          <a:prstGeom prst="ellipse">
            <a:avLst/>
          </a:prstGeom>
          <a:solidFill>
            <a:srgbClr val="5DA7F1"/>
          </a:solidFill>
          <a:ln w="9525">
            <a:noFill/>
            <a:round/>
            <a:headEnd/>
            <a:tailEnd/>
          </a:ln>
          <a:effectLst/>
        </p:spPr>
        <p:txBody>
          <a:bodyPr wrap="none" anchor="ctr">
            <a:prstTxWarp prst="textNoShape">
              <a:avLst/>
            </a:prstTxWarp>
          </a:bodyPr>
          <a:lstStyle/>
          <a:p>
            <a:endParaRPr lang="en-US"/>
          </a:p>
        </p:txBody>
      </p:sp>
      <p:sp>
        <p:nvSpPr>
          <p:cNvPr id="82" name="Text Box 34"/>
          <p:cNvSpPr txBox="1">
            <a:spLocks noChangeArrowheads="1"/>
          </p:cNvSpPr>
          <p:nvPr/>
        </p:nvSpPr>
        <p:spPr bwMode="auto">
          <a:xfrm>
            <a:off x="4800600" y="3138488"/>
            <a:ext cx="3762375" cy="641350"/>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b="1" i="1">
                <a:solidFill>
                  <a:srgbClr val="D91F2D"/>
                </a:solidFill>
              </a:rPr>
              <a:t>v = 0.99995</a:t>
            </a:r>
            <a:r>
              <a:rPr lang="en-US" sz="1800" b="1" i="1">
                <a:solidFill>
                  <a:srgbClr val="D91F2D"/>
                </a:solidFill>
                <a:sym typeface="Symbol" pitchFamily="-106" charset="2"/>
              </a:rPr>
              <a:t></a:t>
            </a:r>
            <a:r>
              <a:rPr lang="en-US" sz="1800" b="1" i="1">
                <a:solidFill>
                  <a:srgbClr val="D91F2D"/>
                </a:solidFill>
              </a:rPr>
              <a:t>c = 186,000 miles/sec</a:t>
            </a:r>
          </a:p>
          <a:p>
            <a:pPr eaLnBrk="1" hangingPunct="1"/>
            <a:r>
              <a:rPr lang="en-US" sz="1800" b="1" i="1">
                <a:solidFill>
                  <a:srgbClr val="D91F2D"/>
                </a:solidFill>
              </a:rPr>
              <a:t>          Au + Au at 200 GeV</a:t>
            </a:r>
            <a:endParaRPr lang="en-US" sz="1800" b="1">
              <a:solidFill>
                <a:srgbClr val="FD3FEB"/>
              </a:solidFill>
            </a:endParaRPr>
          </a:p>
        </p:txBody>
      </p:sp>
      <p:sp>
        <p:nvSpPr>
          <p:cNvPr id="83" name="Text Box 35"/>
          <p:cNvSpPr txBox="1">
            <a:spLocks noChangeArrowheads="1"/>
          </p:cNvSpPr>
          <p:nvPr/>
        </p:nvSpPr>
        <p:spPr bwMode="auto">
          <a:xfrm>
            <a:off x="7391400" y="6019800"/>
            <a:ext cx="1752600" cy="274638"/>
          </a:xfrm>
          <a:prstGeom prst="rect">
            <a:avLst/>
          </a:prstGeom>
          <a:noFill/>
          <a:ln w="9525">
            <a:noFill/>
            <a:miter lim="800000"/>
            <a:headEnd/>
            <a:tailEnd/>
          </a:ln>
        </p:spPr>
        <p:txBody>
          <a:bodyPr>
            <a:prstTxWarp prst="textNoShape">
              <a:avLst/>
            </a:prstTxWarp>
            <a:spAutoFit/>
          </a:bodyPr>
          <a:lstStyle/>
          <a:p>
            <a:pPr>
              <a:spcBef>
                <a:spcPct val="50000"/>
              </a:spcBef>
            </a:pPr>
            <a:r>
              <a:rPr lang="en-US" sz="1200" i="1" dirty="0"/>
              <a:t>Animation M. Lisa</a:t>
            </a:r>
            <a:endParaRPr lang="en-US" dirty="0"/>
          </a:p>
        </p:txBody>
      </p:sp>
      <p:sp>
        <p:nvSpPr>
          <p:cNvPr id="84" name="Snip Diagonal Corner Rectangle 83"/>
          <p:cNvSpPr/>
          <p:nvPr/>
        </p:nvSpPr>
        <p:spPr>
          <a:xfrm>
            <a:off x="4495800" y="3124200"/>
            <a:ext cx="4138613" cy="2917824"/>
          </a:xfrm>
          <a:prstGeom prst="snip2DiagRect">
            <a:avLst>
              <a:gd name="adj1" fmla="val 11752"/>
              <a:gd name="adj2" fmla="val 128"/>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r>
              <a:rPr lang="en-US" sz="2200" b="1" dirty="0" smtClean="0">
                <a:solidFill>
                  <a:srgbClr val="0000FF"/>
                </a:solidFill>
              </a:rPr>
              <a:t>- RHIC: The high-energy</a:t>
            </a:r>
          </a:p>
          <a:p>
            <a:r>
              <a:rPr lang="en-US" sz="2200" b="1" dirty="0" smtClean="0">
                <a:solidFill>
                  <a:srgbClr val="0000FF"/>
                </a:solidFill>
              </a:rPr>
              <a:t>heavy-ion collider</a:t>
            </a:r>
          </a:p>
          <a:p>
            <a:r>
              <a:rPr lang="en-US" b="1" dirty="0" smtClean="0">
                <a:solidFill>
                  <a:schemeClr val="tx1"/>
                </a:solidFill>
              </a:rPr>
              <a:t>(</a:t>
            </a:r>
            <a:r>
              <a:rPr lang="en-US" b="1" dirty="0" err="1" smtClean="0">
                <a:solidFill>
                  <a:schemeClr val="tx1"/>
                </a:solidFill>
              </a:rPr>
              <a:t>i</a:t>
            </a:r>
            <a:r>
              <a:rPr lang="en-US" b="1" dirty="0" smtClean="0">
                <a:solidFill>
                  <a:schemeClr val="tx1"/>
                </a:solidFill>
              </a:rPr>
              <a:t>) Dedicated QCD collider</a:t>
            </a:r>
          </a:p>
          <a:p>
            <a:r>
              <a:rPr lang="en-US" b="1" dirty="0" smtClean="0">
                <a:solidFill>
                  <a:schemeClr val="tx1"/>
                </a:solidFill>
              </a:rPr>
              <a:t>(ii) </a:t>
            </a:r>
            <a:r>
              <a:rPr lang="en-US" b="1" i="1" dirty="0" smtClean="0">
                <a:solidFill>
                  <a:schemeClr val="tx1"/>
                </a:solidFill>
              </a:rPr>
              <a:t>√</a:t>
            </a:r>
            <a:r>
              <a:rPr lang="en-US" b="1" i="1" dirty="0" err="1" smtClean="0">
                <a:solidFill>
                  <a:schemeClr val="tx1"/>
                </a:solidFill>
              </a:rPr>
              <a:t>s</a:t>
            </a:r>
            <a:r>
              <a:rPr lang="en-US" b="1" i="1" baseline="-25000" dirty="0" err="1" smtClean="0">
                <a:solidFill>
                  <a:schemeClr val="tx1"/>
                </a:solidFill>
              </a:rPr>
              <a:t>NN</a:t>
            </a:r>
            <a:r>
              <a:rPr lang="en-US" b="1" i="1" dirty="0" smtClean="0">
                <a:solidFill>
                  <a:schemeClr val="tx1"/>
                </a:solidFill>
              </a:rPr>
              <a:t> </a:t>
            </a:r>
            <a:r>
              <a:rPr lang="en-US" b="1" dirty="0" smtClean="0">
                <a:solidFill>
                  <a:schemeClr val="tx1"/>
                </a:solidFill>
              </a:rPr>
              <a:t>= 200 - 5 GeV</a:t>
            </a:r>
          </a:p>
          <a:p>
            <a:r>
              <a:rPr lang="en-US" b="1" dirty="0" smtClean="0">
                <a:solidFill>
                  <a:schemeClr val="tx1"/>
                </a:solidFill>
              </a:rPr>
              <a:t>(iii) </a:t>
            </a:r>
            <a:r>
              <a:rPr lang="en-US" b="1" i="1" dirty="0" smtClean="0">
                <a:solidFill>
                  <a:schemeClr val="tx1"/>
                </a:solidFill>
              </a:rPr>
              <a:t>U, </a:t>
            </a:r>
            <a:r>
              <a:rPr lang="en-US" b="1" i="1" dirty="0" err="1" smtClean="0">
                <a:solidFill>
                  <a:schemeClr val="tx1"/>
                </a:solidFill>
              </a:rPr>
              <a:t>Pb</a:t>
            </a:r>
            <a:r>
              <a:rPr lang="en-US" b="1" i="1" dirty="0" smtClean="0">
                <a:solidFill>
                  <a:schemeClr val="tx1"/>
                </a:solidFill>
              </a:rPr>
              <a:t>, Au, Cu, He, d, p</a:t>
            </a:r>
          </a:p>
          <a:p>
            <a:endParaRPr lang="en-US" b="1" i="1" dirty="0" smtClean="0">
              <a:solidFill>
                <a:schemeClr val="tx1"/>
              </a:solidFill>
            </a:endParaRPr>
          </a:p>
          <a:p>
            <a:r>
              <a:rPr lang="en-US" sz="2200" b="1" dirty="0" smtClean="0">
                <a:solidFill>
                  <a:srgbClr val="800000"/>
                </a:solidFill>
              </a:rPr>
              <a:t>- </a:t>
            </a:r>
            <a:r>
              <a:rPr lang="en-US" sz="2200" b="1" dirty="0" smtClean="0">
                <a:solidFill>
                  <a:srgbClr val="0000FF"/>
                </a:solidFill>
              </a:rPr>
              <a:t>RHIC: The highest energy</a:t>
            </a:r>
          </a:p>
          <a:p>
            <a:r>
              <a:rPr lang="en-US" sz="2200" b="1" dirty="0" smtClean="0">
                <a:solidFill>
                  <a:srgbClr val="0000FF"/>
                </a:solidFill>
              </a:rPr>
              <a:t>polarized proton collider!</a:t>
            </a:r>
          </a:p>
          <a:p>
            <a:r>
              <a:rPr lang="en-US" b="1" i="1" dirty="0" smtClean="0">
                <a:solidFill>
                  <a:schemeClr val="tx1"/>
                </a:solidFill>
              </a:rPr>
              <a:t>√</a:t>
            </a:r>
            <a:r>
              <a:rPr lang="en-US" b="1" i="1" dirty="0" err="1" smtClean="0">
                <a:solidFill>
                  <a:schemeClr val="tx1"/>
                </a:solidFill>
              </a:rPr>
              <a:t>s</a:t>
            </a:r>
            <a:r>
              <a:rPr lang="en-US" b="1" i="1" dirty="0" smtClean="0">
                <a:solidFill>
                  <a:schemeClr val="tx1"/>
                </a:solidFill>
              </a:rPr>
              <a:t> </a:t>
            </a:r>
            <a:r>
              <a:rPr lang="en-US" dirty="0" smtClean="0">
                <a:solidFill>
                  <a:schemeClr val="tx1"/>
                </a:solidFill>
              </a:rPr>
              <a:t>= 200, 500 GeV</a:t>
            </a:r>
            <a:endParaRPr lang="en-US" dirty="0">
              <a:solidFill>
                <a:schemeClr val="tx1"/>
              </a:solidFill>
            </a:endParaRPr>
          </a:p>
        </p:txBody>
      </p:sp>
      <p:sp>
        <p:nvSpPr>
          <p:cNvPr id="35" name="Rectangle 34"/>
          <p:cNvSpPr/>
          <p:nvPr/>
        </p:nvSpPr>
        <p:spPr>
          <a:xfrm>
            <a:off x="8277795" y="6630345"/>
            <a:ext cx="866205" cy="2276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11/34</a:t>
            </a:r>
            <a:endParaRPr lang="en-US" dirty="0">
              <a:solidFill>
                <a:schemeClr val="tx1"/>
              </a:solidFill>
            </a:endParaRPr>
          </a:p>
        </p:txBody>
      </p:sp>
      <p:sp>
        <p:nvSpPr>
          <p:cNvPr id="2" name="Rectangle 1"/>
          <p:cNvSpPr/>
          <p:nvPr/>
        </p:nvSpPr>
        <p:spPr>
          <a:xfrm>
            <a:off x="65957" y="6586358"/>
            <a:ext cx="1710725" cy="261610"/>
          </a:xfrm>
          <a:prstGeom prst="rect">
            <a:avLst/>
          </a:prstGeom>
        </p:spPr>
        <p:txBody>
          <a:bodyPr wrap="none">
            <a:spAutoFit/>
          </a:bodyPr>
          <a:lstStyle/>
          <a:p>
            <a:r>
              <a:rPr lang="en-US" sz="1100" dirty="0"/>
              <a:t>https://</a:t>
            </a:r>
            <a:r>
              <a:rPr lang="en-US" sz="1100" dirty="0" err="1"/>
              <a:t>www.bnl.gov</a:t>
            </a:r>
            <a:r>
              <a:rPr lang="en-US" sz="1100" dirty="0"/>
              <a:t>/</a:t>
            </a:r>
            <a:r>
              <a:rPr lang="en-US" sz="1100" dirty="0" err="1"/>
              <a:t>rhic</a:t>
            </a:r>
            <a:r>
              <a:rPr lang="en-US" sz="1100" dirty="0"/>
              <a:t>/</a:t>
            </a:r>
          </a:p>
        </p:txBody>
      </p:sp>
    </p:spTree>
    <p:extLst>
      <p:ext uri="{BB962C8B-B14F-4D97-AF65-F5344CB8AC3E}">
        <p14:creationId xmlns:p14="http://schemas.microsoft.com/office/powerpoint/2010/main" val="26782551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fill="hold" grpId="0" nodeType="clickEffect">
                                  <p:stCondLst>
                                    <p:cond delay="0"/>
                                  </p:stCondLst>
                                  <p:childTnLst>
                                    <p:animMotion origin="layout" path="M 5.E-6 1.11111E-6 C -0.03108 -0.00162 -0.06216 -0.00324 -0.09167 -0.00556 C -0.12119 -0.00787 -0.15226 -0.01134 -0.17709 -0.01389 C -0.20191 -0.01644 -0.22223 -0.01922 -0.24063 -0.02084 C -0.25921 -0.02246 -0.27448 -0.01875 -0.28855 -0.02361 C -0.30261 -0.02847 -0.31233 -0.04097 -0.325 -0.05 C -0.33768 -0.05903 -0.35452 -0.07014 -0.36459 -0.07778 C -0.37466 -0.08542 -0.37935 -0.09097 -0.38542 -0.09584 C -0.3915 -0.1007 -0.3948 -0.09792 -0.40105 -0.10695 C -0.4073 -0.11597 -0.41806 -0.14005 -0.42292 -0.15 C -0.42778 -0.15996 -0.42709 -0.15996 -0.43021 -0.16667 C -0.43334 -0.17338 -0.43924 -0.18357 -0.44167 -0.19028 C -0.4441 -0.19699 -0.44532 -0.20139 -0.4448 -0.20695 C -0.44428 -0.2125 -0.4415 -0.2206 -0.43855 -0.22361 C -0.4356 -0.22662 -0.43125 -0.2257 -0.42709 -0.225 C -0.42292 -0.22431 -0.4165 -0.22176 -0.41355 -0.21945 C -0.4106 -0.21713 -0.40973 -0.21412 -0.40938 -0.21111 C -0.40903 -0.2081 -0.40869 -0.20371 -0.41146 -0.20139 C -0.41424 -0.19908 -0.42188 -0.19769 -0.42605 -0.19722 C -0.43021 -0.19676 -0.43351 -0.19769 -0.43646 -0.19861 C -0.43941 -0.19954 -0.44237 -0.20023 -0.44375 -0.20278 C -0.44514 -0.20533 -0.44514 -0.21065 -0.4448 -0.21389 C -0.44445 -0.21713 -0.44323 -0.22037 -0.44167 -0.22222 C -0.44011 -0.22408 -0.43785 -0.22477 -0.43542 -0.225 C -0.43299 -0.22523 -0.43056 -0.22477 -0.42709 -0.22361 C -0.42362 -0.22246 -0.41719 -0.22107 -0.41459 -0.21806 C -0.41198 -0.21505 -0.4099 -0.2088 -0.41146 -0.20556 C -0.41303 -0.20232 -0.41962 -0.19977 -0.42396 -0.19861 C -0.4283 -0.19746 -0.43403 -0.19792 -0.4375 -0.19861 C -0.44098 -0.19931 -0.44375 -0.19954 -0.4448 -0.20278 C -0.44584 -0.20602 -0.44566 -0.21459 -0.44375 -0.21806 C -0.44185 -0.22153 -0.43716 -0.22292 -0.43334 -0.22361 C -0.42952 -0.22431 -0.42431 -0.22361 -0.42084 -0.22222 C -0.41737 -0.22084 -0.41407 -0.21806 -0.4125 -0.21528 C -0.41094 -0.2125 -0.41112 -0.20903 -0.41146 -0.20556 C -0.41181 -0.20209 -0.41389 -0.19931 -0.41459 -0.19445 C -0.41528 -0.18959 -0.41632 -0.18125 -0.41563 -0.17639 C -0.41494 -0.17153 -0.41337 -0.16875 -0.41042 -0.16528 C -0.40747 -0.16181 -0.40226 -0.15787 -0.39792 -0.15556 C -0.39358 -0.15324 -0.38837 -0.15324 -0.38438 -0.15139 C -0.38039 -0.14954 -0.3783 -0.14584 -0.37396 -0.14445 C -0.36962 -0.14306 -0.36355 -0.14375 -0.35834 -0.14306 C -0.35313 -0.14236 -0.34827 -0.14074 -0.34271 -0.14028 C -0.33716 -0.13982 -0.33334 -0.14028 -0.325 -0.14028 C -0.31667 -0.14028 -0.30191 -0.13889 -0.29271 -0.14028 C -0.28351 -0.14167 -0.27726 -0.14584 -0.2698 -0.14861 C -0.26233 -0.15139 -0.2533 -0.15371 -0.24792 -0.15695 C -0.24254 -0.16019 -0.24028 -0.16528 -0.2375 -0.16806 C -0.23473 -0.17084 -0.23282 -0.17014 -0.23125 -0.17361 C -0.22969 -0.17709 -0.22744 -0.18403 -0.22813 -0.18889 C -0.22882 -0.19375 -0.22987 -0.19815 -0.23542 -0.20278 C -0.24098 -0.20741 -0.254 -0.21366 -0.26146 -0.21667 C -0.26893 -0.21968 -0.2724 -0.21945 -0.28021 -0.22084 C -0.28803 -0.22222 -0.29983 -0.22454 -0.30834 -0.225 C -0.31685 -0.22547 -0.32292 -0.22408 -0.33125 -0.22361 C -0.33959 -0.22315 -0.34931 -0.22361 -0.35834 -0.22222 C -0.36737 -0.22084 -0.37848 -0.21759 -0.38542 -0.21528 C -0.39237 -0.21297 -0.39566 -0.21088 -0.4 -0.20834 C -0.40435 -0.20579 -0.40869 -0.2044 -0.41146 -0.2 C -0.41424 -0.1956 -0.41771 -0.18843 -0.41667 -0.18195 C -0.41563 -0.17547 -0.4106 -0.16667 -0.40521 -0.16111 C -0.39983 -0.15556 -0.39219 -0.15162 -0.38438 -0.14861 C -0.37657 -0.1456 -0.36615 -0.14422 -0.35834 -0.14306 C -0.35053 -0.1419 -0.34462 -0.14213 -0.3375 -0.14167 C -0.33039 -0.14121 -0.3231 -0.14005 -0.31563 -0.14028 C -0.30816 -0.14051 -0.30105 -0.14167 -0.29271 -0.14306 C -0.28438 -0.14445 -0.27362 -0.1456 -0.26563 -0.14861 C -0.25764 -0.15162 -0.25087 -0.15672 -0.2448 -0.16111 C -0.23872 -0.16551 -0.23039 -0.16783 -0.22917 -0.175 C -0.22796 -0.18218 -0.23056 -0.19699 -0.2375 -0.20417 C -0.24445 -0.21134 -0.26042 -0.21482 -0.27084 -0.21806 C -0.28125 -0.2213 -0.28994 -0.22246 -0.3 -0.22361 C -0.31007 -0.22477 -0.32153 -0.22523 -0.33125 -0.225 C -0.34098 -0.22477 -0.34827 -0.22431 -0.35834 -0.22222 C -0.36841 -0.22014 -0.38316 -0.2169 -0.39167 -0.2125 C -0.40018 -0.2081 -0.40591 -0.20255 -0.40938 -0.19584 C -0.41285 -0.18912 -0.41511 -0.17917 -0.4125 -0.17222 C -0.4099 -0.16528 -0.40035 -0.15834 -0.39375 -0.15417 C -0.38716 -0.15 -0.38282 -0.14954 -0.37292 -0.14722 C -0.36303 -0.14491 -0.34532 -0.14121 -0.33438 -0.14028 C -0.32344 -0.13935 -0.31719 -0.14051 -0.3073 -0.14167 C -0.2974 -0.14283 -0.2856 -0.14445 -0.275 -0.14722 C -0.26441 -0.15 -0.25122 -0.15394 -0.24375 -0.15834 C -0.23629 -0.16273 -0.23282 -0.16759 -0.23021 -0.17361 C -0.22761 -0.17963 -0.22761 -0.18334 -0.22813 -0.19445 C -0.22865 -0.20556 -0.23195 -0.22894 -0.23334 -0.24028 C -0.23473 -0.25162 -0.2356 -0.25602 -0.23646 -0.2625 C -0.23733 -0.26898 -0.2415 -0.27361 -0.23855 -0.27917 C -0.2356 -0.28472 -0.22483 -0.29051 -0.21875 -0.29584 C -0.21268 -0.30116 -0.20695 -0.30625 -0.20209 -0.31111 C -0.19723 -0.31597 -0.19323 -0.32199 -0.18959 -0.325 C -0.18594 -0.32801 -0.18264 -0.32709 -0.18021 -0.32917 C -0.17778 -0.33125 -0.17587 -0.33611 -0.175 -0.3375 " pathEditMode="relative" ptsTypes="aaaaaaaaaaaaaaaaaaaaaaaaaaaaaaaaaaaaaaaaaaaaaaaaaaaaaaaaaaaaaaaaaaaaaaaaaaaaaaaaaaaaaaaaaaaaA">
                                      <p:cBhvr>
                                        <p:cTn id="6" dur="5000" fill="hold"/>
                                        <p:tgtEl>
                                          <p:spTgt spid="78"/>
                                        </p:tgtEl>
                                        <p:attrNameLst>
                                          <p:attrName>ppt_x</p:attrName>
                                          <p:attrName>ppt_y</p:attrName>
                                        </p:attrNameLst>
                                      </p:cBhvr>
                                    </p:animMotion>
                                  </p:childTnLst>
                                </p:cTn>
                              </p:par>
                            </p:childTnLst>
                          </p:cTn>
                        </p:par>
                        <p:par>
                          <p:cTn id="7" fill="hold">
                            <p:stCondLst>
                              <p:cond delay="5000"/>
                            </p:stCondLst>
                            <p:childTnLst>
                              <p:par>
                                <p:cTn id="8" presetID="1" presetClass="exit" presetSubtype="0" fill="hold" grpId="1" nodeType="afterEffect">
                                  <p:stCondLst>
                                    <p:cond delay="0"/>
                                  </p:stCondLst>
                                  <p:childTnLst>
                                    <p:set>
                                      <p:cBhvr>
                                        <p:cTn id="9" dur="1" fill="hold">
                                          <p:stCondLst>
                                            <p:cond delay="0"/>
                                          </p:stCondLst>
                                        </p:cTn>
                                        <p:tgtEl>
                                          <p:spTgt spid="78"/>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79"/>
                                        </p:tgtEl>
                                        <p:attrNameLst>
                                          <p:attrName>style.visibility</p:attrName>
                                        </p:attrNameLst>
                                      </p:cBhvr>
                                      <p:to>
                                        <p:strVal val="visible"/>
                                      </p:to>
                                    </p:set>
                                  </p:childTnLst>
                                </p:cTn>
                              </p:par>
                              <p:par>
                                <p:cTn id="12" presetID="0" presetClass="path" presetSubtype="0" fill="hold" grpId="1" nodeType="withEffect">
                                  <p:stCondLst>
                                    <p:cond delay="0"/>
                                  </p:stCondLst>
                                  <p:childTnLst>
                                    <p:animMotion origin="layout" path="M 0.0 -0.00416 L 0.025 -0.0264 " pathEditMode="relative" ptsTypes="AA">
                                      <p:cBhvr>
                                        <p:cTn id="13" dur="200" fill="hold"/>
                                        <p:tgtEl>
                                          <p:spTgt spid="79"/>
                                        </p:tgtEl>
                                        <p:attrNameLst>
                                          <p:attrName>ppt_x</p:attrName>
                                          <p:attrName>ppt_y</p:attrName>
                                        </p:attrNameLst>
                                      </p:cBhvr>
                                    </p:animMotion>
                                  </p:childTnLst>
                                </p:cTn>
                              </p:par>
                              <p:par>
                                <p:cTn id="14" presetID="1" presetClass="entr" presetSubtype="0" fill="hold" grpId="0" nodeType="withEffect">
                                  <p:stCondLst>
                                    <p:cond delay="0"/>
                                  </p:stCondLst>
                                  <p:childTnLst>
                                    <p:set>
                                      <p:cBhvr>
                                        <p:cTn id="15" dur="1" fill="hold">
                                          <p:stCondLst>
                                            <p:cond delay="0"/>
                                          </p:stCondLst>
                                        </p:cTn>
                                        <p:tgtEl>
                                          <p:spTgt spid="81"/>
                                        </p:tgtEl>
                                        <p:attrNameLst>
                                          <p:attrName>style.visibility</p:attrName>
                                        </p:attrNameLst>
                                      </p:cBhvr>
                                      <p:to>
                                        <p:strVal val="visible"/>
                                      </p:to>
                                    </p:set>
                                  </p:childTnLst>
                                </p:cTn>
                              </p:par>
                              <p:par>
                                <p:cTn id="16" presetID="0" presetClass="path" presetSubtype="0" fill="hold" grpId="1" nodeType="withEffect">
                                  <p:stCondLst>
                                    <p:cond delay="0"/>
                                  </p:stCondLst>
                                  <p:childTnLst>
                                    <p:animMotion origin="layout" path="M 0.0 -3.33333E-6 L -0.00833 -0.02916 " pathEditMode="relative" rAng="0" ptsTypes="AA">
                                      <p:cBhvr>
                                        <p:cTn id="17" dur="200" fill="hold"/>
                                        <p:tgtEl>
                                          <p:spTgt spid="81"/>
                                        </p:tgtEl>
                                        <p:attrNameLst>
                                          <p:attrName>ppt_x</p:attrName>
                                          <p:attrName>ppt_y</p:attrName>
                                        </p:attrNameLst>
                                      </p:cBhvr>
                                      <p:rCtr x="-4" y="-15"/>
                                    </p:animMotion>
                                  </p:childTnLst>
                                </p:cTn>
                              </p:par>
                            </p:childTnLst>
                          </p:cTn>
                        </p:par>
                        <p:par>
                          <p:cTn id="18" fill="hold">
                            <p:stCondLst>
                              <p:cond delay="5200"/>
                            </p:stCondLst>
                            <p:childTnLst>
                              <p:par>
                                <p:cTn id="19" presetID="1" presetClass="exit" presetSubtype="0" fill="hold" grpId="2" nodeType="afterEffect">
                                  <p:stCondLst>
                                    <p:cond delay="0"/>
                                  </p:stCondLst>
                                  <p:childTnLst>
                                    <p:set>
                                      <p:cBhvr>
                                        <p:cTn id="20" dur="1" fill="hold">
                                          <p:stCondLst>
                                            <p:cond delay="0"/>
                                          </p:stCondLst>
                                        </p:cTn>
                                        <p:tgtEl>
                                          <p:spTgt spid="79"/>
                                        </p:tgtEl>
                                        <p:attrNameLst>
                                          <p:attrName>style.visibility</p:attrName>
                                        </p:attrNameLst>
                                      </p:cBhvr>
                                      <p:to>
                                        <p:strVal val="hidden"/>
                                      </p:to>
                                    </p:set>
                                  </p:childTnLst>
                                </p:cTn>
                              </p:par>
                              <p:par>
                                <p:cTn id="21" presetID="1" presetClass="exit" presetSubtype="0" fill="hold" grpId="2" nodeType="withEffect">
                                  <p:stCondLst>
                                    <p:cond delay="0"/>
                                  </p:stCondLst>
                                  <p:childTnLst>
                                    <p:set>
                                      <p:cBhvr>
                                        <p:cTn id="22" dur="1" fill="hold">
                                          <p:stCondLst>
                                            <p:cond delay="0"/>
                                          </p:stCondLst>
                                        </p:cTn>
                                        <p:tgtEl>
                                          <p:spTgt spid="81"/>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77"/>
                                        </p:tgtEl>
                                        <p:attrNameLst>
                                          <p:attrName>style.visibility</p:attrName>
                                        </p:attrNameLst>
                                      </p:cBhvr>
                                      <p:to>
                                        <p:strVal val="visible"/>
                                      </p:to>
                                    </p:set>
                                  </p:childTnLst>
                                </p:cTn>
                              </p:par>
                              <p:par>
                                <p:cTn id="25" presetID="1" presetClass="path" presetSubtype="0" repeatCount="indefinite" fill="hold" grpId="1" nodeType="withEffect">
                                  <p:stCondLst>
                                    <p:cond delay="0"/>
                                  </p:stCondLst>
                                  <p:childTnLst>
                                    <p:animMotion origin="layout" path="M 0.08333 0.00834 C 0.29444 0.00834 0.46667 -0.04421 0.46667 -0.10833 C 0.46667 -0.17291 0.29444 -0.225 0.08333 -0.225 C -0.12847 -0.225 -0.3 -0.17291 -0.3 -0.10833 C -0.3 -0.04421 -0.12847 0.00834 0.08333 0.00834 Z " pathEditMode="relative" rAng="0" ptsTypes="fffff">
                                      <p:cBhvr>
                                        <p:cTn id="26" dur="2000" fill="hold"/>
                                        <p:tgtEl>
                                          <p:spTgt spid="77"/>
                                        </p:tgtEl>
                                        <p:attrNameLst>
                                          <p:attrName>ppt_x</p:attrName>
                                          <p:attrName>ppt_y</p:attrName>
                                        </p:attrNameLst>
                                      </p:cBhvr>
                                      <p:rCtr x="0" y="-117"/>
                                    </p:animMotion>
                                  </p:childTnLst>
                                </p:cTn>
                              </p:par>
                              <p:par>
                                <p:cTn id="27" presetID="1" presetClass="entr" presetSubtype="0" fill="hold" grpId="0" nodeType="withEffect">
                                  <p:stCondLst>
                                    <p:cond delay="0"/>
                                  </p:stCondLst>
                                  <p:childTnLst>
                                    <p:set>
                                      <p:cBhvr>
                                        <p:cTn id="28" dur="1" fill="hold">
                                          <p:stCondLst>
                                            <p:cond delay="0"/>
                                          </p:stCondLst>
                                        </p:cTn>
                                        <p:tgtEl>
                                          <p:spTgt spid="80"/>
                                        </p:tgtEl>
                                        <p:attrNameLst>
                                          <p:attrName>style.visibility</p:attrName>
                                        </p:attrNameLst>
                                      </p:cBhvr>
                                      <p:to>
                                        <p:strVal val="visible"/>
                                      </p:to>
                                    </p:set>
                                  </p:childTnLst>
                                </p:cTn>
                              </p:par>
                              <p:par>
                                <p:cTn id="29" presetID="1" presetClass="path" presetSubtype="0" repeatCount="indefinite" fill="hold" grpId="1" nodeType="withEffect">
                                  <p:stCondLst>
                                    <p:cond delay="0"/>
                                  </p:stCondLst>
                                  <p:childTnLst>
                                    <p:animMotion origin="layout" path="M 0.13333 0.00834 C -0.07708 0.00834 -0.25 -0.04421 -0.25 -0.10833 C -0.25 -0.17291 -0.07708 -0.225 0.13333 -0.225 C 0.34618 -0.225 0.51667 -0.17291 0.51667 -0.10833 C 0.51667 -0.04421 0.34618 0.00834 0.13333 0.00834 Z " pathEditMode="relative" rAng="0" ptsTypes="fffff">
                                      <p:cBhvr>
                                        <p:cTn id="30" dur="2000" fill="hold"/>
                                        <p:tgtEl>
                                          <p:spTgt spid="80"/>
                                        </p:tgtEl>
                                        <p:attrNameLst>
                                          <p:attrName>ppt_x</p:attrName>
                                          <p:attrName>ppt_y</p:attrName>
                                        </p:attrNameLst>
                                      </p:cBhvr>
                                      <p:rCtr x="0" y="-117"/>
                                    </p:animMotion>
                                  </p:childTnLst>
                                </p:cTn>
                              </p:par>
                              <p:par>
                                <p:cTn id="31" presetID="9" presetClass="entr" presetSubtype="0" fill="hold" grpId="0" nodeType="with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dissolve">
                                      <p:cBhvr>
                                        <p:cTn id="33" dur="500"/>
                                        <p:tgtEl>
                                          <p:spTgt spid="82"/>
                                        </p:tgtEl>
                                      </p:cBhvr>
                                    </p:animEffect>
                                  </p:childTnLst>
                                </p:cTn>
                              </p:par>
                              <p:par>
                                <p:cTn id="34" presetID="37" presetClass="entr" presetSubtype="0" fill="hold" grpId="0" nodeType="withEffect">
                                  <p:stCondLst>
                                    <p:cond delay="0"/>
                                  </p:stCondLst>
                                  <p:childTnLst>
                                    <p:set>
                                      <p:cBhvr>
                                        <p:cTn id="35" dur="1" fill="hold">
                                          <p:stCondLst>
                                            <p:cond delay="0"/>
                                          </p:stCondLst>
                                        </p:cTn>
                                        <p:tgtEl>
                                          <p:spTgt spid="84"/>
                                        </p:tgtEl>
                                        <p:attrNameLst>
                                          <p:attrName>style.visibility</p:attrName>
                                        </p:attrNameLst>
                                      </p:cBhvr>
                                      <p:to>
                                        <p:strVal val="visible"/>
                                      </p:to>
                                    </p:set>
                                    <p:animEffect transition="in" filter="fade">
                                      <p:cBhvr>
                                        <p:cTn id="36" dur="3000"/>
                                        <p:tgtEl>
                                          <p:spTgt spid="84"/>
                                        </p:tgtEl>
                                      </p:cBhvr>
                                    </p:animEffect>
                                    <p:anim calcmode="lin" valueType="num">
                                      <p:cBhvr>
                                        <p:cTn id="37" dur="3000" fill="hold"/>
                                        <p:tgtEl>
                                          <p:spTgt spid="84"/>
                                        </p:tgtEl>
                                        <p:attrNameLst>
                                          <p:attrName>ppt_x</p:attrName>
                                        </p:attrNameLst>
                                      </p:cBhvr>
                                      <p:tavLst>
                                        <p:tav tm="0">
                                          <p:val>
                                            <p:strVal val="#ppt_x"/>
                                          </p:val>
                                        </p:tav>
                                        <p:tav tm="100000">
                                          <p:val>
                                            <p:strVal val="#ppt_x"/>
                                          </p:val>
                                        </p:tav>
                                      </p:tavLst>
                                    </p:anim>
                                    <p:anim calcmode="lin" valueType="num">
                                      <p:cBhvr>
                                        <p:cTn id="38" dur="2700" decel="100000" fill="hold"/>
                                        <p:tgtEl>
                                          <p:spTgt spid="84"/>
                                        </p:tgtEl>
                                        <p:attrNameLst>
                                          <p:attrName>ppt_y</p:attrName>
                                        </p:attrNameLst>
                                      </p:cBhvr>
                                      <p:tavLst>
                                        <p:tav tm="0">
                                          <p:val>
                                            <p:strVal val="#ppt_y+1"/>
                                          </p:val>
                                        </p:tav>
                                        <p:tav tm="100000">
                                          <p:val>
                                            <p:strVal val="#ppt_y-.03"/>
                                          </p:val>
                                        </p:tav>
                                      </p:tavLst>
                                    </p:anim>
                                    <p:anim calcmode="lin" valueType="num">
                                      <p:cBhvr>
                                        <p:cTn id="39" dur="300" accel="100000" fill="hold">
                                          <p:stCondLst>
                                            <p:cond delay="2700"/>
                                          </p:stCondLst>
                                        </p:cTn>
                                        <p:tgtEl>
                                          <p:spTgt spid="8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7" grpId="1" animBg="1"/>
      <p:bldP spid="78" grpId="0" animBg="1"/>
      <p:bldP spid="78" grpId="1" animBg="1"/>
      <p:bldP spid="79" grpId="0" animBg="1"/>
      <p:bldP spid="79" grpId="1" animBg="1"/>
      <p:bldP spid="79" grpId="2" animBg="1"/>
      <p:bldP spid="80" grpId="0" animBg="1"/>
      <p:bldP spid="80" grpId="1" animBg="1"/>
      <p:bldP spid="81" grpId="0" animBg="1"/>
      <p:bldP spid="81" grpId="1" animBg="1"/>
      <p:bldP spid="81" grpId="2" animBg="1"/>
      <p:bldP spid="82" grpId="0"/>
      <p:bldP spid="8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Text Box 3"/>
          <p:cNvSpPr txBox="1">
            <a:spLocks noChangeArrowheads="1"/>
          </p:cNvSpPr>
          <p:nvPr/>
        </p:nvSpPr>
        <p:spPr bwMode="auto">
          <a:xfrm>
            <a:off x="1" y="0"/>
            <a:ext cx="9159874" cy="707886"/>
          </a:xfrm>
          <a:prstGeom prst="rect">
            <a:avLst/>
          </a:prstGeom>
          <a:ln/>
        </p:spPr>
        <p:style>
          <a:lnRef idx="1">
            <a:schemeClr val="dk1"/>
          </a:lnRef>
          <a:fillRef idx="3">
            <a:schemeClr val="dk1"/>
          </a:fillRef>
          <a:effectRef idx="2">
            <a:schemeClr val="dk1"/>
          </a:effectRef>
          <a:fontRef idx="minor">
            <a:schemeClr val="lt1"/>
          </a:fontRef>
        </p:style>
        <p:txBody>
          <a:bodyPr wrap="square">
            <a:spAutoFit/>
          </a:bodyPr>
          <a:lstStyle/>
          <a:p>
            <a:pPr algn="ctr"/>
            <a:r>
              <a:rPr lang="en-US" sz="4000"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Large Hadron Collider</a:t>
            </a:r>
            <a:endParaRPr lang="en-US" sz="4000"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pic>
        <p:nvPicPr>
          <p:cNvPr id="28" name="Picture 27"/>
          <p:cNvPicPr>
            <a:picLocks noChangeAspect="1"/>
          </p:cNvPicPr>
          <p:nvPr/>
        </p:nvPicPr>
        <p:blipFill>
          <a:blip r:embed="rId2"/>
          <a:stretch>
            <a:fillRect/>
          </a:stretch>
        </p:blipFill>
        <p:spPr>
          <a:xfrm>
            <a:off x="0" y="707886"/>
            <a:ext cx="5437470" cy="4054431"/>
          </a:xfrm>
          <a:prstGeom prst="rect">
            <a:avLst/>
          </a:prstGeom>
        </p:spPr>
      </p:pic>
      <p:sp>
        <p:nvSpPr>
          <p:cNvPr id="29" name="Rectangle 28"/>
          <p:cNvSpPr/>
          <p:nvPr/>
        </p:nvSpPr>
        <p:spPr>
          <a:xfrm>
            <a:off x="5505410" y="725992"/>
            <a:ext cx="3545662" cy="5016758"/>
          </a:xfrm>
          <a:prstGeom prst="rect">
            <a:avLst/>
          </a:prstGeom>
          <a:solidFill>
            <a:srgbClr val="C3D69B"/>
          </a:solidFill>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buFont typeface="Wingdings" charset="2"/>
              <a:buChar char="²"/>
            </a:pPr>
            <a:r>
              <a:rPr lang="en-US" sz="2000" dirty="0" smtClean="0"/>
              <a:t>Largest particle accelerator: </a:t>
            </a:r>
            <a:r>
              <a:rPr lang="en-US" sz="2000" dirty="0"/>
              <a:t>C</a:t>
            </a:r>
            <a:r>
              <a:rPr lang="en-US" sz="2000" dirty="0" smtClean="0"/>
              <a:t>ircumference is </a:t>
            </a:r>
            <a:r>
              <a:rPr lang="en-US" sz="2000" dirty="0" smtClean="0">
                <a:solidFill>
                  <a:srgbClr val="0000FF"/>
                </a:solidFill>
              </a:rPr>
              <a:t>26.659 Km.</a:t>
            </a:r>
          </a:p>
          <a:p>
            <a:endParaRPr lang="en-US" sz="2000" dirty="0" smtClean="0">
              <a:solidFill>
                <a:srgbClr val="0000FF"/>
              </a:solidFill>
            </a:endParaRPr>
          </a:p>
          <a:p>
            <a:pPr marL="342900" indent="-342900">
              <a:buFont typeface="Wingdings" charset="2"/>
              <a:buChar char="²"/>
            </a:pPr>
            <a:r>
              <a:rPr lang="en-US" sz="2000" dirty="0" smtClean="0"/>
              <a:t>Worlds Coldest place:  9300 magnets at  </a:t>
            </a:r>
            <a:r>
              <a:rPr lang="en-US" sz="2000" dirty="0" smtClean="0">
                <a:solidFill>
                  <a:srgbClr val="0000FF"/>
                </a:solidFill>
              </a:rPr>
              <a:t>-271.3°C (1.9 K)</a:t>
            </a:r>
            <a:r>
              <a:rPr lang="en-US" sz="2000" dirty="0" smtClean="0"/>
              <a:t> – Colder than outer space</a:t>
            </a:r>
          </a:p>
          <a:p>
            <a:endParaRPr lang="en-US" sz="2000" dirty="0" smtClean="0"/>
          </a:p>
          <a:p>
            <a:pPr marL="342900" indent="-342900">
              <a:buFont typeface="Wingdings" charset="2"/>
              <a:buChar char="²"/>
            </a:pPr>
            <a:r>
              <a:rPr lang="en-US" sz="2000" dirty="0" smtClean="0"/>
              <a:t>Worlds Loneliest place: Internal pressure </a:t>
            </a:r>
            <a:r>
              <a:rPr lang="en-US" sz="2000" dirty="0" smtClean="0">
                <a:solidFill>
                  <a:srgbClr val="0000FF"/>
                </a:solidFill>
              </a:rPr>
              <a:t>10</a:t>
            </a:r>
            <a:r>
              <a:rPr lang="en-US" sz="2000" baseline="30000" dirty="0" smtClean="0">
                <a:solidFill>
                  <a:srgbClr val="0000FF"/>
                </a:solidFill>
              </a:rPr>
              <a:t>-13 </a:t>
            </a:r>
            <a:r>
              <a:rPr lang="en-US" sz="2000" dirty="0" smtClean="0">
                <a:solidFill>
                  <a:srgbClr val="0000FF"/>
                </a:solidFill>
              </a:rPr>
              <a:t>atm</a:t>
            </a:r>
            <a:r>
              <a:rPr lang="en-US" sz="2000" dirty="0" smtClean="0"/>
              <a:t>. 10 times less than the pressure on moon</a:t>
            </a:r>
          </a:p>
          <a:p>
            <a:endParaRPr lang="en-US" sz="2000" dirty="0" smtClean="0"/>
          </a:p>
          <a:p>
            <a:pPr marL="342900" indent="-342900">
              <a:buFont typeface="Wingdings" charset="2"/>
              <a:buChar char="²"/>
            </a:pPr>
            <a:r>
              <a:rPr lang="en-US" sz="2000" dirty="0" smtClean="0"/>
              <a:t>Fastest Race track: Trillions of protons race 11245 times a second with speed </a:t>
            </a:r>
            <a:r>
              <a:rPr lang="en-US" sz="2000" dirty="0" smtClean="0">
                <a:solidFill>
                  <a:srgbClr val="0000FF"/>
                </a:solidFill>
              </a:rPr>
              <a:t>99.9999991% speed of light</a:t>
            </a:r>
          </a:p>
        </p:txBody>
      </p:sp>
      <p:sp>
        <p:nvSpPr>
          <p:cNvPr id="54" name="Rectangle 53"/>
          <p:cNvSpPr/>
          <p:nvPr/>
        </p:nvSpPr>
        <p:spPr>
          <a:xfrm>
            <a:off x="0" y="4796556"/>
            <a:ext cx="5437469" cy="1200329"/>
          </a:xfrm>
          <a:prstGeom prst="rect">
            <a:avLst/>
          </a:prstGeom>
          <a:solidFill>
            <a:srgbClr val="C3D69B"/>
          </a:solidFill>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buFont typeface="Wingdings" charset="2"/>
              <a:buChar char="²"/>
            </a:pPr>
            <a:r>
              <a:rPr lang="en-US" dirty="0" smtClean="0"/>
              <a:t>Produces matter with temperature more than </a:t>
            </a:r>
            <a:r>
              <a:rPr lang="en-US" dirty="0" smtClean="0">
                <a:solidFill>
                  <a:srgbClr val="0000FF"/>
                </a:solidFill>
              </a:rPr>
              <a:t>100,000 times  the temperature of Sun</a:t>
            </a:r>
          </a:p>
          <a:p>
            <a:pPr marL="342900" indent="-342900">
              <a:buFont typeface="Wingdings" charset="2"/>
              <a:buChar char="²"/>
            </a:pPr>
            <a:r>
              <a:rPr lang="en-US" dirty="0" smtClean="0"/>
              <a:t>Data </a:t>
            </a:r>
            <a:r>
              <a:rPr lang="en-US" dirty="0"/>
              <a:t>recorded will fill around </a:t>
            </a:r>
            <a:r>
              <a:rPr lang="en-US" dirty="0">
                <a:solidFill>
                  <a:srgbClr val="0000FF"/>
                </a:solidFill>
              </a:rPr>
              <a:t>100,000</a:t>
            </a:r>
            <a:r>
              <a:rPr lang="en-US" dirty="0"/>
              <a:t> dual layer </a:t>
            </a:r>
            <a:r>
              <a:rPr lang="en-US" dirty="0">
                <a:solidFill>
                  <a:srgbClr val="0000FF"/>
                </a:solidFill>
              </a:rPr>
              <a:t>DVDs every year</a:t>
            </a:r>
          </a:p>
        </p:txBody>
      </p:sp>
      <p:sp>
        <p:nvSpPr>
          <p:cNvPr id="55" name="Rectangle 54"/>
          <p:cNvSpPr/>
          <p:nvPr/>
        </p:nvSpPr>
        <p:spPr>
          <a:xfrm>
            <a:off x="0" y="6071279"/>
            <a:ext cx="4905374" cy="646331"/>
          </a:xfrm>
          <a:prstGeom prst="rect">
            <a:avLst/>
          </a:prstGeom>
        </p:spPr>
        <p:txBody>
          <a:bodyPr wrap="square">
            <a:spAutoFit/>
          </a:bodyPr>
          <a:lstStyle/>
          <a:p>
            <a:r>
              <a:rPr lang="en-US" i="1" dirty="0"/>
              <a:t>The CMS magnet system contains about 10 000 t of iron, which is more iron than in the Eiffel </a:t>
            </a:r>
            <a:r>
              <a:rPr lang="en-US" i="1" dirty="0" smtClean="0"/>
              <a:t>Tower</a:t>
            </a:r>
            <a:endParaRPr lang="en-US" dirty="0"/>
          </a:p>
        </p:txBody>
      </p:sp>
      <p:sp>
        <p:nvSpPr>
          <p:cNvPr id="56" name="Rectangle 55"/>
          <p:cNvSpPr/>
          <p:nvPr/>
        </p:nvSpPr>
        <p:spPr>
          <a:xfrm>
            <a:off x="5214885" y="6096684"/>
            <a:ext cx="2897240" cy="646331"/>
          </a:xfrm>
          <a:prstGeom prst="rect">
            <a:avLst/>
          </a:prstGeom>
        </p:spPr>
        <p:txBody>
          <a:bodyPr wrap="square">
            <a:spAutoFit/>
          </a:bodyPr>
          <a:lstStyle/>
          <a:p>
            <a:r>
              <a:rPr lang="en-US" i="1" dirty="0"/>
              <a:t>The Sun never sets </a:t>
            </a:r>
            <a:r>
              <a:rPr lang="en-US" i="1" dirty="0" smtClean="0"/>
              <a:t>for such experiments </a:t>
            </a:r>
            <a:r>
              <a:rPr lang="en-US" dirty="0"/>
              <a:t>	</a:t>
            </a:r>
          </a:p>
        </p:txBody>
      </p:sp>
      <p:sp>
        <p:nvSpPr>
          <p:cNvPr id="9" name="Rectangle 8"/>
          <p:cNvSpPr/>
          <p:nvPr/>
        </p:nvSpPr>
        <p:spPr>
          <a:xfrm>
            <a:off x="8277795" y="6630345"/>
            <a:ext cx="866205" cy="2276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12/34</a:t>
            </a:r>
            <a:endParaRPr lang="en-US" dirty="0">
              <a:solidFill>
                <a:schemeClr val="tx1"/>
              </a:solidFill>
            </a:endParaRPr>
          </a:p>
        </p:txBody>
      </p:sp>
      <p:sp>
        <p:nvSpPr>
          <p:cNvPr id="2" name="Rectangle 1"/>
          <p:cNvSpPr/>
          <p:nvPr/>
        </p:nvSpPr>
        <p:spPr>
          <a:xfrm>
            <a:off x="5505410" y="5743699"/>
            <a:ext cx="2852063" cy="261610"/>
          </a:xfrm>
          <a:prstGeom prst="rect">
            <a:avLst/>
          </a:prstGeom>
        </p:spPr>
        <p:txBody>
          <a:bodyPr wrap="none">
            <a:spAutoFit/>
          </a:bodyPr>
          <a:lstStyle/>
          <a:p>
            <a:r>
              <a:rPr lang="en-US" sz="1100" dirty="0"/>
              <a:t>http://</a:t>
            </a:r>
            <a:r>
              <a:rPr lang="en-US" sz="1100" dirty="0" err="1"/>
              <a:t>home.cern</a:t>
            </a:r>
            <a:r>
              <a:rPr lang="en-US" sz="1100" dirty="0"/>
              <a:t>/topics/large-hadron-collider</a:t>
            </a:r>
          </a:p>
        </p:txBody>
      </p:sp>
    </p:spTree>
    <p:extLst>
      <p:ext uri="{BB962C8B-B14F-4D97-AF65-F5344CB8AC3E}">
        <p14:creationId xmlns:p14="http://schemas.microsoft.com/office/powerpoint/2010/main" val="321129390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Text Box 3"/>
          <p:cNvSpPr txBox="1">
            <a:spLocks noChangeArrowheads="1"/>
          </p:cNvSpPr>
          <p:nvPr/>
        </p:nvSpPr>
        <p:spPr bwMode="auto">
          <a:xfrm>
            <a:off x="1" y="0"/>
            <a:ext cx="9159874" cy="707886"/>
          </a:xfrm>
          <a:prstGeom prst="rect">
            <a:avLst/>
          </a:prstGeom>
          <a:ln/>
        </p:spPr>
        <p:style>
          <a:lnRef idx="1">
            <a:schemeClr val="dk1"/>
          </a:lnRef>
          <a:fillRef idx="3">
            <a:schemeClr val="dk1"/>
          </a:fillRef>
          <a:effectRef idx="2">
            <a:schemeClr val="dk1"/>
          </a:effectRef>
          <a:fontRef idx="minor">
            <a:schemeClr val="lt1"/>
          </a:fontRef>
        </p:style>
        <p:txBody>
          <a:bodyPr wrap="square">
            <a:spAutoFit/>
          </a:bodyPr>
          <a:lstStyle/>
          <a:p>
            <a:pPr algn="ctr"/>
            <a:r>
              <a:rPr lang="en-US" sz="4000"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Heavy-Ion Collisions – QCD Transition</a:t>
            </a:r>
            <a:endParaRPr lang="en-US" sz="4000"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sp>
        <p:nvSpPr>
          <p:cNvPr id="3" name="TextBox 2"/>
          <p:cNvSpPr txBox="1"/>
          <p:nvPr/>
        </p:nvSpPr>
        <p:spPr>
          <a:xfrm>
            <a:off x="-1" y="5336480"/>
            <a:ext cx="6904037" cy="138499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800" dirty="0">
                <a:solidFill>
                  <a:srgbClr val="0000FF"/>
                </a:solidFill>
                <a:latin typeface="Apple Chancery"/>
                <a:cs typeface="Apple Chancery"/>
              </a:rPr>
              <a:t>Colliding two nuclei - create the QCD </a:t>
            </a:r>
            <a:r>
              <a:rPr lang="en-US" sz="2800" dirty="0" smtClean="0">
                <a:solidFill>
                  <a:srgbClr val="0000FF"/>
                </a:solidFill>
                <a:latin typeface="Apple Chancery"/>
                <a:cs typeface="Apple Chancery"/>
              </a:rPr>
              <a:t>transition Confined </a:t>
            </a:r>
            <a:r>
              <a:rPr lang="en-US" sz="2800" dirty="0">
                <a:solidFill>
                  <a:srgbClr val="0000FF"/>
                </a:solidFill>
                <a:latin typeface="Apple Chancery"/>
                <a:cs typeface="Apple Chancery"/>
              </a:rPr>
              <a:t>(hadrons) -- De-confined (quarks &amp; gluons</a:t>
            </a:r>
            <a:r>
              <a:rPr lang="en-US" sz="2800" dirty="0" smtClean="0">
                <a:solidFill>
                  <a:srgbClr val="0000FF"/>
                </a:solidFill>
                <a:latin typeface="Apple Chancery"/>
                <a:cs typeface="Apple Chancery"/>
              </a:rPr>
              <a:t>) in </a:t>
            </a:r>
            <a:r>
              <a:rPr lang="en-US" sz="2800" dirty="0">
                <a:solidFill>
                  <a:srgbClr val="0000FF"/>
                </a:solidFill>
                <a:latin typeface="Apple Chancery"/>
                <a:cs typeface="Apple Chancery"/>
              </a:rPr>
              <a:t>laboratory</a:t>
            </a:r>
            <a:endParaRPr lang="en-US" sz="3200" dirty="0">
              <a:solidFill>
                <a:srgbClr val="0000FF"/>
              </a:solidFill>
              <a:latin typeface="Apple Chancery"/>
              <a:cs typeface="Apple Chancery"/>
            </a:endParaRPr>
          </a:p>
        </p:txBody>
      </p:sp>
      <p:grpSp>
        <p:nvGrpSpPr>
          <p:cNvPr id="19" name="Group 3"/>
          <p:cNvGrpSpPr>
            <a:grpSpLocks/>
          </p:cNvGrpSpPr>
          <p:nvPr/>
        </p:nvGrpSpPr>
        <p:grpSpPr bwMode="auto">
          <a:xfrm>
            <a:off x="222011" y="945784"/>
            <a:ext cx="5341368" cy="4265194"/>
            <a:chOff x="1200" y="1030"/>
            <a:chExt cx="3888" cy="3050"/>
          </a:xfrm>
        </p:grpSpPr>
        <p:pic>
          <p:nvPicPr>
            <p:cNvPr id="20" name="Picture 4" descr="LightConeNEW_color-[Conve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 y="1030"/>
              <a:ext cx="3360" cy="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AutoShape 5"/>
            <p:cNvSpPr>
              <a:spLocks noChangeArrowheads="1"/>
            </p:cNvSpPr>
            <p:nvPr/>
          </p:nvSpPr>
          <p:spPr bwMode="auto">
            <a:xfrm>
              <a:off x="3840" y="1920"/>
              <a:ext cx="1248" cy="624"/>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 name="Rectangle 6"/>
            <p:cNvSpPr>
              <a:spLocks noChangeArrowheads="1"/>
            </p:cNvSpPr>
            <p:nvPr/>
          </p:nvSpPr>
          <p:spPr bwMode="auto">
            <a:xfrm>
              <a:off x="2736" y="1440"/>
              <a:ext cx="144" cy="6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pic>
        <p:nvPicPr>
          <p:cNvPr id="23" name="Picture 5" descr="Au+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4037" y="1042987"/>
            <a:ext cx="224790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descr="Au+Au"/>
          <p:cNvPicPr>
            <a:picLocks noChangeAspect="1" noChangeArrowheads="1"/>
          </p:cNvPicPr>
          <p:nvPr/>
        </p:nvPicPr>
        <p:blipFill>
          <a:blip r:embed="rId4">
            <a:extLst>
              <a:ext uri="{28A0092B-C50C-407E-A947-70E740481C1C}">
                <a14:useLocalDpi xmlns:a14="http://schemas.microsoft.com/office/drawing/2010/main" val="0"/>
              </a:ext>
            </a:extLst>
          </a:blip>
          <a:srcRect l="22501" t="16364" r="22501" b="16364"/>
          <a:stretch>
            <a:fillRect/>
          </a:stretch>
        </p:blipFill>
        <p:spPr bwMode="auto">
          <a:xfrm>
            <a:off x="6904037" y="2587625"/>
            <a:ext cx="2239963"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 descr="Au+Au"/>
          <p:cNvPicPr>
            <a:picLocks noChangeAspect="1" noChangeArrowheads="1"/>
          </p:cNvPicPr>
          <p:nvPr/>
        </p:nvPicPr>
        <p:blipFill>
          <a:blip r:embed="rId5">
            <a:extLst>
              <a:ext uri="{28A0092B-C50C-407E-A947-70E740481C1C}">
                <a14:useLocalDpi xmlns:a14="http://schemas.microsoft.com/office/drawing/2010/main" val="0"/>
              </a:ext>
            </a:extLst>
          </a:blip>
          <a:srcRect l="22501" t="16364" r="22501" b="16364"/>
          <a:stretch>
            <a:fillRect/>
          </a:stretch>
        </p:blipFill>
        <p:spPr bwMode="auto">
          <a:xfrm>
            <a:off x="6904037" y="4471988"/>
            <a:ext cx="2239963"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0"/>
          <p:cNvSpPr txBox="1">
            <a:spLocks noChangeArrowheads="1"/>
          </p:cNvSpPr>
          <p:nvPr/>
        </p:nvSpPr>
        <p:spPr bwMode="auto">
          <a:xfrm>
            <a:off x="4659463" y="2815387"/>
            <a:ext cx="1616974"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dirty="0"/>
              <a:t>A+A collisions</a:t>
            </a:r>
          </a:p>
        </p:txBody>
      </p:sp>
      <p:sp>
        <p:nvSpPr>
          <p:cNvPr id="28" name="Text Box 9"/>
          <p:cNvSpPr txBox="1">
            <a:spLocks noChangeArrowheads="1"/>
          </p:cNvSpPr>
          <p:nvPr/>
        </p:nvSpPr>
        <p:spPr bwMode="auto">
          <a:xfrm>
            <a:off x="1" y="2857896"/>
            <a:ext cx="1301030"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sz="2000" dirty="0" err="1"/>
              <a:t>p+p</a:t>
            </a:r>
            <a:r>
              <a:rPr lang="en-US" sz="2000" dirty="0"/>
              <a:t> like collisions</a:t>
            </a:r>
          </a:p>
        </p:txBody>
      </p:sp>
      <p:sp>
        <p:nvSpPr>
          <p:cNvPr id="29" name="Text Box 7"/>
          <p:cNvSpPr txBox="1">
            <a:spLocks noChangeArrowheads="1"/>
          </p:cNvSpPr>
          <p:nvPr/>
        </p:nvSpPr>
        <p:spPr bwMode="auto">
          <a:xfrm>
            <a:off x="0" y="714993"/>
            <a:ext cx="3581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200" dirty="0">
                <a:latin typeface="Times New Roman" charset="0"/>
              </a:rPr>
              <a:t>J. D. </a:t>
            </a:r>
            <a:r>
              <a:rPr lang="en-US" sz="1200" dirty="0" err="1">
                <a:latin typeface="Times New Roman" charset="0"/>
              </a:rPr>
              <a:t>Bjorken</a:t>
            </a:r>
            <a:r>
              <a:rPr lang="en-US" sz="1200" dirty="0">
                <a:latin typeface="Times New Roman" charset="0"/>
              </a:rPr>
              <a:t> </a:t>
            </a:r>
            <a:r>
              <a:rPr lang="en-US" sz="1200" dirty="0"/>
              <a:t>Physical</a:t>
            </a:r>
            <a:r>
              <a:rPr lang="en-US" sz="1200" dirty="0">
                <a:latin typeface="Times New Roman" charset="0"/>
              </a:rPr>
              <a:t> Review D 27 (1983) 140</a:t>
            </a:r>
            <a:endParaRPr lang="en-US" sz="1200" dirty="0">
              <a:latin typeface="Arial Rounded MT Bold" charset="0"/>
            </a:endParaRPr>
          </a:p>
        </p:txBody>
      </p:sp>
      <p:sp>
        <p:nvSpPr>
          <p:cNvPr id="15" name="Rectangle 14"/>
          <p:cNvSpPr/>
          <p:nvPr/>
        </p:nvSpPr>
        <p:spPr>
          <a:xfrm>
            <a:off x="8277795" y="6596925"/>
            <a:ext cx="866205" cy="2276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13/34</a:t>
            </a:r>
            <a:endParaRPr lang="en-US" dirty="0">
              <a:solidFill>
                <a:schemeClr val="tx1"/>
              </a:solidFill>
            </a:endParaRPr>
          </a:p>
        </p:txBody>
      </p:sp>
    </p:spTree>
    <p:extLst>
      <p:ext uri="{BB962C8B-B14F-4D97-AF65-F5344CB8AC3E}">
        <p14:creationId xmlns:p14="http://schemas.microsoft.com/office/powerpoint/2010/main" val="35508475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 y="0"/>
            <a:ext cx="9159874" cy="707886"/>
          </a:xfrm>
          <a:prstGeom prst="rect">
            <a:avLst/>
          </a:prstGeom>
          <a:ln/>
        </p:spPr>
        <p:style>
          <a:lnRef idx="1">
            <a:schemeClr val="dk1"/>
          </a:lnRef>
          <a:fillRef idx="3">
            <a:schemeClr val="dk1"/>
          </a:fillRef>
          <a:effectRef idx="2">
            <a:schemeClr val="dk1"/>
          </a:effectRef>
          <a:fontRef idx="minor">
            <a:schemeClr val="lt1"/>
          </a:fontRef>
        </p:style>
        <p:txBody>
          <a:bodyPr wrap="square">
            <a:spAutoFit/>
          </a:bodyPr>
          <a:lstStyle/>
          <a:p>
            <a:pPr algn="ctr"/>
            <a:r>
              <a:rPr lang="en-US" sz="4000"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Particle Production – Thermalized Source</a:t>
            </a:r>
            <a:endParaRPr lang="en-US" sz="4000"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pic>
        <p:nvPicPr>
          <p:cNvPr id="3" name="Picture 3" descr="chemical_freeze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875927"/>
            <a:ext cx="5235451" cy="3576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0" descr="Light downward diagonal"/>
          <p:cNvSpPr txBox="1">
            <a:spLocks noChangeArrowheads="1"/>
          </p:cNvSpPr>
          <p:nvPr/>
        </p:nvSpPr>
        <p:spPr bwMode="auto">
          <a:xfrm>
            <a:off x="6040717" y="1822654"/>
            <a:ext cx="2699871" cy="830997"/>
          </a:xfrm>
          <a:prstGeom prst="rect">
            <a:avLst/>
          </a:prstGeom>
          <a:ln/>
          <a:extLst/>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2400" dirty="0" err="1">
                <a:latin typeface="Apple Chancery"/>
                <a:cs typeface="Apple Chancery"/>
              </a:rPr>
              <a:t>T</a:t>
            </a:r>
            <a:r>
              <a:rPr lang="en-US" sz="2400" baseline="-25000" dirty="0" err="1">
                <a:latin typeface="Apple Chancery"/>
                <a:cs typeface="Apple Chancery"/>
              </a:rPr>
              <a:t>ch</a:t>
            </a:r>
            <a:r>
              <a:rPr lang="en-US" sz="2400" dirty="0">
                <a:latin typeface="Apple Chancery"/>
                <a:cs typeface="Apple Chancery"/>
              </a:rPr>
              <a:t> = 163 ± 4 MeV</a:t>
            </a:r>
          </a:p>
          <a:p>
            <a:r>
              <a:rPr lang="en-US" sz="2400" dirty="0" smtClean="0">
                <a:latin typeface="Apple Chancery"/>
                <a:cs typeface="Apple Chancery"/>
                <a:sym typeface="Symbol" charset="0"/>
              </a:rPr>
              <a:t></a:t>
            </a:r>
            <a:r>
              <a:rPr lang="en-US" sz="2400" baseline="-25000" dirty="0">
                <a:latin typeface="Apple Chancery"/>
                <a:cs typeface="Apple Chancery"/>
                <a:sym typeface="Symbol" charset="0"/>
              </a:rPr>
              <a:t>B  </a:t>
            </a:r>
            <a:r>
              <a:rPr lang="en-US" sz="2400" dirty="0">
                <a:latin typeface="Apple Chancery"/>
                <a:cs typeface="Apple Chancery"/>
                <a:sym typeface="Symbol" charset="0"/>
              </a:rPr>
              <a:t>= 24 </a:t>
            </a:r>
            <a:r>
              <a:rPr lang="en-US" sz="2400" dirty="0">
                <a:latin typeface="Apple Chancery"/>
                <a:cs typeface="Apple Chancery"/>
              </a:rPr>
              <a:t>±</a:t>
            </a:r>
            <a:r>
              <a:rPr lang="en-US" sz="2400" dirty="0">
                <a:latin typeface="Apple Chancery"/>
                <a:cs typeface="Apple Chancery"/>
                <a:sym typeface="Symbol" charset="0"/>
              </a:rPr>
              <a:t> 4 MeV</a:t>
            </a:r>
          </a:p>
        </p:txBody>
      </p:sp>
      <p:graphicFrame>
        <p:nvGraphicFramePr>
          <p:cNvPr id="5" name="Object 2"/>
          <p:cNvGraphicFramePr>
            <a:graphicFrameLocks noChangeAspect="1"/>
          </p:cNvGraphicFramePr>
          <p:nvPr>
            <p:extLst>
              <p:ext uri="{D42A27DB-BD31-4B8C-83A1-F6EECF244321}">
                <p14:modId xmlns:p14="http://schemas.microsoft.com/office/powerpoint/2010/main" val="3169680744"/>
              </p:ext>
            </p:extLst>
          </p:nvPr>
        </p:nvGraphicFramePr>
        <p:xfrm>
          <a:off x="104590" y="4806460"/>
          <a:ext cx="5348940" cy="734895"/>
        </p:xfrm>
        <a:graphic>
          <a:graphicData uri="http://schemas.openxmlformats.org/presentationml/2006/ole">
            <mc:AlternateContent xmlns:mc="http://schemas.openxmlformats.org/markup-compatibility/2006">
              <mc:Choice xmlns:v="urn:schemas-microsoft-com:vml" Requires="v">
                <p:oleObj spid="_x0000_s12346" name="Equation" r:id="rId4" imgW="3238500" imgH="444500" progId="Equation.3">
                  <p:embed/>
                </p:oleObj>
              </mc:Choice>
              <mc:Fallback>
                <p:oleObj name="Equation" r:id="rId4" imgW="3238500" imgH="4445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590" y="4806460"/>
                        <a:ext cx="5348940" cy="734895"/>
                      </a:xfrm>
                      <a:prstGeom prst="rect">
                        <a:avLst/>
                      </a:prstGeom>
                      <a:noFill/>
                    </p:spPr>
                  </p:pic>
                </p:oleObj>
              </mc:Fallback>
            </mc:AlternateContent>
          </a:graphicData>
        </a:graphic>
      </p:graphicFrame>
      <p:sp>
        <p:nvSpPr>
          <p:cNvPr id="6" name="Rectangle 5"/>
          <p:cNvSpPr/>
          <p:nvPr/>
        </p:nvSpPr>
        <p:spPr>
          <a:xfrm>
            <a:off x="5623298" y="4738830"/>
            <a:ext cx="3536577" cy="138499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n-US" sz="2800" dirty="0">
                <a:solidFill>
                  <a:srgbClr val="000000"/>
                </a:solidFill>
                <a:latin typeface="Apple Chancery"/>
                <a:cs typeface="Apple Chancery"/>
              </a:rPr>
              <a:t>In central collisions, the system is thermalized at RHIC</a:t>
            </a:r>
          </a:p>
        </p:txBody>
      </p:sp>
      <p:sp>
        <p:nvSpPr>
          <p:cNvPr id="7" name="Rectangle 6"/>
          <p:cNvSpPr/>
          <p:nvPr/>
        </p:nvSpPr>
        <p:spPr>
          <a:xfrm>
            <a:off x="8277795" y="6596925"/>
            <a:ext cx="866205" cy="2276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14/</a:t>
            </a:r>
            <a:r>
              <a:rPr lang="en-US" dirty="0" smtClean="0">
                <a:solidFill>
                  <a:schemeClr val="tx1"/>
                </a:solidFill>
              </a:rPr>
              <a:t>34</a:t>
            </a:r>
            <a:endParaRPr lang="en-US" dirty="0">
              <a:solidFill>
                <a:schemeClr val="tx1"/>
              </a:solidFill>
            </a:endParaRPr>
          </a:p>
        </p:txBody>
      </p:sp>
      <p:sp>
        <p:nvSpPr>
          <p:cNvPr id="8" name="TextBox 7"/>
          <p:cNvSpPr txBox="1"/>
          <p:nvPr/>
        </p:nvSpPr>
        <p:spPr>
          <a:xfrm>
            <a:off x="224118" y="5662160"/>
            <a:ext cx="4835128" cy="923330"/>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dirty="0" smtClean="0"/>
              <a:t>Statistical Model with Grand Canonical Ensemble.</a:t>
            </a:r>
          </a:p>
          <a:p>
            <a:r>
              <a:rPr lang="en-US" dirty="0" smtClean="0"/>
              <a:t>Incorporates the various conservation laws.</a:t>
            </a:r>
          </a:p>
          <a:p>
            <a:r>
              <a:rPr lang="en-US" dirty="0" smtClean="0"/>
              <a:t>Assumes thermal and chemical equilibrium.</a:t>
            </a:r>
            <a:endParaRPr lang="en-US" dirty="0"/>
          </a:p>
        </p:txBody>
      </p:sp>
    </p:spTree>
    <p:extLst>
      <p:ext uri="{BB962C8B-B14F-4D97-AF65-F5344CB8AC3E}">
        <p14:creationId xmlns:p14="http://schemas.microsoft.com/office/powerpoint/2010/main" val="114582720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Text Box 3"/>
          <p:cNvSpPr txBox="1">
            <a:spLocks noChangeArrowheads="1"/>
          </p:cNvSpPr>
          <p:nvPr/>
        </p:nvSpPr>
        <p:spPr bwMode="auto">
          <a:xfrm>
            <a:off x="1" y="0"/>
            <a:ext cx="9159874" cy="707886"/>
          </a:xfrm>
          <a:prstGeom prst="rect">
            <a:avLst/>
          </a:prstGeom>
          <a:ln/>
        </p:spPr>
        <p:style>
          <a:lnRef idx="1">
            <a:schemeClr val="dk1"/>
          </a:lnRef>
          <a:fillRef idx="3">
            <a:schemeClr val="dk1"/>
          </a:fillRef>
          <a:effectRef idx="2">
            <a:schemeClr val="dk1"/>
          </a:effectRef>
          <a:fontRef idx="minor">
            <a:schemeClr val="lt1"/>
          </a:fontRef>
        </p:style>
        <p:txBody>
          <a:bodyPr wrap="square">
            <a:spAutoFit/>
          </a:bodyPr>
          <a:lstStyle/>
          <a:p>
            <a:pPr algn="ctr"/>
            <a:r>
              <a:rPr lang="en-US" sz="4000"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Did we form Primordial Matter</a:t>
            </a:r>
            <a:endParaRPr lang="en-US" sz="4000"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sp>
        <p:nvSpPr>
          <p:cNvPr id="178207" name="Text Box 31"/>
          <p:cNvSpPr txBox="1">
            <a:spLocks noChangeArrowheads="1"/>
          </p:cNvSpPr>
          <p:nvPr/>
        </p:nvSpPr>
        <p:spPr bwMode="auto">
          <a:xfrm>
            <a:off x="4987998" y="5340295"/>
            <a:ext cx="3657527" cy="707886"/>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endParaRPr lang="en-US" sz="4000" b="1" dirty="0">
              <a:solidFill>
                <a:schemeClr val="tx1"/>
              </a:solidFill>
            </a:endParaRPr>
          </a:p>
        </p:txBody>
      </p:sp>
      <p:sp>
        <p:nvSpPr>
          <p:cNvPr id="3" name="TextBox 2"/>
          <p:cNvSpPr txBox="1"/>
          <p:nvPr/>
        </p:nvSpPr>
        <p:spPr>
          <a:xfrm>
            <a:off x="242260" y="4261449"/>
            <a:ext cx="7376008" cy="954107"/>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sz="2800" dirty="0">
                <a:solidFill>
                  <a:srgbClr val="0000FF"/>
                </a:solidFill>
                <a:latin typeface="Apple Chancery"/>
                <a:cs typeface="Apple Chancery"/>
              </a:rPr>
              <a:t>In a hydrodynamic picture: Slope of momentum </a:t>
            </a:r>
          </a:p>
          <a:p>
            <a:r>
              <a:rPr lang="en-US" sz="2800" dirty="0">
                <a:solidFill>
                  <a:srgbClr val="0000FF"/>
                </a:solidFill>
                <a:latin typeface="Apple Chancery"/>
                <a:cs typeface="Apple Chancery"/>
              </a:rPr>
              <a:t>distribution of these photons </a:t>
            </a:r>
          </a:p>
        </p:txBody>
      </p:sp>
      <p:graphicFrame>
        <p:nvGraphicFramePr>
          <p:cNvPr id="19" name="Object 2"/>
          <p:cNvGraphicFramePr>
            <a:graphicFrameLocks noChangeAspect="1"/>
          </p:cNvGraphicFramePr>
          <p:nvPr>
            <p:extLst>
              <p:ext uri="{D42A27DB-BD31-4B8C-83A1-F6EECF244321}">
                <p14:modId xmlns:p14="http://schemas.microsoft.com/office/powerpoint/2010/main" val="3342121707"/>
              </p:ext>
            </p:extLst>
          </p:nvPr>
        </p:nvGraphicFramePr>
        <p:xfrm>
          <a:off x="5873825" y="5340295"/>
          <a:ext cx="2105025" cy="728254"/>
        </p:xfrm>
        <a:graphic>
          <a:graphicData uri="http://schemas.openxmlformats.org/presentationml/2006/ole">
            <mc:AlternateContent xmlns:mc="http://schemas.openxmlformats.org/markup-compatibility/2006">
              <mc:Choice xmlns:v="urn:schemas-microsoft-com:vml" Requires="v">
                <p:oleObj spid="_x0000_s1185" name="Equation" r:id="rId3" imgW="1028700" imgH="355600" progId="Equation.3">
                  <p:embed/>
                </p:oleObj>
              </mc:Choice>
              <mc:Fallback>
                <p:oleObj name="Equation" r:id="rId3" imgW="1028700" imgH="355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3825" y="5340295"/>
                        <a:ext cx="2105025" cy="728254"/>
                      </a:xfrm>
                      <a:prstGeom prst="rect">
                        <a:avLst/>
                      </a:prstGeom>
                      <a:noFill/>
                      <a:ln>
                        <a:noFill/>
                      </a:ln>
                      <a:effectLst/>
                    </p:spPr>
                  </p:pic>
                </p:oleObj>
              </mc:Fallback>
            </mc:AlternateContent>
          </a:graphicData>
        </a:graphic>
      </p:graphicFrame>
      <p:sp>
        <p:nvSpPr>
          <p:cNvPr id="20" name="TextBox 19"/>
          <p:cNvSpPr txBox="1"/>
          <p:nvPr/>
        </p:nvSpPr>
        <p:spPr>
          <a:xfrm>
            <a:off x="115601" y="805418"/>
            <a:ext cx="8529924" cy="400110"/>
          </a:xfrm>
          <a:prstGeom prst="rect">
            <a:avLst/>
          </a:prstGeom>
          <a:solidFill>
            <a:schemeClr val="bg2">
              <a:lumMod val="75000"/>
            </a:schemeClr>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000" dirty="0" smtClean="0"/>
              <a:t>If there is system of free quarks and gluons – Photons can be produced through:</a:t>
            </a:r>
            <a:endParaRPr lang="en-US" sz="2000" dirty="0"/>
          </a:p>
        </p:txBody>
      </p:sp>
      <p:grpSp>
        <p:nvGrpSpPr>
          <p:cNvPr id="21" name="Group 17"/>
          <p:cNvGrpSpPr>
            <a:grpSpLocks/>
          </p:cNvGrpSpPr>
          <p:nvPr/>
        </p:nvGrpSpPr>
        <p:grpSpPr bwMode="auto">
          <a:xfrm>
            <a:off x="734148" y="1592263"/>
            <a:ext cx="7997825" cy="1754188"/>
            <a:chOff x="336" y="767"/>
            <a:chExt cx="5038" cy="1105"/>
          </a:xfrm>
        </p:grpSpPr>
        <p:pic>
          <p:nvPicPr>
            <p:cNvPr id="2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 y="1200"/>
              <a:ext cx="644"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9"/>
            <p:cNvSpPr txBox="1">
              <a:spLocks noChangeArrowheads="1"/>
            </p:cNvSpPr>
            <p:nvPr/>
          </p:nvSpPr>
          <p:spPr bwMode="auto">
            <a:xfrm>
              <a:off x="336" y="768"/>
              <a:ext cx="678"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spcAft>
                  <a:spcPct val="50000"/>
                </a:spcAft>
                <a:buClr>
                  <a:srgbClr val="FFFF66"/>
                </a:buClr>
                <a:buFont typeface="Wingdings 2" charset="0"/>
                <a:buNone/>
              </a:pPr>
              <a:r>
                <a:rPr lang="en-US" sz="1600" b="1" dirty="0"/>
                <a:t>Compton</a:t>
              </a:r>
            </a:p>
          </p:txBody>
        </p:sp>
        <p:pic>
          <p:nvPicPr>
            <p:cNvPr id="24"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0" y="1200"/>
              <a:ext cx="644"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2"/>
            <p:cNvSpPr txBox="1">
              <a:spLocks noChangeArrowheads="1"/>
            </p:cNvSpPr>
            <p:nvPr/>
          </p:nvSpPr>
          <p:spPr bwMode="auto">
            <a:xfrm>
              <a:off x="2064" y="767"/>
              <a:ext cx="855"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spcAft>
                  <a:spcPct val="50000"/>
                </a:spcAft>
                <a:buClr>
                  <a:srgbClr val="FFFF66"/>
                </a:buClr>
                <a:buFont typeface="Wingdings 2" charset="0"/>
                <a:buNone/>
              </a:pPr>
              <a:r>
                <a:rPr lang="en-US" sz="1600" b="1"/>
                <a:t>Annihilation</a:t>
              </a:r>
              <a:endParaRPr lang="en-US" sz="1600" b="1">
                <a:solidFill>
                  <a:schemeClr val="bg2"/>
                </a:solidFill>
              </a:endParaRPr>
            </a:p>
          </p:txBody>
        </p:sp>
        <p:pic>
          <p:nvPicPr>
            <p:cNvPr id="27"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0" y="1068"/>
              <a:ext cx="1294"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64" y="1248"/>
              <a:ext cx="784"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16"/>
            <p:cNvSpPr txBox="1">
              <a:spLocks noChangeArrowheads="1"/>
            </p:cNvSpPr>
            <p:nvPr/>
          </p:nvSpPr>
          <p:spPr bwMode="auto">
            <a:xfrm>
              <a:off x="3936" y="768"/>
              <a:ext cx="1098"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spcAft>
                  <a:spcPct val="50000"/>
                </a:spcAft>
                <a:buClr>
                  <a:srgbClr val="FFFF66"/>
                </a:buClr>
                <a:buFont typeface="Wingdings 2" charset="0"/>
                <a:buNone/>
              </a:pPr>
              <a:r>
                <a:rPr lang="en-US" sz="1600" b="1"/>
                <a:t>Bremsstrahlung</a:t>
              </a:r>
              <a:endParaRPr lang="en-US" sz="1600" b="1">
                <a:solidFill>
                  <a:schemeClr val="bg2"/>
                </a:solidFill>
              </a:endParaRPr>
            </a:p>
          </p:txBody>
        </p:sp>
      </p:grpSp>
      <p:sp>
        <p:nvSpPr>
          <p:cNvPr id="16" name="Rectangle 15"/>
          <p:cNvSpPr/>
          <p:nvPr/>
        </p:nvSpPr>
        <p:spPr>
          <a:xfrm>
            <a:off x="8277795" y="6630345"/>
            <a:ext cx="866205" cy="2276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15/</a:t>
            </a:r>
            <a:r>
              <a:rPr lang="en-US" dirty="0" smtClean="0">
                <a:solidFill>
                  <a:schemeClr val="tx1"/>
                </a:solidFill>
              </a:rPr>
              <a:t>34</a:t>
            </a:r>
            <a:endParaRPr lang="en-US" dirty="0">
              <a:solidFill>
                <a:schemeClr val="tx1"/>
              </a:solidFill>
            </a:endParaRPr>
          </a:p>
        </p:txBody>
      </p:sp>
    </p:spTree>
    <p:extLst>
      <p:ext uri="{BB962C8B-B14F-4D97-AF65-F5344CB8AC3E}">
        <p14:creationId xmlns:p14="http://schemas.microsoft.com/office/powerpoint/2010/main" val="286993686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95" name="Picture 19" descr="akib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4541838" cy="5105400"/>
          </a:xfrm>
          <a:prstGeom prst="rect">
            <a:avLst/>
          </a:prstGeom>
          <a:noFill/>
          <a:extLst>
            <a:ext uri="{909E8E84-426E-40dd-AFC4-6F175D3DCCD1}">
              <a14:hiddenFill xmlns:a14="http://schemas.microsoft.com/office/drawing/2010/main">
                <a:solidFill>
                  <a:srgbClr val="FFFFFF"/>
                </a:solidFill>
              </a14:hiddenFill>
            </a:ext>
          </a:extLst>
        </p:spPr>
      </p:pic>
      <p:pic>
        <p:nvPicPr>
          <p:cNvPr id="178196" name="Picture 20" descr="akib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00323"/>
            <a:ext cx="5510470" cy="6194252"/>
          </a:xfrm>
          <a:prstGeom prst="rect">
            <a:avLst/>
          </a:prstGeom>
          <a:noFill/>
          <a:extLst>
            <a:ext uri="{909E8E84-426E-40dd-AFC4-6F175D3DCCD1}">
              <a14:hiddenFill xmlns:a14="http://schemas.microsoft.com/office/drawing/2010/main">
                <a:solidFill>
                  <a:srgbClr val="FFFFFF"/>
                </a:solidFill>
              </a14:hiddenFill>
            </a:ext>
          </a:extLst>
        </p:spPr>
      </p:pic>
      <p:sp>
        <p:nvSpPr>
          <p:cNvPr id="178179" name="Text Box 3"/>
          <p:cNvSpPr txBox="1">
            <a:spLocks noChangeArrowheads="1"/>
          </p:cNvSpPr>
          <p:nvPr/>
        </p:nvSpPr>
        <p:spPr bwMode="auto">
          <a:xfrm>
            <a:off x="1" y="0"/>
            <a:ext cx="9159874" cy="707886"/>
          </a:xfrm>
          <a:prstGeom prst="rect">
            <a:avLst/>
          </a:prstGeom>
          <a:ln/>
        </p:spPr>
        <p:style>
          <a:lnRef idx="1">
            <a:schemeClr val="dk1"/>
          </a:lnRef>
          <a:fillRef idx="3">
            <a:schemeClr val="dk1"/>
          </a:fillRef>
          <a:effectRef idx="2">
            <a:schemeClr val="dk1"/>
          </a:effectRef>
          <a:fontRef idx="minor">
            <a:schemeClr val="lt1"/>
          </a:fontRef>
        </p:style>
        <p:txBody>
          <a:bodyPr wrap="square">
            <a:spAutoFit/>
          </a:bodyPr>
          <a:lstStyle/>
          <a:p>
            <a:pPr algn="ctr"/>
            <a:r>
              <a:rPr lang="en-US" sz="4000"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Did we form the Primordial Matter</a:t>
            </a:r>
            <a:endParaRPr lang="en-US" sz="4000"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grpSp>
        <p:nvGrpSpPr>
          <p:cNvPr id="178197" name="Group 21"/>
          <p:cNvGrpSpPr>
            <a:grpSpLocks/>
          </p:cNvGrpSpPr>
          <p:nvPr/>
        </p:nvGrpSpPr>
        <p:grpSpPr bwMode="auto">
          <a:xfrm>
            <a:off x="503238" y="3962401"/>
            <a:ext cx="2990850" cy="2832101"/>
            <a:chOff x="365" y="2736"/>
            <a:chExt cx="1884" cy="1784"/>
          </a:xfrm>
        </p:grpSpPr>
        <p:cxnSp>
          <p:nvCxnSpPr>
            <p:cNvPr id="178180" name="Straight Arrow Connector 5"/>
            <p:cNvCxnSpPr>
              <a:cxnSpLocks noChangeShapeType="1"/>
            </p:cNvCxnSpPr>
            <p:nvPr/>
          </p:nvCxnSpPr>
          <p:spPr bwMode="auto">
            <a:xfrm rot="5400000" flipH="1" flipV="1">
              <a:off x="1152" y="3504"/>
              <a:ext cx="624" cy="336"/>
            </a:xfrm>
            <a:prstGeom prst="straightConnector1">
              <a:avLst/>
            </a:prstGeom>
            <a:noFill/>
            <a:ln w="9525">
              <a:solidFill>
                <a:schemeClr val="accent2"/>
              </a:solidFill>
              <a:round/>
              <a:headEnd/>
              <a:tailEnd type="arrow" w="med" len="med"/>
            </a:ln>
            <a:extLst>
              <a:ext uri="{909E8E84-426E-40dd-AFC4-6F175D3DCCD1}">
                <a14:hiddenFill xmlns:a14="http://schemas.microsoft.com/office/drawing/2010/main">
                  <a:noFill/>
                </a14:hiddenFill>
              </a:ext>
            </a:extLst>
          </p:spPr>
        </p:cxnSp>
        <p:sp>
          <p:nvSpPr>
            <p:cNvPr id="178181" name="TextBox 6"/>
            <p:cNvSpPr txBox="1">
              <a:spLocks noChangeArrowheads="1"/>
            </p:cNvSpPr>
            <p:nvPr/>
          </p:nvSpPr>
          <p:spPr bwMode="auto">
            <a:xfrm>
              <a:off x="365" y="4289"/>
              <a:ext cx="18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sz="1800" dirty="0">
                  <a:solidFill>
                    <a:schemeClr val="accent2"/>
                  </a:solidFill>
                  <a:cs typeface="ＭＳ Ｐゴシック" charset="0"/>
                </a:rPr>
                <a:t>NLO </a:t>
              </a:r>
              <a:r>
                <a:rPr kumimoji="1" lang="en-US" sz="1800" dirty="0" err="1">
                  <a:solidFill>
                    <a:schemeClr val="accent2"/>
                  </a:solidFill>
                  <a:cs typeface="ＭＳ Ｐゴシック" charset="0"/>
                </a:rPr>
                <a:t>pQCD</a:t>
              </a:r>
              <a:r>
                <a:rPr kumimoji="1" lang="en-US" sz="1800" dirty="0">
                  <a:solidFill>
                    <a:schemeClr val="accent2"/>
                  </a:solidFill>
                  <a:cs typeface="ＭＳ Ｐゴシック" charset="0"/>
                </a:rPr>
                <a:t> (W. </a:t>
              </a:r>
              <a:r>
                <a:rPr kumimoji="1" lang="en-US" sz="1800" dirty="0" err="1">
                  <a:solidFill>
                    <a:schemeClr val="accent2"/>
                  </a:solidFill>
                  <a:cs typeface="ＭＳ Ｐゴシック" charset="0"/>
                </a:rPr>
                <a:t>Vogelsang</a:t>
              </a:r>
              <a:r>
                <a:rPr kumimoji="1" lang="en-US" sz="1800" dirty="0">
                  <a:solidFill>
                    <a:schemeClr val="accent2"/>
                  </a:solidFill>
                  <a:cs typeface="ＭＳ Ｐゴシック" charset="0"/>
                </a:rPr>
                <a:t>)</a:t>
              </a:r>
            </a:p>
          </p:txBody>
        </p:sp>
        <p:cxnSp>
          <p:nvCxnSpPr>
            <p:cNvPr id="178182" name="Straight Arrow Connector 9"/>
            <p:cNvCxnSpPr>
              <a:cxnSpLocks noChangeShapeType="1"/>
            </p:cNvCxnSpPr>
            <p:nvPr/>
          </p:nvCxnSpPr>
          <p:spPr bwMode="auto">
            <a:xfrm flipV="1">
              <a:off x="962" y="2736"/>
              <a:ext cx="30" cy="624"/>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78183" name="TextBox 10"/>
            <p:cNvSpPr txBox="1">
              <a:spLocks noChangeArrowheads="1"/>
            </p:cNvSpPr>
            <p:nvPr/>
          </p:nvSpPr>
          <p:spPr bwMode="auto">
            <a:xfrm>
              <a:off x="660" y="3360"/>
              <a:ext cx="6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sz="1800">
                  <a:cs typeface="ＭＳ Ｐゴシック" charset="0"/>
                </a:rPr>
                <a:t>Fit to pp</a:t>
              </a:r>
            </a:p>
          </p:txBody>
        </p:sp>
      </p:grpSp>
      <p:grpSp>
        <p:nvGrpSpPr>
          <p:cNvPr id="178199" name="Group 23"/>
          <p:cNvGrpSpPr>
            <a:grpSpLocks/>
          </p:cNvGrpSpPr>
          <p:nvPr/>
        </p:nvGrpSpPr>
        <p:grpSpPr bwMode="auto">
          <a:xfrm>
            <a:off x="1313006" y="898525"/>
            <a:ext cx="3384550" cy="1387474"/>
            <a:chOff x="864" y="854"/>
            <a:chExt cx="2132" cy="874"/>
          </a:xfrm>
        </p:grpSpPr>
        <p:sp>
          <p:nvSpPr>
            <p:cNvPr id="178187" name="TextBox 17"/>
            <p:cNvSpPr txBox="1">
              <a:spLocks noChangeArrowheads="1"/>
            </p:cNvSpPr>
            <p:nvPr/>
          </p:nvSpPr>
          <p:spPr bwMode="auto">
            <a:xfrm>
              <a:off x="1092" y="854"/>
              <a:ext cx="19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sz="1800" dirty="0">
                  <a:cs typeface="ＭＳ Ｐゴシック" charset="0"/>
                </a:rPr>
                <a:t>T</a:t>
              </a:r>
              <a:r>
                <a:rPr kumimoji="1" lang="en-US" sz="1800" baseline="-25000" dirty="0">
                  <a:cs typeface="ＭＳ Ｐゴシック" charset="0"/>
                </a:rPr>
                <a:t>AA</a:t>
              </a:r>
              <a:r>
                <a:rPr kumimoji="1" lang="en-US" sz="1800" dirty="0">
                  <a:cs typeface="ＭＳ Ｐゴシック" charset="0"/>
                </a:rPr>
                <a:t> scaled </a:t>
              </a:r>
              <a:r>
                <a:rPr kumimoji="1" lang="en-US" sz="1800" dirty="0" err="1">
                  <a:cs typeface="ＭＳ Ｐゴシック" charset="0"/>
                </a:rPr>
                <a:t>pp</a:t>
              </a:r>
              <a:r>
                <a:rPr kumimoji="1" lang="en-US" sz="1800" dirty="0">
                  <a:cs typeface="ＭＳ Ｐゴシック" charset="0"/>
                </a:rPr>
                <a:t> + Exponential</a:t>
              </a:r>
            </a:p>
          </p:txBody>
        </p:sp>
        <p:sp>
          <p:nvSpPr>
            <p:cNvPr id="178198" name="Line 22"/>
            <p:cNvSpPr>
              <a:spLocks noChangeShapeType="1"/>
            </p:cNvSpPr>
            <p:nvPr/>
          </p:nvSpPr>
          <p:spPr bwMode="auto">
            <a:xfrm flipH="1">
              <a:off x="864" y="1200"/>
              <a:ext cx="432" cy="52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grpSp>
      <p:sp>
        <p:nvSpPr>
          <p:cNvPr id="178200" name="Freeform 24"/>
          <p:cNvSpPr>
            <a:spLocks/>
          </p:cNvSpPr>
          <p:nvPr/>
        </p:nvSpPr>
        <p:spPr bwMode="auto">
          <a:xfrm>
            <a:off x="1066800" y="1967960"/>
            <a:ext cx="1295400" cy="1682750"/>
          </a:xfrm>
          <a:custGeom>
            <a:avLst/>
            <a:gdLst>
              <a:gd name="T0" fmla="*/ 802 w 816"/>
              <a:gd name="T1" fmla="*/ 1060 h 1060"/>
              <a:gd name="T2" fmla="*/ 766 w 816"/>
              <a:gd name="T3" fmla="*/ 1044 h 1060"/>
              <a:gd name="T4" fmla="*/ 718 w 816"/>
              <a:gd name="T5" fmla="*/ 1014 h 1060"/>
              <a:gd name="T6" fmla="*/ 384 w 816"/>
              <a:gd name="T7" fmla="*/ 720 h 1060"/>
              <a:gd name="T8" fmla="*/ 0 w 816"/>
              <a:gd name="T9" fmla="*/ 336 h 1060"/>
              <a:gd name="T10" fmla="*/ 0 w 816"/>
              <a:gd name="T11" fmla="*/ 0 h 1060"/>
              <a:gd name="T12" fmla="*/ 288 w 816"/>
              <a:gd name="T13" fmla="*/ 480 h 1060"/>
              <a:gd name="T14" fmla="*/ 528 w 816"/>
              <a:gd name="T15" fmla="*/ 816 h 1060"/>
              <a:gd name="T16" fmla="*/ 816 w 816"/>
              <a:gd name="T17" fmla="*/ 1056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 h="1060">
                <a:moveTo>
                  <a:pt x="802" y="1060"/>
                </a:moveTo>
                <a:cubicBezTo>
                  <a:pt x="790" y="1057"/>
                  <a:pt x="776" y="1050"/>
                  <a:pt x="766" y="1044"/>
                </a:cubicBezTo>
                <a:cubicBezTo>
                  <a:pt x="750" y="1035"/>
                  <a:pt x="718" y="1014"/>
                  <a:pt x="718" y="1014"/>
                </a:cubicBezTo>
                <a:lnTo>
                  <a:pt x="384" y="720"/>
                </a:lnTo>
                <a:lnTo>
                  <a:pt x="0" y="336"/>
                </a:lnTo>
                <a:lnTo>
                  <a:pt x="0" y="0"/>
                </a:lnTo>
                <a:lnTo>
                  <a:pt x="288" y="480"/>
                </a:lnTo>
                <a:lnTo>
                  <a:pt x="528" y="816"/>
                </a:lnTo>
                <a:lnTo>
                  <a:pt x="816" y="1056"/>
                </a:lnTo>
              </a:path>
            </a:pathLst>
          </a:custGeom>
          <a:solidFill>
            <a:srgbClr val="FF0000">
              <a:alpha val="49001"/>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endParaRPr lang="en-US"/>
          </a:p>
        </p:txBody>
      </p:sp>
      <p:sp>
        <p:nvSpPr>
          <p:cNvPr id="178204" name="Text Box 28"/>
          <p:cNvSpPr txBox="1">
            <a:spLocks noChangeArrowheads="1"/>
          </p:cNvSpPr>
          <p:nvPr/>
        </p:nvSpPr>
        <p:spPr bwMode="auto">
          <a:xfrm>
            <a:off x="4697413" y="4947168"/>
            <a:ext cx="271621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b="1" dirty="0">
                <a:solidFill>
                  <a:schemeClr val="tx1"/>
                </a:solidFill>
              </a:rPr>
              <a:t>Proton-Proton</a:t>
            </a:r>
          </a:p>
          <a:p>
            <a:pPr algn="ctr"/>
            <a:r>
              <a:rPr lang="en-US" b="1" dirty="0">
                <a:solidFill>
                  <a:schemeClr val="tx1"/>
                </a:solidFill>
              </a:rPr>
              <a:t>Direct Photons</a:t>
            </a:r>
          </a:p>
        </p:txBody>
      </p:sp>
      <p:sp>
        <p:nvSpPr>
          <p:cNvPr id="178206" name="Text Box 30"/>
          <p:cNvSpPr txBox="1">
            <a:spLocks noChangeArrowheads="1"/>
          </p:cNvSpPr>
          <p:nvPr/>
        </p:nvSpPr>
        <p:spPr bwMode="auto">
          <a:xfrm>
            <a:off x="1981200" y="3267075"/>
            <a:ext cx="271621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b="1" dirty="0">
                <a:solidFill>
                  <a:schemeClr val="tx1"/>
                </a:solidFill>
              </a:rPr>
              <a:t>Gold-Gold</a:t>
            </a:r>
          </a:p>
          <a:p>
            <a:pPr algn="ctr"/>
            <a:r>
              <a:rPr lang="en-US" b="1" dirty="0">
                <a:solidFill>
                  <a:schemeClr val="tx1"/>
                </a:solidFill>
              </a:rPr>
              <a:t>Direct Photons</a:t>
            </a:r>
          </a:p>
        </p:txBody>
      </p:sp>
      <p:sp>
        <p:nvSpPr>
          <p:cNvPr id="178207" name="Text Box 31"/>
          <p:cNvSpPr txBox="1">
            <a:spLocks noChangeArrowheads="1"/>
          </p:cNvSpPr>
          <p:nvPr/>
        </p:nvSpPr>
        <p:spPr bwMode="auto">
          <a:xfrm>
            <a:off x="5029273" y="2008338"/>
            <a:ext cx="3852871" cy="707886"/>
          </a:xfrm>
          <a:prstGeom prst="rect">
            <a:avLst/>
          </a:prstGeom>
          <a:ln/>
        </p:spPr>
        <p:style>
          <a:lnRef idx="1">
            <a:schemeClr val="accent6"/>
          </a:lnRef>
          <a:fillRef idx="2">
            <a:schemeClr val="accent6"/>
          </a:fillRef>
          <a:effectRef idx="1">
            <a:schemeClr val="accent6"/>
          </a:effectRef>
          <a:fontRef idx="minor">
            <a:schemeClr val="dk1"/>
          </a:fontRef>
        </p:style>
        <p:txBody>
          <a:bodyPr wrap="none">
            <a:spAutoFit/>
          </a:bodyPr>
          <a:lstStyle/>
          <a:p>
            <a:r>
              <a:rPr lang="en-US" sz="4000" b="1" dirty="0">
                <a:solidFill>
                  <a:schemeClr val="tx1"/>
                </a:solidFill>
              </a:rPr>
              <a:t>T</a:t>
            </a:r>
            <a:r>
              <a:rPr lang="en-US" sz="4000" b="1" baseline="-25000" dirty="0">
                <a:solidFill>
                  <a:schemeClr val="tx1"/>
                </a:solidFill>
              </a:rPr>
              <a:t>i</a:t>
            </a:r>
            <a:r>
              <a:rPr lang="en-US" sz="4000" b="1" dirty="0">
                <a:solidFill>
                  <a:schemeClr val="tx1"/>
                </a:solidFill>
              </a:rPr>
              <a:t> = 300-600 MeV</a:t>
            </a:r>
          </a:p>
        </p:txBody>
      </p:sp>
      <p:sp>
        <p:nvSpPr>
          <p:cNvPr id="3" name="TextBox 2"/>
          <p:cNvSpPr txBox="1"/>
          <p:nvPr/>
        </p:nvSpPr>
        <p:spPr>
          <a:xfrm>
            <a:off x="5029273" y="3641866"/>
            <a:ext cx="4172407" cy="954107"/>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sz="2800" dirty="0" err="1" smtClean="0">
                <a:solidFill>
                  <a:srgbClr val="0000FF"/>
                </a:solidFill>
                <a:latin typeface="Apple Chancery"/>
                <a:cs typeface="Apple Chancery"/>
              </a:rPr>
              <a:t>Deconfined</a:t>
            </a:r>
            <a:r>
              <a:rPr lang="en-US" sz="2800" dirty="0" smtClean="0">
                <a:solidFill>
                  <a:srgbClr val="0000FF"/>
                </a:solidFill>
                <a:latin typeface="Apple Chancery"/>
                <a:cs typeface="Apple Chancery"/>
              </a:rPr>
              <a:t> state of quarks</a:t>
            </a:r>
          </a:p>
          <a:p>
            <a:r>
              <a:rPr lang="en-US" sz="2800" dirty="0" smtClean="0">
                <a:solidFill>
                  <a:srgbClr val="0000FF"/>
                </a:solidFill>
                <a:latin typeface="Apple Chancery"/>
                <a:cs typeface="Apple Chancery"/>
              </a:rPr>
              <a:t>And Gluons</a:t>
            </a:r>
            <a:endParaRPr lang="en-US" sz="2800" dirty="0">
              <a:solidFill>
                <a:srgbClr val="0000FF"/>
              </a:solidFill>
              <a:latin typeface="Apple Chancery"/>
              <a:cs typeface="Apple Chancery"/>
            </a:endParaRPr>
          </a:p>
        </p:txBody>
      </p:sp>
      <p:sp>
        <p:nvSpPr>
          <p:cNvPr id="19" name="Rectangle 18"/>
          <p:cNvSpPr/>
          <p:nvPr/>
        </p:nvSpPr>
        <p:spPr>
          <a:xfrm>
            <a:off x="8277795" y="6630345"/>
            <a:ext cx="866205" cy="2276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16</a:t>
            </a:r>
            <a:r>
              <a:rPr lang="en-US" dirty="0" smtClean="0">
                <a:solidFill>
                  <a:schemeClr val="tx1"/>
                </a:solidFill>
              </a:rPr>
              <a:t>/34</a:t>
            </a:r>
            <a:endParaRPr lang="en-US" dirty="0">
              <a:solidFill>
                <a:schemeClr val="tx1"/>
              </a:solidFill>
            </a:endParaRPr>
          </a:p>
        </p:txBody>
      </p:sp>
    </p:spTree>
    <p:extLst>
      <p:ext uri="{BB962C8B-B14F-4D97-AF65-F5344CB8AC3E}">
        <p14:creationId xmlns:p14="http://schemas.microsoft.com/office/powerpoint/2010/main" val="21535350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81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820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7819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78196"/>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78204"/>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7820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7819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8200"/>
                                        </p:tgtEl>
                                        <p:attrNameLst>
                                          <p:attrName>style.visibility</p:attrName>
                                        </p:attrNameLst>
                                      </p:cBhvr>
                                      <p:to>
                                        <p:strVal val="visible"/>
                                      </p:to>
                                    </p:set>
                                    <p:animEffect transition="in" filter="wipe(down)">
                                      <p:cBhvr>
                                        <p:cTn id="29" dur="2000"/>
                                        <p:tgtEl>
                                          <p:spTgt spid="178200"/>
                                        </p:tgtEl>
                                      </p:cBhvr>
                                    </p:animEffect>
                                  </p:childTnLst>
                                </p:cTn>
                              </p:par>
                            </p:childTnLst>
                          </p:cTn>
                        </p:par>
                        <p:par>
                          <p:cTn id="30" fill="hold" nodeType="afterGroup">
                            <p:stCondLst>
                              <p:cond delay="2000"/>
                            </p:stCondLst>
                            <p:childTnLst>
                              <p:par>
                                <p:cTn id="31" presetID="1" presetClass="entr" presetSubtype="0" fill="hold" grpId="0" nodeType="afterEffect">
                                  <p:stCondLst>
                                    <p:cond delay="0"/>
                                  </p:stCondLst>
                                  <p:childTnLst>
                                    <p:set>
                                      <p:cBhvr>
                                        <p:cTn id="32" dur="1" fill="hold">
                                          <p:stCondLst>
                                            <p:cond delay="0"/>
                                          </p:stCondLst>
                                        </p:cTn>
                                        <p:tgtEl>
                                          <p:spTgt spid="17820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200" grpId="0" animBg="1"/>
      <p:bldP spid="178204" grpId="0"/>
      <p:bldP spid="178204" grpId="1"/>
      <p:bldP spid="178206" grpId="0"/>
      <p:bldP spid="178207"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043670" cy="518767"/>
          </a:xfrm>
        </p:spPr>
        <p:style>
          <a:lnRef idx="1">
            <a:schemeClr val="dk1"/>
          </a:lnRef>
          <a:fillRef idx="3">
            <a:schemeClr val="dk1"/>
          </a:fillRef>
          <a:effectRef idx="2">
            <a:schemeClr val="dk1"/>
          </a:effectRef>
          <a:fontRef idx="minor">
            <a:schemeClr val="lt1"/>
          </a:fontRef>
        </p:style>
        <p:txBody>
          <a:bodyPr>
            <a:noAutofit/>
          </a:bodyPr>
          <a:lstStyle/>
          <a:p>
            <a:r>
              <a:rPr lang="en-US" sz="3600" b="1"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Perspective of Temperature</a:t>
            </a:r>
            <a:endParaRPr lang="en-US" sz="3600" b="1"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
        <p:nvSpPr>
          <p:cNvPr id="80" name="Rectangle 71"/>
          <p:cNvSpPr>
            <a:spLocks noChangeArrowheads="1"/>
          </p:cNvSpPr>
          <p:nvPr/>
        </p:nvSpPr>
        <p:spPr bwMode="auto">
          <a:xfrm>
            <a:off x="1423671" y="4433544"/>
            <a:ext cx="685800" cy="6858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 name="Rectangle 73"/>
          <p:cNvSpPr>
            <a:spLocks noChangeArrowheads="1"/>
          </p:cNvSpPr>
          <p:nvPr/>
        </p:nvSpPr>
        <p:spPr bwMode="auto">
          <a:xfrm>
            <a:off x="1425258" y="3290544"/>
            <a:ext cx="685800" cy="4572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 name="Rectangle 74"/>
          <p:cNvSpPr>
            <a:spLocks noChangeArrowheads="1"/>
          </p:cNvSpPr>
          <p:nvPr/>
        </p:nvSpPr>
        <p:spPr bwMode="auto">
          <a:xfrm>
            <a:off x="1425258" y="5119344"/>
            <a:ext cx="685800" cy="4572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 name="Rectangle 75"/>
          <p:cNvSpPr>
            <a:spLocks noChangeArrowheads="1"/>
          </p:cNvSpPr>
          <p:nvPr/>
        </p:nvSpPr>
        <p:spPr bwMode="auto">
          <a:xfrm>
            <a:off x="1425258" y="2604744"/>
            <a:ext cx="685800" cy="9144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4" name="Rectangle 76"/>
          <p:cNvSpPr>
            <a:spLocks noChangeArrowheads="1"/>
          </p:cNvSpPr>
          <p:nvPr/>
        </p:nvSpPr>
        <p:spPr bwMode="auto">
          <a:xfrm>
            <a:off x="1425258" y="3747744"/>
            <a:ext cx="685800" cy="6858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 name="Rectangle 77"/>
          <p:cNvSpPr>
            <a:spLocks noChangeArrowheads="1"/>
          </p:cNvSpPr>
          <p:nvPr/>
        </p:nvSpPr>
        <p:spPr bwMode="auto">
          <a:xfrm>
            <a:off x="1425258" y="1918944"/>
            <a:ext cx="685800" cy="6858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6" name="Rectangle 78"/>
          <p:cNvSpPr>
            <a:spLocks noChangeArrowheads="1"/>
          </p:cNvSpPr>
          <p:nvPr/>
        </p:nvSpPr>
        <p:spPr bwMode="auto">
          <a:xfrm>
            <a:off x="1425258" y="1233144"/>
            <a:ext cx="685800" cy="6858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87" name="Group 79"/>
          <p:cNvGrpSpPr>
            <a:grpSpLocks/>
          </p:cNvGrpSpPr>
          <p:nvPr/>
        </p:nvGrpSpPr>
        <p:grpSpPr bwMode="auto">
          <a:xfrm>
            <a:off x="1272858" y="1004544"/>
            <a:ext cx="990600" cy="5562600"/>
            <a:chOff x="769" y="768"/>
            <a:chExt cx="624" cy="3504"/>
          </a:xfrm>
        </p:grpSpPr>
        <p:sp>
          <p:nvSpPr>
            <p:cNvPr id="88" name="Rectangle 80"/>
            <p:cNvSpPr>
              <a:spLocks noChangeArrowheads="1"/>
            </p:cNvSpPr>
            <p:nvPr/>
          </p:nvSpPr>
          <p:spPr bwMode="auto">
            <a:xfrm>
              <a:off x="865" y="3648"/>
              <a:ext cx="432" cy="384"/>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89" name="Group 81"/>
            <p:cNvGrpSpPr>
              <a:grpSpLocks/>
            </p:cNvGrpSpPr>
            <p:nvPr/>
          </p:nvGrpSpPr>
          <p:grpSpPr bwMode="auto">
            <a:xfrm>
              <a:off x="864" y="768"/>
              <a:ext cx="433" cy="3024"/>
              <a:chOff x="863" y="576"/>
              <a:chExt cx="433" cy="3024"/>
            </a:xfrm>
          </p:grpSpPr>
          <p:sp>
            <p:nvSpPr>
              <p:cNvPr id="91" name="Rectangle 82"/>
              <p:cNvSpPr>
                <a:spLocks noChangeArrowheads="1"/>
              </p:cNvSpPr>
              <p:nvPr/>
            </p:nvSpPr>
            <p:spPr bwMode="auto">
              <a:xfrm>
                <a:off x="864" y="576"/>
                <a:ext cx="432" cy="30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 name="Line 83"/>
              <p:cNvSpPr>
                <a:spLocks noChangeShapeType="1"/>
              </p:cNvSpPr>
              <p:nvPr/>
            </p:nvSpPr>
            <p:spPr bwMode="auto">
              <a:xfrm>
                <a:off x="864" y="331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3" name="Line 84"/>
              <p:cNvSpPr>
                <a:spLocks noChangeShapeType="1"/>
              </p:cNvSpPr>
              <p:nvPr/>
            </p:nvSpPr>
            <p:spPr bwMode="auto">
              <a:xfrm>
                <a:off x="864" y="3024"/>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4" name="Line 85"/>
              <p:cNvSpPr>
                <a:spLocks noChangeShapeType="1"/>
              </p:cNvSpPr>
              <p:nvPr/>
            </p:nvSpPr>
            <p:spPr bwMode="auto">
              <a:xfrm>
                <a:off x="864" y="2735"/>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5" name="Line 86"/>
              <p:cNvSpPr>
                <a:spLocks noChangeShapeType="1"/>
              </p:cNvSpPr>
              <p:nvPr/>
            </p:nvSpPr>
            <p:spPr bwMode="auto">
              <a:xfrm>
                <a:off x="864" y="2447"/>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6" name="Line 87"/>
              <p:cNvSpPr>
                <a:spLocks noChangeShapeType="1"/>
              </p:cNvSpPr>
              <p:nvPr/>
            </p:nvSpPr>
            <p:spPr bwMode="auto">
              <a:xfrm>
                <a:off x="864" y="2159"/>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7" name="Line 88"/>
              <p:cNvSpPr>
                <a:spLocks noChangeShapeType="1"/>
              </p:cNvSpPr>
              <p:nvPr/>
            </p:nvSpPr>
            <p:spPr bwMode="auto">
              <a:xfrm>
                <a:off x="864" y="1871"/>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 name="Line 89"/>
              <p:cNvSpPr>
                <a:spLocks noChangeShapeType="1"/>
              </p:cNvSpPr>
              <p:nvPr/>
            </p:nvSpPr>
            <p:spPr bwMode="auto">
              <a:xfrm>
                <a:off x="864" y="1583"/>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 name="Line 90"/>
              <p:cNvSpPr>
                <a:spLocks noChangeShapeType="1"/>
              </p:cNvSpPr>
              <p:nvPr/>
            </p:nvSpPr>
            <p:spPr bwMode="auto">
              <a:xfrm>
                <a:off x="864" y="1295"/>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0" name="Line 91"/>
              <p:cNvSpPr>
                <a:spLocks noChangeShapeType="1"/>
              </p:cNvSpPr>
              <p:nvPr/>
            </p:nvSpPr>
            <p:spPr bwMode="auto">
              <a:xfrm>
                <a:off x="864" y="1007"/>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 name="Line 92"/>
              <p:cNvSpPr>
                <a:spLocks noChangeShapeType="1"/>
              </p:cNvSpPr>
              <p:nvPr/>
            </p:nvSpPr>
            <p:spPr bwMode="auto">
              <a:xfrm>
                <a:off x="864" y="719"/>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 name="Line 93"/>
              <p:cNvSpPr>
                <a:spLocks noChangeShapeType="1"/>
              </p:cNvSpPr>
              <p:nvPr/>
            </p:nvSpPr>
            <p:spPr bwMode="auto">
              <a:xfrm>
                <a:off x="864" y="3454"/>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3" name="Line 94"/>
              <p:cNvSpPr>
                <a:spLocks noChangeShapeType="1"/>
              </p:cNvSpPr>
              <p:nvPr/>
            </p:nvSpPr>
            <p:spPr bwMode="auto">
              <a:xfrm>
                <a:off x="864" y="3168"/>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4" name="Line 95"/>
              <p:cNvSpPr>
                <a:spLocks noChangeShapeType="1"/>
              </p:cNvSpPr>
              <p:nvPr/>
            </p:nvSpPr>
            <p:spPr bwMode="auto">
              <a:xfrm>
                <a:off x="864" y="2879"/>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5" name="Line 96"/>
              <p:cNvSpPr>
                <a:spLocks noChangeShapeType="1"/>
              </p:cNvSpPr>
              <p:nvPr/>
            </p:nvSpPr>
            <p:spPr bwMode="auto">
              <a:xfrm>
                <a:off x="864" y="2591"/>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 name="Line 97"/>
              <p:cNvSpPr>
                <a:spLocks noChangeShapeType="1"/>
              </p:cNvSpPr>
              <p:nvPr/>
            </p:nvSpPr>
            <p:spPr bwMode="auto">
              <a:xfrm>
                <a:off x="864" y="2303"/>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 name="Line 98"/>
              <p:cNvSpPr>
                <a:spLocks noChangeShapeType="1"/>
              </p:cNvSpPr>
              <p:nvPr/>
            </p:nvSpPr>
            <p:spPr bwMode="auto">
              <a:xfrm>
                <a:off x="864" y="2016"/>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 name="Line 99"/>
              <p:cNvSpPr>
                <a:spLocks noChangeShapeType="1"/>
              </p:cNvSpPr>
              <p:nvPr/>
            </p:nvSpPr>
            <p:spPr bwMode="auto">
              <a:xfrm>
                <a:off x="864" y="1728"/>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9" name="Line 100"/>
              <p:cNvSpPr>
                <a:spLocks noChangeShapeType="1"/>
              </p:cNvSpPr>
              <p:nvPr/>
            </p:nvSpPr>
            <p:spPr bwMode="auto">
              <a:xfrm>
                <a:off x="863" y="1439"/>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0" name="Line 101"/>
              <p:cNvSpPr>
                <a:spLocks noChangeShapeType="1"/>
              </p:cNvSpPr>
              <p:nvPr/>
            </p:nvSpPr>
            <p:spPr bwMode="auto">
              <a:xfrm>
                <a:off x="863" y="1151"/>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1" name="Line 102"/>
              <p:cNvSpPr>
                <a:spLocks noChangeShapeType="1"/>
              </p:cNvSpPr>
              <p:nvPr/>
            </p:nvSpPr>
            <p:spPr bwMode="auto">
              <a:xfrm>
                <a:off x="863" y="864"/>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90" name="Oval 103"/>
            <p:cNvSpPr>
              <a:spLocks noChangeArrowheads="1"/>
            </p:cNvSpPr>
            <p:nvPr/>
          </p:nvSpPr>
          <p:spPr bwMode="auto">
            <a:xfrm>
              <a:off x="769" y="3648"/>
              <a:ext cx="624" cy="624"/>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12" name="Text Box 104"/>
          <p:cNvSpPr txBox="1">
            <a:spLocks noChangeArrowheads="1"/>
          </p:cNvSpPr>
          <p:nvPr/>
        </p:nvSpPr>
        <p:spPr bwMode="auto">
          <a:xfrm>
            <a:off x="356871" y="4890744"/>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~10</a:t>
            </a:r>
            <a:r>
              <a:rPr lang="en-US" baseline="30000"/>
              <a:t>-6</a:t>
            </a:r>
            <a:r>
              <a:rPr lang="en-US"/>
              <a:t> K</a:t>
            </a:r>
          </a:p>
        </p:txBody>
      </p:sp>
      <p:sp>
        <p:nvSpPr>
          <p:cNvPr id="113" name="Text Box 105"/>
          <p:cNvSpPr txBox="1">
            <a:spLocks noChangeArrowheads="1"/>
          </p:cNvSpPr>
          <p:nvPr/>
        </p:nvSpPr>
        <p:spPr bwMode="auto">
          <a:xfrm>
            <a:off x="663258" y="4204944"/>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~3 K</a:t>
            </a:r>
          </a:p>
        </p:txBody>
      </p:sp>
      <p:sp>
        <p:nvSpPr>
          <p:cNvPr id="114" name="Text Box 106"/>
          <p:cNvSpPr txBox="1">
            <a:spLocks noChangeArrowheads="1"/>
          </p:cNvSpPr>
          <p:nvPr/>
        </p:nvSpPr>
        <p:spPr bwMode="auto">
          <a:xfrm>
            <a:off x="358458" y="3519144"/>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~300 K</a:t>
            </a:r>
          </a:p>
        </p:txBody>
      </p:sp>
      <p:sp>
        <p:nvSpPr>
          <p:cNvPr id="115" name="Text Box 107"/>
          <p:cNvSpPr txBox="1">
            <a:spLocks noChangeArrowheads="1"/>
          </p:cNvSpPr>
          <p:nvPr/>
        </p:nvSpPr>
        <p:spPr bwMode="auto">
          <a:xfrm>
            <a:off x="206058" y="3061944"/>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~6000 K</a:t>
            </a:r>
          </a:p>
        </p:txBody>
      </p:sp>
      <p:sp>
        <p:nvSpPr>
          <p:cNvPr id="116" name="Text Box 108"/>
          <p:cNvSpPr txBox="1">
            <a:spLocks noChangeArrowheads="1"/>
          </p:cNvSpPr>
          <p:nvPr/>
        </p:nvSpPr>
        <p:spPr bwMode="auto">
          <a:xfrm>
            <a:off x="433071" y="2376144"/>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~10</a:t>
            </a:r>
            <a:r>
              <a:rPr lang="en-US" baseline="30000"/>
              <a:t>6</a:t>
            </a:r>
            <a:r>
              <a:rPr lang="en-US"/>
              <a:t> K</a:t>
            </a:r>
          </a:p>
        </p:txBody>
      </p:sp>
      <p:sp>
        <p:nvSpPr>
          <p:cNvPr id="117" name="Text Box 109"/>
          <p:cNvSpPr txBox="1">
            <a:spLocks noChangeArrowheads="1"/>
          </p:cNvSpPr>
          <p:nvPr/>
        </p:nvSpPr>
        <p:spPr bwMode="auto">
          <a:xfrm>
            <a:off x="282258" y="1004544"/>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~10</a:t>
            </a:r>
            <a:r>
              <a:rPr lang="en-US" baseline="30000"/>
              <a:t>12</a:t>
            </a:r>
            <a:r>
              <a:rPr lang="en-US"/>
              <a:t> K</a:t>
            </a:r>
          </a:p>
        </p:txBody>
      </p:sp>
      <p:sp>
        <p:nvSpPr>
          <p:cNvPr id="118" name="Text Box 110"/>
          <p:cNvSpPr txBox="1">
            <a:spLocks noChangeArrowheads="1"/>
          </p:cNvSpPr>
          <p:nvPr/>
        </p:nvSpPr>
        <p:spPr bwMode="auto">
          <a:xfrm>
            <a:off x="6978333" y="1095031"/>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b="1" dirty="0">
                <a:solidFill>
                  <a:srgbClr val="000000"/>
                </a:solidFill>
                <a:sym typeface="Symbol" charset="0"/>
              </a:rPr>
              <a:t>~</a:t>
            </a:r>
            <a:r>
              <a:rPr lang="en-US" sz="1800" b="1" dirty="0">
                <a:solidFill>
                  <a:srgbClr val="000000"/>
                </a:solidFill>
              </a:rPr>
              <a:t> 120 MeV</a:t>
            </a:r>
          </a:p>
        </p:txBody>
      </p:sp>
      <p:sp>
        <p:nvSpPr>
          <p:cNvPr id="119" name="Line 111"/>
          <p:cNvSpPr>
            <a:spLocks noChangeShapeType="1"/>
          </p:cNvSpPr>
          <p:nvPr/>
        </p:nvSpPr>
        <p:spPr bwMode="auto">
          <a:xfrm>
            <a:off x="2261871" y="5119344"/>
            <a:ext cx="487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0" name="Text Box 112"/>
          <p:cNvSpPr txBox="1">
            <a:spLocks noChangeArrowheads="1"/>
          </p:cNvSpPr>
          <p:nvPr/>
        </p:nvSpPr>
        <p:spPr bwMode="auto">
          <a:xfrm>
            <a:off x="7291071" y="5984531"/>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800" dirty="0">
                <a:solidFill>
                  <a:srgbClr val="000000"/>
                </a:solidFill>
              </a:rPr>
              <a:t>Trapped Ions</a:t>
            </a:r>
            <a:endParaRPr lang="en-US" dirty="0">
              <a:solidFill>
                <a:srgbClr val="000000"/>
              </a:solidFill>
            </a:endParaRPr>
          </a:p>
        </p:txBody>
      </p:sp>
      <p:sp>
        <p:nvSpPr>
          <p:cNvPr id="121" name="Line 113"/>
          <p:cNvSpPr>
            <a:spLocks noChangeShapeType="1"/>
          </p:cNvSpPr>
          <p:nvPr/>
        </p:nvSpPr>
        <p:spPr bwMode="auto">
          <a:xfrm>
            <a:off x="2261871" y="4433544"/>
            <a:ext cx="152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2" name="Text Box 114"/>
          <p:cNvSpPr txBox="1">
            <a:spLocks noChangeArrowheads="1"/>
          </p:cNvSpPr>
          <p:nvPr/>
        </p:nvSpPr>
        <p:spPr bwMode="auto">
          <a:xfrm>
            <a:off x="5462271" y="3976344"/>
            <a:ext cx="12192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dirty="0">
                <a:solidFill>
                  <a:srgbClr val="000000"/>
                </a:solidFill>
              </a:rPr>
              <a:t>Cosmic Microwave Background</a:t>
            </a:r>
          </a:p>
        </p:txBody>
      </p:sp>
      <p:sp>
        <p:nvSpPr>
          <p:cNvPr id="123" name="Line 115"/>
          <p:cNvSpPr>
            <a:spLocks noChangeShapeType="1"/>
          </p:cNvSpPr>
          <p:nvPr/>
        </p:nvSpPr>
        <p:spPr bwMode="auto">
          <a:xfrm>
            <a:off x="2261871" y="3747744"/>
            <a:ext cx="4343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4" name="Text Box 116"/>
          <p:cNvSpPr txBox="1">
            <a:spLocks noChangeArrowheads="1"/>
          </p:cNvSpPr>
          <p:nvPr/>
        </p:nvSpPr>
        <p:spPr bwMode="auto">
          <a:xfrm>
            <a:off x="7672071" y="3290544"/>
            <a:ext cx="1371600" cy="85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dirty="0">
                <a:solidFill>
                  <a:srgbClr val="000000"/>
                </a:solidFill>
              </a:rPr>
              <a:t>Room Temperature </a:t>
            </a:r>
            <a:r>
              <a:rPr lang="en-US" sz="1800" b="1" dirty="0">
                <a:solidFill>
                  <a:srgbClr val="000000"/>
                </a:solidFill>
              </a:rPr>
              <a:t>~ 1/40 </a:t>
            </a:r>
            <a:r>
              <a:rPr lang="en-US" sz="1800" b="1" dirty="0" err="1">
                <a:solidFill>
                  <a:srgbClr val="000000"/>
                </a:solidFill>
              </a:rPr>
              <a:t>eV</a:t>
            </a:r>
            <a:endParaRPr lang="en-US" sz="1600" b="1" dirty="0">
              <a:solidFill>
                <a:srgbClr val="000000"/>
              </a:solidFill>
            </a:endParaRPr>
          </a:p>
        </p:txBody>
      </p:sp>
      <p:sp>
        <p:nvSpPr>
          <p:cNvPr id="125" name="Text Box 117"/>
          <p:cNvSpPr txBox="1">
            <a:spLocks noChangeArrowheads="1"/>
          </p:cNvSpPr>
          <p:nvPr/>
        </p:nvSpPr>
        <p:spPr bwMode="auto">
          <a:xfrm>
            <a:off x="2109471" y="3138144"/>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dirty="0">
                <a:solidFill>
                  <a:srgbClr val="000000"/>
                </a:solidFill>
              </a:rPr>
              <a:t>Solar Surface</a:t>
            </a:r>
            <a:endParaRPr lang="en-US" dirty="0">
              <a:solidFill>
                <a:srgbClr val="000000"/>
              </a:solidFill>
            </a:endParaRPr>
          </a:p>
        </p:txBody>
      </p:sp>
      <p:sp>
        <p:nvSpPr>
          <p:cNvPr id="126" name="Text Box 118"/>
          <p:cNvSpPr txBox="1">
            <a:spLocks noChangeArrowheads="1"/>
          </p:cNvSpPr>
          <p:nvPr/>
        </p:nvSpPr>
        <p:spPr bwMode="auto">
          <a:xfrm>
            <a:off x="2109471" y="2452344"/>
            <a:ext cx="1295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dirty="0">
                <a:solidFill>
                  <a:srgbClr val="000000"/>
                </a:solidFill>
              </a:rPr>
              <a:t>Solar Interior</a:t>
            </a:r>
          </a:p>
        </p:txBody>
      </p:sp>
      <p:sp>
        <p:nvSpPr>
          <p:cNvPr id="127" name="Text Box 120"/>
          <p:cNvSpPr txBox="1">
            <a:spLocks noChangeArrowheads="1"/>
          </p:cNvSpPr>
          <p:nvPr/>
        </p:nvSpPr>
        <p:spPr bwMode="auto">
          <a:xfrm>
            <a:off x="433071" y="1690344"/>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~10</a:t>
            </a:r>
            <a:r>
              <a:rPr lang="en-US" baseline="30000"/>
              <a:t>9</a:t>
            </a:r>
            <a:r>
              <a:rPr lang="en-US"/>
              <a:t> K</a:t>
            </a:r>
          </a:p>
        </p:txBody>
      </p:sp>
      <p:sp>
        <p:nvSpPr>
          <p:cNvPr id="128" name="Line 121"/>
          <p:cNvSpPr>
            <a:spLocks noChangeShapeType="1"/>
          </p:cNvSpPr>
          <p:nvPr/>
        </p:nvSpPr>
        <p:spPr bwMode="auto">
          <a:xfrm>
            <a:off x="2261871" y="1918944"/>
            <a:ext cx="762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9" name="Text Box 122"/>
          <p:cNvSpPr txBox="1">
            <a:spLocks noChangeArrowheads="1"/>
          </p:cNvSpPr>
          <p:nvPr/>
        </p:nvSpPr>
        <p:spPr bwMode="auto">
          <a:xfrm>
            <a:off x="3023871" y="1766544"/>
            <a:ext cx="3429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dirty="0">
                <a:solidFill>
                  <a:schemeClr val="tx2"/>
                </a:solidFill>
              </a:rPr>
              <a:t>Neutron Star Thermonuclear Explosion</a:t>
            </a:r>
          </a:p>
        </p:txBody>
      </p:sp>
      <p:sp>
        <p:nvSpPr>
          <p:cNvPr id="130" name="Text Box 123"/>
          <p:cNvSpPr txBox="1">
            <a:spLocks noChangeArrowheads="1"/>
          </p:cNvSpPr>
          <p:nvPr/>
        </p:nvSpPr>
        <p:spPr bwMode="auto">
          <a:xfrm>
            <a:off x="204471" y="5347944"/>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~10</a:t>
            </a:r>
            <a:r>
              <a:rPr lang="en-US" baseline="30000"/>
              <a:t>-10</a:t>
            </a:r>
            <a:r>
              <a:rPr lang="en-US"/>
              <a:t> K</a:t>
            </a:r>
          </a:p>
        </p:txBody>
      </p:sp>
      <p:sp>
        <p:nvSpPr>
          <p:cNvPr id="131" name="Line 124"/>
          <p:cNvSpPr>
            <a:spLocks noChangeShapeType="1"/>
          </p:cNvSpPr>
          <p:nvPr/>
        </p:nvSpPr>
        <p:spPr bwMode="auto">
          <a:xfrm>
            <a:off x="2261871" y="5576544"/>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2" name="Text Box 125"/>
          <p:cNvSpPr txBox="1">
            <a:spLocks noChangeArrowheads="1"/>
          </p:cNvSpPr>
          <p:nvPr/>
        </p:nvSpPr>
        <p:spPr bwMode="auto">
          <a:xfrm>
            <a:off x="3328671" y="5271744"/>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dirty="0">
                <a:solidFill>
                  <a:srgbClr val="000000"/>
                </a:solidFill>
              </a:rPr>
              <a:t>Rhodium metal spin cooling (2000)</a:t>
            </a:r>
            <a:endParaRPr lang="en-US" dirty="0">
              <a:solidFill>
                <a:srgbClr val="000000"/>
              </a:solidFill>
            </a:endParaRPr>
          </a:p>
        </p:txBody>
      </p:sp>
      <p:sp>
        <p:nvSpPr>
          <p:cNvPr id="133" name="AutoShape 126"/>
          <p:cNvSpPr>
            <a:spLocks/>
          </p:cNvSpPr>
          <p:nvPr/>
        </p:nvSpPr>
        <p:spPr bwMode="auto">
          <a:xfrm>
            <a:off x="3404871" y="2528544"/>
            <a:ext cx="152400" cy="914400"/>
          </a:xfrm>
          <a:prstGeom prst="rightBrace">
            <a:avLst>
              <a:gd name="adj1" fmla="val 50000"/>
              <a:gd name="adj2" fmla="val 50000"/>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34" name="Picture 127" descr="C:\WINDOWS\Desktop\su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671" y="2452344"/>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28" descr="C:\WINDOWS\Desktop\atomic.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5071" y="2071344"/>
            <a:ext cx="1295400" cy="1025525"/>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29" descr="C:\WINDOWS\Desktop\COBE_28_dmrgalsub.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8271" y="3976344"/>
            <a:ext cx="1447800" cy="965200"/>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30" descr="C:\WINDOWS\Desktop\TwoTrapped2.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1071" y="4662144"/>
            <a:ext cx="1447800" cy="12398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8" name="Object 131"/>
          <p:cNvGraphicFramePr>
            <a:graphicFrameLocks noChangeAspect="1"/>
          </p:cNvGraphicFramePr>
          <p:nvPr>
            <p:extLst>
              <p:ext uri="{D42A27DB-BD31-4B8C-83A1-F6EECF244321}">
                <p14:modId xmlns:p14="http://schemas.microsoft.com/office/powerpoint/2010/main" val="4134897193"/>
              </p:ext>
            </p:extLst>
          </p:nvPr>
        </p:nvGraphicFramePr>
        <p:xfrm>
          <a:off x="6757671" y="3290544"/>
          <a:ext cx="906462" cy="914400"/>
        </p:xfrm>
        <a:graphic>
          <a:graphicData uri="http://schemas.openxmlformats.org/presentationml/2006/ole">
            <mc:AlternateContent xmlns:mc="http://schemas.openxmlformats.org/markup-compatibility/2006">
              <mc:Choice xmlns:v="urn:schemas-microsoft-com:vml" Requires="v">
                <p:oleObj spid="_x0000_s7413" name="Clip" r:id="rId7" imgW="7316892" imgH="7389614" progId="MS_ClipArt_Gallery.2">
                  <p:embed/>
                </p:oleObj>
              </mc:Choice>
              <mc:Fallback>
                <p:oleObj name="Clip" r:id="rId7" imgW="7316892" imgH="7389614" progId="MS_ClipArt_Gallery.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57671" y="3290544"/>
                        <a:ext cx="906462"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39" name="Text Box 132"/>
          <p:cNvSpPr txBox="1">
            <a:spLocks noChangeArrowheads="1"/>
          </p:cNvSpPr>
          <p:nvPr/>
        </p:nvSpPr>
        <p:spPr bwMode="auto">
          <a:xfrm>
            <a:off x="3252471" y="5881344"/>
            <a:ext cx="220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a:solidFill>
                  <a:srgbClr val="FF0000"/>
                </a:solidFill>
              </a:rPr>
              <a:t>(Low-T World Record!)</a:t>
            </a:r>
            <a:endParaRPr lang="en-US"/>
          </a:p>
        </p:txBody>
      </p:sp>
      <p:sp>
        <p:nvSpPr>
          <p:cNvPr id="140" name="Text Box 133"/>
          <p:cNvSpPr txBox="1">
            <a:spLocks noChangeArrowheads="1"/>
          </p:cNvSpPr>
          <p:nvPr/>
        </p:nvSpPr>
        <p:spPr bwMode="auto">
          <a:xfrm>
            <a:off x="2490471" y="2071344"/>
            <a:ext cx="2514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dirty="0">
                <a:solidFill>
                  <a:srgbClr val="000000"/>
                </a:solidFill>
              </a:rPr>
              <a:t>(Terrestrial Nuclear explosions)</a:t>
            </a:r>
            <a:endParaRPr lang="en-US" sz="1600" dirty="0">
              <a:solidFill>
                <a:srgbClr val="000000"/>
              </a:solidFill>
            </a:endParaRPr>
          </a:p>
        </p:txBody>
      </p:sp>
      <p:sp>
        <p:nvSpPr>
          <p:cNvPr id="142" name="Line 135"/>
          <p:cNvSpPr>
            <a:spLocks noChangeShapeType="1"/>
          </p:cNvSpPr>
          <p:nvPr/>
        </p:nvSpPr>
        <p:spPr bwMode="auto">
          <a:xfrm flipV="1">
            <a:off x="1728471" y="2223744"/>
            <a:ext cx="7620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4" name="Text Box 138"/>
          <p:cNvSpPr txBox="1">
            <a:spLocks noChangeArrowheads="1"/>
          </p:cNvSpPr>
          <p:nvPr/>
        </p:nvSpPr>
        <p:spPr bwMode="auto">
          <a:xfrm>
            <a:off x="2487296" y="1002957"/>
            <a:ext cx="2659702" cy="369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CC0000"/>
                </a:solidFill>
              </a:rPr>
              <a:t>Nucleus-Nucleus </a:t>
            </a:r>
            <a:r>
              <a:rPr lang="en-US" dirty="0" smtClean="0">
                <a:solidFill>
                  <a:srgbClr val="CC0000"/>
                </a:solidFill>
              </a:rPr>
              <a:t>collisions</a:t>
            </a:r>
            <a:endParaRPr lang="en-US" dirty="0"/>
          </a:p>
        </p:txBody>
      </p:sp>
      <p:sp>
        <p:nvSpPr>
          <p:cNvPr id="67" name="Rectangle 66"/>
          <p:cNvSpPr/>
          <p:nvPr/>
        </p:nvSpPr>
        <p:spPr>
          <a:xfrm>
            <a:off x="8277795" y="6630345"/>
            <a:ext cx="866205" cy="2276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17/</a:t>
            </a:r>
            <a:r>
              <a:rPr lang="en-US" dirty="0" smtClean="0">
                <a:solidFill>
                  <a:schemeClr val="tx1"/>
                </a:solidFill>
              </a:rPr>
              <a:t>34</a:t>
            </a:r>
            <a:endParaRPr lang="en-US" dirty="0">
              <a:solidFill>
                <a:schemeClr val="tx1"/>
              </a:solidFill>
            </a:endParaRPr>
          </a:p>
        </p:txBody>
      </p:sp>
    </p:spTree>
    <p:extLst>
      <p:ext uri="{BB962C8B-B14F-4D97-AF65-F5344CB8AC3E}">
        <p14:creationId xmlns:p14="http://schemas.microsoft.com/office/powerpoint/2010/main" val="16794859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fill="hold"/>
                                        <p:tgtEl>
                                          <p:spTgt spid="87"/>
                                        </p:tgtEl>
                                        <p:attrNameLst>
                                          <p:attrName>ppt_x</p:attrName>
                                        </p:attrNameLst>
                                      </p:cBhvr>
                                      <p:tavLst>
                                        <p:tav tm="0">
                                          <p:val>
                                            <p:strVal val="#ppt_x"/>
                                          </p:val>
                                        </p:tav>
                                        <p:tav tm="100000">
                                          <p:val>
                                            <p:strVal val="#ppt_x"/>
                                          </p:val>
                                        </p:tav>
                                      </p:tavLst>
                                    </p:anim>
                                    <p:anim calcmode="lin" valueType="num">
                                      <p:cBhvr additive="base">
                                        <p:cTn id="8" dur="500" fill="hold"/>
                                        <p:tgtEl>
                                          <p:spTgt spid="8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30"/>
                                        </p:tgtEl>
                                        <p:attrNameLst>
                                          <p:attrName>style.visibility</p:attrName>
                                        </p:attrNameLst>
                                      </p:cBhvr>
                                      <p:to>
                                        <p:strVal val="visible"/>
                                      </p:to>
                                    </p:set>
                                    <p:anim calcmode="lin" valueType="num">
                                      <p:cBhvr additive="base">
                                        <p:cTn id="12" dur="500" fill="hold"/>
                                        <p:tgtEl>
                                          <p:spTgt spid="130"/>
                                        </p:tgtEl>
                                        <p:attrNameLst>
                                          <p:attrName>ppt_x</p:attrName>
                                        </p:attrNameLst>
                                      </p:cBhvr>
                                      <p:tavLst>
                                        <p:tav tm="0">
                                          <p:val>
                                            <p:strVal val="0-#ppt_w/2"/>
                                          </p:val>
                                        </p:tav>
                                        <p:tav tm="100000">
                                          <p:val>
                                            <p:strVal val="#ppt_x"/>
                                          </p:val>
                                        </p:tav>
                                      </p:tavLst>
                                    </p:anim>
                                    <p:anim calcmode="lin" valueType="num">
                                      <p:cBhvr additive="base">
                                        <p:cTn id="13" dur="500" fill="hold"/>
                                        <p:tgtEl>
                                          <p:spTgt spid="13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7" presetClass="entr" presetSubtype="8" fill="hold" grpId="0" nodeType="afterEffect">
                                  <p:stCondLst>
                                    <p:cond delay="0"/>
                                  </p:stCondLst>
                                  <p:childTnLst>
                                    <p:set>
                                      <p:cBhvr>
                                        <p:cTn id="16" dur="1" fill="hold">
                                          <p:stCondLst>
                                            <p:cond delay="0"/>
                                          </p:stCondLst>
                                        </p:cTn>
                                        <p:tgtEl>
                                          <p:spTgt spid="131"/>
                                        </p:tgtEl>
                                        <p:attrNameLst>
                                          <p:attrName>style.visibility</p:attrName>
                                        </p:attrNameLst>
                                      </p:cBhvr>
                                      <p:to>
                                        <p:strVal val="visible"/>
                                      </p:to>
                                    </p:set>
                                    <p:anim calcmode="lin" valueType="num">
                                      <p:cBhvr>
                                        <p:cTn id="17" dur="500" fill="hold"/>
                                        <p:tgtEl>
                                          <p:spTgt spid="131"/>
                                        </p:tgtEl>
                                        <p:attrNameLst>
                                          <p:attrName>ppt_x</p:attrName>
                                        </p:attrNameLst>
                                      </p:cBhvr>
                                      <p:tavLst>
                                        <p:tav tm="0">
                                          <p:val>
                                            <p:strVal val="#ppt_x-#ppt_w/2"/>
                                          </p:val>
                                        </p:tav>
                                        <p:tav tm="100000">
                                          <p:val>
                                            <p:strVal val="#ppt_x"/>
                                          </p:val>
                                        </p:tav>
                                      </p:tavLst>
                                    </p:anim>
                                    <p:anim calcmode="lin" valueType="num">
                                      <p:cBhvr>
                                        <p:cTn id="18" dur="500" fill="hold"/>
                                        <p:tgtEl>
                                          <p:spTgt spid="131"/>
                                        </p:tgtEl>
                                        <p:attrNameLst>
                                          <p:attrName>ppt_y</p:attrName>
                                        </p:attrNameLst>
                                      </p:cBhvr>
                                      <p:tavLst>
                                        <p:tav tm="0">
                                          <p:val>
                                            <p:strVal val="#ppt_y"/>
                                          </p:val>
                                        </p:tav>
                                        <p:tav tm="100000">
                                          <p:val>
                                            <p:strVal val="#ppt_y"/>
                                          </p:val>
                                        </p:tav>
                                      </p:tavLst>
                                    </p:anim>
                                    <p:anim calcmode="lin" valueType="num">
                                      <p:cBhvr>
                                        <p:cTn id="19" dur="500" fill="hold"/>
                                        <p:tgtEl>
                                          <p:spTgt spid="131"/>
                                        </p:tgtEl>
                                        <p:attrNameLst>
                                          <p:attrName>ppt_w</p:attrName>
                                        </p:attrNameLst>
                                      </p:cBhvr>
                                      <p:tavLst>
                                        <p:tav tm="0">
                                          <p:val>
                                            <p:fltVal val="0"/>
                                          </p:val>
                                        </p:tav>
                                        <p:tav tm="100000">
                                          <p:val>
                                            <p:strVal val="#ppt_w"/>
                                          </p:val>
                                        </p:tav>
                                      </p:tavLst>
                                    </p:anim>
                                    <p:anim calcmode="lin" valueType="num">
                                      <p:cBhvr>
                                        <p:cTn id="20" dur="500" fill="hold"/>
                                        <p:tgtEl>
                                          <p:spTgt spid="131"/>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9" presetClass="entr" presetSubtype="0" fill="hold" grpId="0" nodeType="afterEffect">
                                  <p:stCondLst>
                                    <p:cond delay="0"/>
                                  </p:stCondLst>
                                  <p:childTnLst>
                                    <p:set>
                                      <p:cBhvr>
                                        <p:cTn id="23" dur="1" fill="hold">
                                          <p:stCondLst>
                                            <p:cond delay="0"/>
                                          </p:stCondLst>
                                        </p:cTn>
                                        <p:tgtEl>
                                          <p:spTgt spid="132"/>
                                        </p:tgtEl>
                                        <p:attrNameLst>
                                          <p:attrName>style.visibility</p:attrName>
                                        </p:attrNameLst>
                                      </p:cBhvr>
                                      <p:to>
                                        <p:strVal val="visible"/>
                                      </p:to>
                                    </p:set>
                                    <p:animEffect transition="in" filter="dissolve">
                                      <p:cBhvr>
                                        <p:cTn id="24" dur="500"/>
                                        <p:tgtEl>
                                          <p:spTgt spid="132"/>
                                        </p:tgtEl>
                                      </p:cBhvr>
                                    </p:animEffect>
                                  </p:childTnLst>
                                </p:cTn>
                              </p:par>
                            </p:childTnLst>
                          </p:cTn>
                        </p:par>
                        <p:par>
                          <p:cTn id="25" fill="hold">
                            <p:stCondLst>
                              <p:cond delay="2000"/>
                            </p:stCondLst>
                            <p:childTnLst>
                              <p:par>
                                <p:cTn id="26" presetID="9" presetClass="entr" presetSubtype="0" fill="hold" grpId="0" nodeType="afterEffect">
                                  <p:stCondLst>
                                    <p:cond delay="0"/>
                                  </p:stCondLst>
                                  <p:childTnLst>
                                    <p:set>
                                      <p:cBhvr>
                                        <p:cTn id="27" dur="1" fill="hold">
                                          <p:stCondLst>
                                            <p:cond delay="0"/>
                                          </p:stCondLst>
                                        </p:cTn>
                                        <p:tgtEl>
                                          <p:spTgt spid="139"/>
                                        </p:tgtEl>
                                        <p:attrNameLst>
                                          <p:attrName>style.visibility</p:attrName>
                                        </p:attrNameLst>
                                      </p:cBhvr>
                                      <p:to>
                                        <p:strVal val="visible"/>
                                      </p:to>
                                    </p:set>
                                    <p:animEffect transition="in" filter="dissolve">
                                      <p:cBhvr>
                                        <p:cTn id="28" dur="500"/>
                                        <p:tgtEl>
                                          <p:spTgt spid="139"/>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4" fill="hold" grpId="0" nodeType="clickEffect">
                                  <p:stCondLst>
                                    <p:cond delay="0"/>
                                  </p:stCondLst>
                                  <p:childTnLst>
                                    <p:set>
                                      <p:cBhvr>
                                        <p:cTn id="32" dur="1" fill="hold">
                                          <p:stCondLst>
                                            <p:cond delay="0"/>
                                          </p:stCondLst>
                                        </p:cTn>
                                        <p:tgtEl>
                                          <p:spTgt spid="82"/>
                                        </p:tgtEl>
                                        <p:attrNameLst>
                                          <p:attrName>style.visibility</p:attrName>
                                        </p:attrNameLst>
                                      </p:cBhvr>
                                      <p:to>
                                        <p:strVal val="visible"/>
                                      </p:to>
                                    </p:set>
                                    <p:anim calcmode="lin" valueType="num">
                                      <p:cBhvr>
                                        <p:cTn id="33" dur="500" fill="hold"/>
                                        <p:tgtEl>
                                          <p:spTgt spid="82"/>
                                        </p:tgtEl>
                                        <p:attrNameLst>
                                          <p:attrName>ppt_x</p:attrName>
                                        </p:attrNameLst>
                                      </p:cBhvr>
                                      <p:tavLst>
                                        <p:tav tm="0">
                                          <p:val>
                                            <p:strVal val="#ppt_x"/>
                                          </p:val>
                                        </p:tav>
                                        <p:tav tm="100000">
                                          <p:val>
                                            <p:strVal val="#ppt_x"/>
                                          </p:val>
                                        </p:tav>
                                      </p:tavLst>
                                    </p:anim>
                                    <p:anim calcmode="lin" valueType="num">
                                      <p:cBhvr>
                                        <p:cTn id="34" dur="500" fill="hold"/>
                                        <p:tgtEl>
                                          <p:spTgt spid="82"/>
                                        </p:tgtEl>
                                        <p:attrNameLst>
                                          <p:attrName>ppt_y</p:attrName>
                                        </p:attrNameLst>
                                      </p:cBhvr>
                                      <p:tavLst>
                                        <p:tav tm="0">
                                          <p:val>
                                            <p:strVal val="#ppt_y+#ppt_h/2"/>
                                          </p:val>
                                        </p:tav>
                                        <p:tav tm="100000">
                                          <p:val>
                                            <p:strVal val="#ppt_y"/>
                                          </p:val>
                                        </p:tav>
                                      </p:tavLst>
                                    </p:anim>
                                    <p:anim calcmode="lin" valueType="num">
                                      <p:cBhvr>
                                        <p:cTn id="35" dur="500" fill="hold"/>
                                        <p:tgtEl>
                                          <p:spTgt spid="82"/>
                                        </p:tgtEl>
                                        <p:attrNameLst>
                                          <p:attrName>ppt_w</p:attrName>
                                        </p:attrNameLst>
                                      </p:cBhvr>
                                      <p:tavLst>
                                        <p:tav tm="0">
                                          <p:val>
                                            <p:strVal val="#ppt_w"/>
                                          </p:val>
                                        </p:tav>
                                        <p:tav tm="100000">
                                          <p:val>
                                            <p:strVal val="#ppt_w"/>
                                          </p:val>
                                        </p:tav>
                                      </p:tavLst>
                                    </p:anim>
                                    <p:anim calcmode="lin" valueType="num">
                                      <p:cBhvr>
                                        <p:cTn id="36" dur="500" fill="hold"/>
                                        <p:tgtEl>
                                          <p:spTgt spid="82"/>
                                        </p:tgtEl>
                                        <p:attrNameLst>
                                          <p:attrName>ppt_h</p:attrName>
                                        </p:attrNameLst>
                                      </p:cBhvr>
                                      <p:tavLst>
                                        <p:tav tm="0">
                                          <p:val>
                                            <p:fltVal val="0"/>
                                          </p:val>
                                        </p:tav>
                                        <p:tav tm="100000">
                                          <p:val>
                                            <p:strVal val="#ppt_h"/>
                                          </p:val>
                                        </p:tav>
                                      </p:tavLst>
                                    </p:anim>
                                  </p:childTnLst>
                                </p:cTn>
                              </p:par>
                            </p:childTnLst>
                          </p:cTn>
                        </p:par>
                        <p:par>
                          <p:cTn id="37" fill="hold">
                            <p:stCondLst>
                              <p:cond delay="500"/>
                            </p:stCondLst>
                            <p:childTnLst>
                              <p:par>
                                <p:cTn id="38" presetID="2" presetClass="entr" presetSubtype="8" fill="hold" grpId="0" nodeType="afterEffect">
                                  <p:stCondLst>
                                    <p:cond delay="0"/>
                                  </p:stCondLst>
                                  <p:childTnLst>
                                    <p:set>
                                      <p:cBhvr>
                                        <p:cTn id="39" dur="1" fill="hold">
                                          <p:stCondLst>
                                            <p:cond delay="0"/>
                                          </p:stCondLst>
                                        </p:cTn>
                                        <p:tgtEl>
                                          <p:spTgt spid="112"/>
                                        </p:tgtEl>
                                        <p:attrNameLst>
                                          <p:attrName>style.visibility</p:attrName>
                                        </p:attrNameLst>
                                      </p:cBhvr>
                                      <p:to>
                                        <p:strVal val="visible"/>
                                      </p:to>
                                    </p:set>
                                    <p:anim calcmode="lin" valueType="num">
                                      <p:cBhvr additive="base">
                                        <p:cTn id="40" dur="500" fill="hold"/>
                                        <p:tgtEl>
                                          <p:spTgt spid="112"/>
                                        </p:tgtEl>
                                        <p:attrNameLst>
                                          <p:attrName>ppt_x</p:attrName>
                                        </p:attrNameLst>
                                      </p:cBhvr>
                                      <p:tavLst>
                                        <p:tav tm="0">
                                          <p:val>
                                            <p:strVal val="0-#ppt_w/2"/>
                                          </p:val>
                                        </p:tav>
                                        <p:tav tm="100000">
                                          <p:val>
                                            <p:strVal val="#ppt_x"/>
                                          </p:val>
                                        </p:tav>
                                      </p:tavLst>
                                    </p:anim>
                                    <p:anim calcmode="lin" valueType="num">
                                      <p:cBhvr additive="base">
                                        <p:cTn id="41" dur="500" fill="hold"/>
                                        <p:tgtEl>
                                          <p:spTgt spid="112"/>
                                        </p:tgtEl>
                                        <p:attrNameLst>
                                          <p:attrName>ppt_y</p:attrName>
                                        </p:attrNameLst>
                                      </p:cBhvr>
                                      <p:tavLst>
                                        <p:tav tm="0">
                                          <p:val>
                                            <p:strVal val="#ppt_y"/>
                                          </p:val>
                                        </p:tav>
                                        <p:tav tm="100000">
                                          <p:val>
                                            <p:strVal val="#ppt_y"/>
                                          </p:val>
                                        </p:tav>
                                      </p:tavLst>
                                    </p:anim>
                                  </p:childTnLst>
                                </p:cTn>
                              </p:par>
                            </p:childTnLst>
                          </p:cTn>
                        </p:par>
                        <p:par>
                          <p:cTn id="42" fill="hold">
                            <p:stCondLst>
                              <p:cond delay="1000"/>
                            </p:stCondLst>
                            <p:childTnLst>
                              <p:par>
                                <p:cTn id="43" presetID="17" presetClass="entr" presetSubtype="8" fill="hold" grpId="0" nodeType="afterEffect">
                                  <p:stCondLst>
                                    <p:cond delay="0"/>
                                  </p:stCondLst>
                                  <p:childTnLst>
                                    <p:set>
                                      <p:cBhvr>
                                        <p:cTn id="44" dur="1" fill="hold">
                                          <p:stCondLst>
                                            <p:cond delay="0"/>
                                          </p:stCondLst>
                                        </p:cTn>
                                        <p:tgtEl>
                                          <p:spTgt spid="119"/>
                                        </p:tgtEl>
                                        <p:attrNameLst>
                                          <p:attrName>style.visibility</p:attrName>
                                        </p:attrNameLst>
                                      </p:cBhvr>
                                      <p:to>
                                        <p:strVal val="visible"/>
                                      </p:to>
                                    </p:set>
                                    <p:anim calcmode="lin" valueType="num">
                                      <p:cBhvr>
                                        <p:cTn id="45" dur="500" fill="hold"/>
                                        <p:tgtEl>
                                          <p:spTgt spid="119"/>
                                        </p:tgtEl>
                                        <p:attrNameLst>
                                          <p:attrName>ppt_x</p:attrName>
                                        </p:attrNameLst>
                                      </p:cBhvr>
                                      <p:tavLst>
                                        <p:tav tm="0">
                                          <p:val>
                                            <p:strVal val="#ppt_x-#ppt_w/2"/>
                                          </p:val>
                                        </p:tav>
                                        <p:tav tm="100000">
                                          <p:val>
                                            <p:strVal val="#ppt_x"/>
                                          </p:val>
                                        </p:tav>
                                      </p:tavLst>
                                    </p:anim>
                                    <p:anim calcmode="lin" valueType="num">
                                      <p:cBhvr>
                                        <p:cTn id="46" dur="500" fill="hold"/>
                                        <p:tgtEl>
                                          <p:spTgt spid="119"/>
                                        </p:tgtEl>
                                        <p:attrNameLst>
                                          <p:attrName>ppt_y</p:attrName>
                                        </p:attrNameLst>
                                      </p:cBhvr>
                                      <p:tavLst>
                                        <p:tav tm="0">
                                          <p:val>
                                            <p:strVal val="#ppt_y"/>
                                          </p:val>
                                        </p:tav>
                                        <p:tav tm="100000">
                                          <p:val>
                                            <p:strVal val="#ppt_y"/>
                                          </p:val>
                                        </p:tav>
                                      </p:tavLst>
                                    </p:anim>
                                    <p:anim calcmode="lin" valueType="num">
                                      <p:cBhvr>
                                        <p:cTn id="47" dur="500" fill="hold"/>
                                        <p:tgtEl>
                                          <p:spTgt spid="119"/>
                                        </p:tgtEl>
                                        <p:attrNameLst>
                                          <p:attrName>ppt_w</p:attrName>
                                        </p:attrNameLst>
                                      </p:cBhvr>
                                      <p:tavLst>
                                        <p:tav tm="0">
                                          <p:val>
                                            <p:fltVal val="0"/>
                                          </p:val>
                                        </p:tav>
                                        <p:tav tm="100000">
                                          <p:val>
                                            <p:strVal val="#ppt_w"/>
                                          </p:val>
                                        </p:tav>
                                      </p:tavLst>
                                    </p:anim>
                                    <p:anim calcmode="lin" valueType="num">
                                      <p:cBhvr>
                                        <p:cTn id="48" dur="500" fill="hold"/>
                                        <p:tgtEl>
                                          <p:spTgt spid="119"/>
                                        </p:tgtEl>
                                        <p:attrNameLst>
                                          <p:attrName>ppt_h</p:attrName>
                                        </p:attrNameLst>
                                      </p:cBhvr>
                                      <p:tavLst>
                                        <p:tav tm="0">
                                          <p:val>
                                            <p:strVal val="#ppt_h"/>
                                          </p:val>
                                        </p:tav>
                                        <p:tav tm="100000">
                                          <p:val>
                                            <p:strVal val="#ppt_h"/>
                                          </p:val>
                                        </p:tav>
                                      </p:tavLst>
                                    </p:anim>
                                  </p:childTnLst>
                                </p:cTn>
                              </p:par>
                            </p:childTnLst>
                          </p:cTn>
                        </p:par>
                        <p:par>
                          <p:cTn id="49" fill="hold">
                            <p:stCondLst>
                              <p:cond delay="1500"/>
                            </p:stCondLst>
                            <p:childTnLst>
                              <p:par>
                                <p:cTn id="50" presetID="3" presetClass="entr" presetSubtype="10" fill="hold" nodeType="afterEffect">
                                  <p:stCondLst>
                                    <p:cond delay="0"/>
                                  </p:stCondLst>
                                  <p:childTnLst>
                                    <p:set>
                                      <p:cBhvr>
                                        <p:cTn id="51" dur="1" fill="hold">
                                          <p:stCondLst>
                                            <p:cond delay="0"/>
                                          </p:stCondLst>
                                        </p:cTn>
                                        <p:tgtEl>
                                          <p:spTgt spid="137"/>
                                        </p:tgtEl>
                                        <p:attrNameLst>
                                          <p:attrName>style.visibility</p:attrName>
                                        </p:attrNameLst>
                                      </p:cBhvr>
                                      <p:to>
                                        <p:strVal val="visible"/>
                                      </p:to>
                                    </p:set>
                                    <p:animEffect transition="in" filter="blinds(horizontal)">
                                      <p:cBhvr>
                                        <p:cTn id="52" dur="500"/>
                                        <p:tgtEl>
                                          <p:spTgt spid="137"/>
                                        </p:tgtEl>
                                      </p:cBhvr>
                                    </p:animEffect>
                                  </p:childTnLst>
                                </p:cTn>
                              </p:par>
                            </p:childTnLst>
                          </p:cTn>
                        </p:par>
                        <p:par>
                          <p:cTn id="53" fill="hold">
                            <p:stCondLst>
                              <p:cond delay="2000"/>
                            </p:stCondLst>
                            <p:childTnLst>
                              <p:par>
                                <p:cTn id="54" presetID="9" presetClass="entr" presetSubtype="0" fill="hold" grpId="0" nodeType="afterEffect">
                                  <p:stCondLst>
                                    <p:cond delay="0"/>
                                  </p:stCondLst>
                                  <p:childTnLst>
                                    <p:set>
                                      <p:cBhvr>
                                        <p:cTn id="55" dur="1" fill="hold">
                                          <p:stCondLst>
                                            <p:cond delay="0"/>
                                          </p:stCondLst>
                                        </p:cTn>
                                        <p:tgtEl>
                                          <p:spTgt spid="120"/>
                                        </p:tgtEl>
                                        <p:attrNameLst>
                                          <p:attrName>style.visibility</p:attrName>
                                        </p:attrNameLst>
                                      </p:cBhvr>
                                      <p:to>
                                        <p:strVal val="visible"/>
                                      </p:to>
                                    </p:set>
                                    <p:animEffect transition="in" filter="dissolve">
                                      <p:cBhvr>
                                        <p:cTn id="56" dur="500"/>
                                        <p:tgtEl>
                                          <p:spTgt spid="120"/>
                                        </p:tgtEl>
                                      </p:cBhvr>
                                    </p:animEffect>
                                  </p:childTnLst>
                                </p:cTn>
                              </p:par>
                            </p:childTnLst>
                          </p:cTn>
                        </p:par>
                      </p:childTnLst>
                    </p:cTn>
                  </p:par>
                  <p:par>
                    <p:cTn id="57" fill="hold">
                      <p:stCondLst>
                        <p:cond delay="indefinite"/>
                      </p:stCondLst>
                      <p:childTnLst>
                        <p:par>
                          <p:cTn id="58" fill="hold">
                            <p:stCondLst>
                              <p:cond delay="0"/>
                            </p:stCondLst>
                            <p:childTnLst>
                              <p:par>
                                <p:cTn id="59" presetID="17" presetClass="entr" presetSubtype="4" fill="hold" grpId="0" nodeType="clickEffect">
                                  <p:stCondLst>
                                    <p:cond delay="0"/>
                                  </p:stCondLst>
                                  <p:childTnLst>
                                    <p:set>
                                      <p:cBhvr>
                                        <p:cTn id="60" dur="1" fill="hold">
                                          <p:stCondLst>
                                            <p:cond delay="0"/>
                                          </p:stCondLst>
                                        </p:cTn>
                                        <p:tgtEl>
                                          <p:spTgt spid="80"/>
                                        </p:tgtEl>
                                        <p:attrNameLst>
                                          <p:attrName>style.visibility</p:attrName>
                                        </p:attrNameLst>
                                      </p:cBhvr>
                                      <p:to>
                                        <p:strVal val="visible"/>
                                      </p:to>
                                    </p:set>
                                    <p:anim calcmode="lin" valueType="num">
                                      <p:cBhvr>
                                        <p:cTn id="61" dur="500" fill="hold"/>
                                        <p:tgtEl>
                                          <p:spTgt spid="80"/>
                                        </p:tgtEl>
                                        <p:attrNameLst>
                                          <p:attrName>ppt_x</p:attrName>
                                        </p:attrNameLst>
                                      </p:cBhvr>
                                      <p:tavLst>
                                        <p:tav tm="0">
                                          <p:val>
                                            <p:strVal val="#ppt_x"/>
                                          </p:val>
                                        </p:tav>
                                        <p:tav tm="100000">
                                          <p:val>
                                            <p:strVal val="#ppt_x"/>
                                          </p:val>
                                        </p:tav>
                                      </p:tavLst>
                                    </p:anim>
                                    <p:anim calcmode="lin" valueType="num">
                                      <p:cBhvr>
                                        <p:cTn id="62" dur="500" fill="hold"/>
                                        <p:tgtEl>
                                          <p:spTgt spid="80"/>
                                        </p:tgtEl>
                                        <p:attrNameLst>
                                          <p:attrName>ppt_y</p:attrName>
                                        </p:attrNameLst>
                                      </p:cBhvr>
                                      <p:tavLst>
                                        <p:tav tm="0">
                                          <p:val>
                                            <p:strVal val="#ppt_y+#ppt_h/2"/>
                                          </p:val>
                                        </p:tav>
                                        <p:tav tm="100000">
                                          <p:val>
                                            <p:strVal val="#ppt_y"/>
                                          </p:val>
                                        </p:tav>
                                      </p:tavLst>
                                    </p:anim>
                                    <p:anim calcmode="lin" valueType="num">
                                      <p:cBhvr>
                                        <p:cTn id="63" dur="500" fill="hold"/>
                                        <p:tgtEl>
                                          <p:spTgt spid="80"/>
                                        </p:tgtEl>
                                        <p:attrNameLst>
                                          <p:attrName>ppt_w</p:attrName>
                                        </p:attrNameLst>
                                      </p:cBhvr>
                                      <p:tavLst>
                                        <p:tav tm="0">
                                          <p:val>
                                            <p:strVal val="#ppt_w"/>
                                          </p:val>
                                        </p:tav>
                                        <p:tav tm="100000">
                                          <p:val>
                                            <p:strVal val="#ppt_w"/>
                                          </p:val>
                                        </p:tav>
                                      </p:tavLst>
                                    </p:anim>
                                    <p:anim calcmode="lin" valueType="num">
                                      <p:cBhvr>
                                        <p:cTn id="64" dur="500" fill="hold"/>
                                        <p:tgtEl>
                                          <p:spTgt spid="80"/>
                                        </p:tgtEl>
                                        <p:attrNameLst>
                                          <p:attrName>ppt_h</p:attrName>
                                        </p:attrNameLst>
                                      </p:cBhvr>
                                      <p:tavLst>
                                        <p:tav tm="0">
                                          <p:val>
                                            <p:fltVal val="0"/>
                                          </p:val>
                                        </p:tav>
                                        <p:tav tm="100000">
                                          <p:val>
                                            <p:strVal val="#ppt_h"/>
                                          </p:val>
                                        </p:tav>
                                      </p:tavLst>
                                    </p:anim>
                                  </p:childTnLst>
                                </p:cTn>
                              </p:par>
                            </p:childTnLst>
                          </p:cTn>
                        </p:par>
                        <p:par>
                          <p:cTn id="65" fill="hold">
                            <p:stCondLst>
                              <p:cond delay="500"/>
                            </p:stCondLst>
                            <p:childTnLst>
                              <p:par>
                                <p:cTn id="66" presetID="2" presetClass="entr" presetSubtype="8" fill="hold" grpId="0" nodeType="afterEffect">
                                  <p:stCondLst>
                                    <p:cond delay="0"/>
                                  </p:stCondLst>
                                  <p:childTnLst>
                                    <p:set>
                                      <p:cBhvr>
                                        <p:cTn id="67" dur="1" fill="hold">
                                          <p:stCondLst>
                                            <p:cond delay="0"/>
                                          </p:stCondLst>
                                        </p:cTn>
                                        <p:tgtEl>
                                          <p:spTgt spid="113"/>
                                        </p:tgtEl>
                                        <p:attrNameLst>
                                          <p:attrName>style.visibility</p:attrName>
                                        </p:attrNameLst>
                                      </p:cBhvr>
                                      <p:to>
                                        <p:strVal val="visible"/>
                                      </p:to>
                                    </p:set>
                                    <p:anim calcmode="lin" valueType="num">
                                      <p:cBhvr additive="base">
                                        <p:cTn id="68" dur="500" fill="hold"/>
                                        <p:tgtEl>
                                          <p:spTgt spid="113"/>
                                        </p:tgtEl>
                                        <p:attrNameLst>
                                          <p:attrName>ppt_x</p:attrName>
                                        </p:attrNameLst>
                                      </p:cBhvr>
                                      <p:tavLst>
                                        <p:tav tm="0">
                                          <p:val>
                                            <p:strVal val="0-#ppt_w/2"/>
                                          </p:val>
                                        </p:tav>
                                        <p:tav tm="100000">
                                          <p:val>
                                            <p:strVal val="#ppt_x"/>
                                          </p:val>
                                        </p:tav>
                                      </p:tavLst>
                                    </p:anim>
                                    <p:anim calcmode="lin" valueType="num">
                                      <p:cBhvr additive="base">
                                        <p:cTn id="69" dur="500" fill="hold"/>
                                        <p:tgtEl>
                                          <p:spTgt spid="113"/>
                                        </p:tgtEl>
                                        <p:attrNameLst>
                                          <p:attrName>ppt_y</p:attrName>
                                        </p:attrNameLst>
                                      </p:cBhvr>
                                      <p:tavLst>
                                        <p:tav tm="0">
                                          <p:val>
                                            <p:strVal val="#ppt_y"/>
                                          </p:val>
                                        </p:tav>
                                        <p:tav tm="100000">
                                          <p:val>
                                            <p:strVal val="#ppt_y"/>
                                          </p:val>
                                        </p:tav>
                                      </p:tavLst>
                                    </p:anim>
                                  </p:childTnLst>
                                </p:cTn>
                              </p:par>
                            </p:childTnLst>
                          </p:cTn>
                        </p:par>
                        <p:par>
                          <p:cTn id="70" fill="hold">
                            <p:stCondLst>
                              <p:cond delay="1000"/>
                            </p:stCondLst>
                            <p:childTnLst>
                              <p:par>
                                <p:cTn id="71" presetID="17" presetClass="entr" presetSubtype="8" fill="hold" grpId="0" nodeType="afterEffect">
                                  <p:stCondLst>
                                    <p:cond delay="0"/>
                                  </p:stCondLst>
                                  <p:childTnLst>
                                    <p:set>
                                      <p:cBhvr>
                                        <p:cTn id="72" dur="1" fill="hold">
                                          <p:stCondLst>
                                            <p:cond delay="0"/>
                                          </p:stCondLst>
                                        </p:cTn>
                                        <p:tgtEl>
                                          <p:spTgt spid="121"/>
                                        </p:tgtEl>
                                        <p:attrNameLst>
                                          <p:attrName>style.visibility</p:attrName>
                                        </p:attrNameLst>
                                      </p:cBhvr>
                                      <p:to>
                                        <p:strVal val="visible"/>
                                      </p:to>
                                    </p:set>
                                    <p:anim calcmode="lin" valueType="num">
                                      <p:cBhvr>
                                        <p:cTn id="73" dur="500" fill="hold"/>
                                        <p:tgtEl>
                                          <p:spTgt spid="121"/>
                                        </p:tgtEl>
                                        <p:attrNameLst>
                                          <p:attrName>ppt_x</p:attrName>
                                        </p:attrNameLst>
                                      </p:cBhvr>
                                      <p:tavLst>
                                        <p:tav tm="0">
                                          <p:val>
                                            <p:strVal val="#ppt_x-#ppt_w/2"/>
                                          </p:val>
                                        </p:tav>
                                        <p:tav tm="100000">
                                          <p:val>
                                            <p:strVal val="#ppt_x"/>
                                          </p:val>
                                        </p:tav>
                                      </p:tavLst>
                                    </p:anim>
                                    <p:anim calcmode="lin" valueType="num">
                                      <p:cBhvr>
                                        <p:cTn id="74" dur="500" fill="hold"/>
                                        <p:tgtEl>
                                          <p:spTgt spid="121"/>
                                        </p:tgtEl>
                                        <p:attrNameLst>
                                          <p:attrName>ppt_y</p:attrName>
                                        </p:attrNameLst>
                                      </p:cBhvr>
                                      <p:tavLst>
                                        <p:tav tm="0">
                                          <p:val>
                                            <p:strVal val="#ppt_y"/>
                                          </p:val>
                                        </p:tav>
                                        <p:tav tm="100000">
                                          <p:val>
                                            <p:strVal val="#ppt_y"/>
                                          </p:val>
                                        </p:tav>
                                      </p:tavLst>
                                    </p:anim>
                                    <p:anim calcmode="lin" valueType="num">
                                      <p:cBhvr>
                                        <p:cTn id="75" dur="500" fill="hold"/>
                                        <p:tgtEl>
                                          <p:spTgt spid="121"/>
                                        </p:tgtEl>
                                        <p:attrNameLst>
                                          <p:attrName>ppt_w</p:attrName>
                                        </p:attrNameLst>
                                      </p:cBhvr>
                                      <p:tavLst>
                                        <p:tav tm="0">
                                          <p:val>
                                            <p:fltVal val="0"/>
                                          </p:val>
                                        </p:tav>
                                        <p:tav tm="100000">
                                          <p:val>
                                            <p:strVal val="#ppt_w"/>
                                          </p:val>
                                        </p:tav>
                                      </p:tavLst>
                                    </p:anim>
                                    <p:anim calcmode="lin" valueType="num">
                                      <p:cBhvr>
                                        <p:cTn id="76" dur="500" fill="hold"/>
                                        <p:tgtEl>
                                          <p:spTgt spid="121"/>
                                        </p:tgtEl>
                                        <p:attrNameLst>
                                          <p:attrName>ppt_h</p:attrName>
                                        </p:attrNameLst>
                                      </p:cBhvr>
                                      <p:tavLst>
                                        <p:tav tm="0">
                                          <p:val>
                                            <p:strVal val="#ppt_h"/>
                                          </p:val>
                                        </p:tav>
                                        <p:tav tm="100000">
                                          <p:val>
                                            <p:strVal val="#ppt_h"/>
                                          </p:val>
                                        </p:tav>
                                      </p:tavLst>
                                    </p:anim>
                                  </p:childTnLst>
                                </p:cTn>
                              </p:par>
                            </p:childTnLst>
                          </p:cTn>
                        </p:par>
                        <p:par>
                          <p:cTn id="77" fill="hold">
                            <p:stCondLst>
                              <p:cond delay="1500"/>
                            </p:stCondLst>
                            <p:childTnLst>
                              <p:par>
                                <p:cTn id="78" presetID="9" presetClass="entr" presetSubtype="0" fill="hold" nodeType="afterEffect">
                                  <p:stCondLst>
                                    <p:cond delay="0"/>
                                  </p:stCondLst>
                                  <p:childTnLst>
                                    <p:set>
                                      <p:cBhvr>
                                        <p:cTn id="79" dur="1" fill="hold">
                                          <p:stCondLst>
                                            <p:cond delay="0"/>
                                          </p:stCondLst>
                                        </p:cTn>
                                        <p:tgtEl>
                                          <p:spTgt spid="136"/>
                                        </p:tgtEl>
                                        <p:attrNameLst>
                                          <p:attrName>style.visibility</p:attrName>
                                        </p:attrNameLst>
                                      </p:cBhvr>
                                      <p:to>
                                        <p:strVal val="visible"/>
                                      </p:to>
                                    </p:set>
                                    <p:animEffect transition="in" filter="dissolve">
                                      <p:cBhvr>
                                        <p:cTn id="80" dur="500"/>
                                        <p:tgtEl>
                                          <p:spTgt spid="136"/>
                                        </p:tgtEl>
                                      </p:cBhvr>
                                    </p:animEffect>
                                  </p:childTnLst>
                                </p:cTn>
                              </p:par>
                            </p:childTnLst>
                          </p:cTn>
                        </p:par>
                        <p:par>
                          <p:cTn id="81" fill="hold">
                            <p:stCondLst>
                              <p:cond delay="2000"/>
                            </p:stCondLst>
                            <p:childTnLst>
                              <p:par>
                                <p:cTn id="82" presetID="2" presetClass="entr" presetSubtype="3" fill="hold" grpId="0" nodeType="afterEffect">
                                  <p:stCondLst>
                                    <p:cond delay="0"/>
                                  </p:stCondLst>
                                  <p:childTnLst>
                                    <p:set>
                                      <p:cBhvr>
                                        <p:cTn id="83" dur="1" fill="hold">
                                          <p:stCondLst>
                                            <p:cond delay="0"/>
                                          </p:stCondLst>
                                        </p:cTn>
                                        <p:tgtEl>
                                          <p:spTgt spid="122"/>
                                        </p:tgtEl>
                                        <p:attrNameLst>
                                          <p:attrName>style.visibility</p:attrName>
                                        </p:attrNameLst>
                                      </p:cBhvr>
                                      <p:to>
                                        <p:strVal val="visible"/>
                                      </p:to>
                                    </p:set>
                                    <p:anim calcmode="lin" valueType="num">
                                      <p:cBhvr additive="base">
                                        <p:cTn id="84" dur="500" fill="hold"/>
                                        <p:tgtEl>
                                          <p:spTgt spid="122"/>
                                        </p:tgtEl>
                                        <p:attrNameLst>
                                          <p:attrName>ppt_x</p:attrName>
                                        </p:attrNameLst>
                                      </p:cBhvr>
                                      <p:tavLst>
                                        <p:tav tm="0">
                                          <p:val>
                                            <p:strVal val="1+#ppt_w/2"/>
                                          </p:val>
                                        </p:tav>
                                        <p:tav tm="100000">
                                          <p:val>
                                            <p:strVal val="#ppt_x"/>
                                          </p:val>
                                        </p:tav>
                                      </p:tavLst>
                                    </p:anim>
                                    <p:anim calcmode="lin" valueType="num">
                                      <p:cBhvr additive="base">
                                        <p:cTn id="85" dur="500" fill="hold"/>
                                        <p:tgtEl>
                                          <p:spTgt spid="122"/>
                                        </p:tgtEl>
                                        <p:attrNameLst>
                                          <p:attrName>ppt_y</p:attrName>
                                        </p:attrNameLst>
                                      </p:cBhvr>
                                      <p:tavLst>
                                        <p:tav tm="0">
                                          <p:val>
                                            <p:strVal val="0-#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7" presetClass="entr" presetSubtype="4" fill="hold" grpId="0" nodeType="clickEffect">
                                  <p:stCondLst>
                                    <p:cond delay="0"/>
                                  </p:stCondLst>
                                  <p:childTnLst>
                                    <p:set>
                                      <p:cBhvr>
                                        <p:cTn id="89" dur="1" fill="hold">
                                          <p:stCondLst>
                                            <p:cond delay="0"/>
                                          </p:stCondLst>
                                        </p:cTn>
                                        <p:tgtEl>
                                          <p:spTgt spid="84"/>
                                        </p:tgtEl>
                                        <p:attrNameLst>
                                          <p:attrName>style.visibility</p:attrName>
                                        </p:attrNameLst>
                                      </p:cBhvr>
                                      <p:to>
                                        <p:strVal val="visible"/>
                                      </p:to>
                                    </p:set>
                                    <p:anim calcmode="lin" valueType="num">
                                      <p:cBhvr>
                                        <p:cTn id="90" dur="500" fill="hold"/>
                                        <p:tgtEl>
                                          <p:spTgt spid="84"/>
                                        </p:tgtEl>
                                        <p:attrNameLst>
                                          <p:attrName>ppt_x</p:attrName>
                                        </p:attrNameLst>
                                      </p:cBhvr>
                                      <p:tavLst>
                                        <p:tav tm="0">
                                          <p:val>
                                            <p:strVal val="#ppt_x"/>
                                          </p:val>
                                        </p:tav>
                                        <p:tav tm="100000">
                                          <p:val>
                                            <p:strVal val="#ppt_x"/>
                                          </p:val>
                                        </p:tav>
                                      </p:tavLst>
                                    </p:anim>
                                    <p:anim calcmode="lin" valueType="num">
                                      <p:cBhvr>
                                        <p:cTn id="91" dur="500" fill="hold"/>
                                        <p:tgtEl>
                                          <p:spTgt spid="84"/>
                                        </p:tgtEl>
                                        <p:attrNameLst>
                                          <p:attrName>ppt_y</p:attrName>
                                        </p:attrNameLst>
                                      </p:cBhvr>
                                      <p:tavLst>
                                        <p:tav tm="0">
                                          <p:val>
                                            <p:strVal val="#ppt_y+#ppt_h/2"/>
                                          </p:val>
                                        </p:tav>
                                        <p:tav tm="100000">
                                          <p:val>
                                            <p:strVal val="#ppt_y"/>
                                          </p:val>
                                        </p:tav>
                                      </p:tavLst>
                                    </p:anim>
                                    <p:anim calcmode="lin" valueType="num">
                                      <p:cBhvr>
                                        <p:cTn id="92" dur="500" fill="hold"/>
                                        <p:tgtEl>
                                          <p:spTgt spid="84"/>
                                        </p:tgtEl>
                                        <p:attrNameLst>
                                          <p:attrName>ppt_w</p:attrName>
                                        </p:attrNameLst>
                                      </p:cBhvr>
                                      <p:tavLst>
                                        <p:tav tm="0">
                                          <p:val>
                                            <p:strVal val="#ppt_w"/>
                                          </p:val>
                                        </p:tav>
                                        <p:tav tm="100000">
                                          <p:val>
                                            <p:strVal val="#ppt_w"/>
                                          </p:val>
                                        </p:tav>
                                      </p:tavLst>
                                    </p:anim>
                                    <p:anim calcmode="lin" valueType="num">
                                      <p:cBhvr>
                                        <p:cTn id="93" dur="500" fill="hold"/>
                                        <p:tgtEl>
                                          <p:spTgt spid="84"/>
                                        </p:tgtEl>
                                        <p:attrNameLst>
                                          <p:attrName>ppt_h</p:attrName>
                                        </p:attrNameLst>
                                      </p:cBhvr>
                                      <p:tavLst>
                                        <p:tav tm="0">
                                          <p:val>
                                            <p:fltVal val="0"/>
                                          </p:val>
                                        </p:tav>
                                        <p:tav tm="100000">
                                          <p:val>
                                            <p:strVal val="#ppt_h"/>
                                          </p:val>
                                        </p:tav>
                                      </p:tavLst>
                                    </p:anim>
                                  </p:childTnLst>
                                </p:cTn>
                              </p:par>
                            </p:childTnLst>
                          </p:cTn>
                        </p:par>
                        <p:par>
                          <p:cTn id="94" fill="hold">
                            <p:stCondLst>
                              <p:cond delay="500"/>
                            </p:stCondLst>
                            <p:childTnLst>
                              <p:par>
                                <p:cTn id="95" presetID="2" presetClass="entr" presetSubtype="8" fill="hold" grpId="0" nodeType="afterEffect">
                                  <p:stCondLst>
                                    <p:cond delay="0"/>
                                  </p:stCondLst>
                                  <p:childTnLst>
                                    <p:set>
                                      <p:cBhvr>
                                        <p:cTn id="96" dur="1" fill="hold">
                                          <p:stCondLst>
                                            <p:cond delay="0"/>
                                          </p:stCondLst>
                                        </p:cTn>
                                        <p:tgtEl>
                                          <p:spTgt spid="114"/>
                                        </p:tgtEl>
                                        <p:attrNameLst>
                                          <p:attrName>style.visibility</p:attrName>
                                        </p:attrNameLst>
                                      </p:cBhvr>
                                      <p:to>
                                        <p:strVal val="visible"/>
                                      </p:to>
                                    </p:set>
                                    <p:anim calcmode="lin" valueType="num">
                                      <p:cBhvr additive="base">
                                        <p:cTn id="97" dur="500" fill="hold"/>
                                        <p:tgtEl>
                                          <p:spTgt spid="114"/>
                                        </p:tgtEl>
                                        <p:attrNameLst>
                                          <p:attrName>ppt_x</p:attrName>
                                        </p:attrNameLst>
                                      </p:cBhvr>
                                      <p:tavLst>
                                        <p:tav tm="0">
                                          <p:val>
                                            <p:strVal val="0-#ppt_w/2"/>
                                          </p:val>
                                        </p:tav>
                                        <p:tav tm="100000">
                                          <p:val>
                                            <p:strVal val="#ppt_x"/>
                                          </p:val>
                                        </p:tav>
                                      </p:tavLst>
                                    </p:anim>
                                    <p:anim calcmode="lin" valueType="num">
                                      <p:cBhvr additive="base">
                                        <p:cTn id="98" dur="500" fill="hold"/>
                                        <p:tgtEl>
                                          <p:spTgt spid="114"/>
                                        </p:tgtEl>
                                        <p:attrNameLst>
                                          <p:attrName>ppt_y</p:attrName>
                                        </p:attrNameLst>
                                      </p:cBhvr>
                                      <p:tavLst>
                                        <p:tav tm="0">
                                          <p:val>
                                            <p:strVal val="#ppt_y"/>
                                          </p:val>
                                        </p:tav>
                                        <p:tav tm="100000">
                                          <p:val>
                                            <p:strVal val="#ppt_y"/>
                                          </p:val>
                                        </p:tav>
                                      </p:tavLst>
                                    </p:anim>
                                  </p:childTnLst>
                                </p:cTn>
                              </p:par>
                            </p:childTnLst>
                          </p:cTn>
                        </p:par>
                        <p:par>
                          <p:cTn id="99" fill="hold">
                            <p:stCondLst>
                              <p:cond delay="1000"/>
                            </p:stCondLst>
                            <p:childTnLst>
                              <p:par>
                                <p:cTn id="100" presetID="17" presetClass="entr" presetSubtype="8" fill="hold" grpId="0" nodeType="afterEffect">
                                  <p:stCondLst>
                                    <p:cond delay="0"/>
                                  </p:stCondLst>
                                  <p:childTnLst>
                                    <p:set>
                                      <p:cBhvr>
                                        <p:cTn id="101" dur="1" fill="hold">
                                          <p:stCondLst>
                                            <p:cond delay="0"/>
                                          </p:stCondLst>
                                        </p:cTn>
                                        <p:tgtEl>
                                          <p:spTgt spid="123"/>
                                        </p:tgtEl>
                                        <p:attrNameLst>
                                          <p:attrName>style.visibility</p:attrName>
                                        </p:attrNameLst>
                                      </p:cBhvr>
                                      <p:to>
                                        <p:strVal val="visible"/>
                                      </p:to>
                                    </p:set>
                                    <p:anim calcmode="lin" valueType="num">
                                      <p:cBhvr>
                                        <p:cTn id="102" dur="500" fill="hold"/>
                                        <p:tgtEl>
                                          <p:spTgt spid="123"/>
                                        </p:tgtEl>
                                        <p:attrNameLst>
                                          <p:attrName>ppt_x</p:attrName>
                                        </p:attrNameLst>
                                      </p:cBhvr>
                                      <p:tavLst>
                                        <p:tav tm="0">
                                          <p:val>
                                            <p:strVal val="#ppt_x-#ppt_w/2"/>
                                          </p:val>
                                        </p:tav>
                                        <p:tav tm="100000">
                                          <p:val>
                                            <p:strVal val="#ppt_x"/>
                                          </p:val>
                                        </p:tav>
                                      </p:tavLst>
                                    </p:anim>
                                    <p:anim calcmode="lin" valueType="num">
                                      <p:cBhvr>
                                        <p:cTn id="103" dur="500" fill="hold"/>
                                        <p:tgtEl>
                                          <p:spTgt spid="123"/>
                                        </p:tgtEl>
                                        <p:attrNameLst>
                                          <p:attrName>ppt_y</p:attrName>
                                        </p:attrNameLst>
                                      </p:cBhvr>
                                      <p:tavLst>
                                        <p:tav tm="0">
                                          <p:val>
                                            <p:strVal val="#ppt_y"/>
                                          </p:val>
                                        </p:tav>
                                        <p:tav tm="100000">
                                          <p:val>
                                            <p:strVal val="#ppt_y"/>
                                          </p:val>
                                        </p:tav>
                                      </p:tavLst>
                                    </p:anim>
                                    <p:anim calcmode="lin" valueType="num">
                                      <p:cBhvr>
                                        <p:cTn id="104" dur="500" fill="hold"/>
                                        <p:tgtEl>
                                          <p:spTgt spid="123"/>
                                        </p:tgtEl>
                                        <p:attrNameLst>
                                          <p:attrName>ppt_w</p:attrName>
                                        </p:attrNameLst>
                                      </p:cBhvr>
                                      <p:tavLst>
                                        <p:tav tm="0">
                                          <p:val>
                                            <p:fltVal val="0"/>
                                          </p:val>
                                        </p:tav>
                                        <p:tav tm="100000">
                                          <p:val>
                                            <p:strVal val="#ppt_w"/>
                                          </p:val>
                                        </p:tav>
                                      </p:tavLst>
                                    </p:anim>
                                    <p:anim calcmode="lin" valueType="num">
                                      <p:cBhvr>
                                        <p:cTn id="105" dur="500" fill="hold"/>
                                        <p:tgtEl>
                                          <p:spTgt spid="123"/>
                                        </p:tgtEl>
                                        <p:attrNameLst>
                                          <p:attrName>ppt_h</p:attrName>
                                        </p:attrNameLst>
                                      </p:cBhvr>
                                      <p:tavLst>
                                        <p:tav tm="0">
                                          <p:val>
                                            <p:strVal val="#ppt_h"/>
                                          </p:val>
                                        </p:tav>
                                        <p:tav tm="100000">
                                          <p:val>
                                            <p:strVal val="#ppt_h"/>
                                          </p:val>
                                        </p:tav>
                                      </p:tavLst>
                                    </p:anim>
                                  </p:childTnLst>
                                </p:cTn>
                              </p:par>
                            </p:childTnLst>
                          </p:cTn>
                        </p:par>
                        <p:par>
                          <p:cTn id="106" fill="hold">
                            <p:stCondLst>
                              <p:cond delay="1500"/>
                            </p:stCondLst>
                            <p:childTnLst>
                              <p:par>
                                <p:cTn id="107" presetID="22" presetClass="entr" presetSubtype="2" fill="hold" nodeType="afterEffect">
                                  <p:stCondLst>
                                    <p:cond delay="0"/>
                                  </p:stCondLst>
                                  <p:childTnLst>
                                    <p:set>
                                      <p:cBhvr>
                                        <p:cTn id="108" dur="1" fill="hold">
                                          <p:stCondLst>
                                            <p:cond delay="0"/>
                                          </p:stCondLst>
                                        </p:cTn>
                                        <p:tgtEl>
                                          <p:spTgt spid="138"/>
                                        </p:tgtEl>
                                        <p:attrNameLst>
                                          <p:attrName>style.visibility</p:attrName>
                                        </p:attrNameLst>
                                      </p:cBhvr>
                                      <p:to>
                                        <p:strVal val="visible"/>
                                      </p:to>
                                    </p:set>
                                    <p:animEffect transition="in" filter="wipe(right)">
                                      <p:cBhvr>
                                        <p:cTn id="109" dur="500"/>
                                        <p:tgtEl>
                                          <p:spTgt spid="138"/>
                                        </p:tgtEl>
                                      </p:cBhvr>
                                    </p:animEffect>
                                  </p:childTnLst>
                                </p:cTn>
                              </p:par>
                            </p:childTnLst>
                          </p:cTn>
                        </p:par>
                        <p:par>
                          <p:cTn id="110" fill="hold">
                            <p:stCondLst>
                              <p:cond delay="2000"/>
                            </p:stCondLst>
                            <p:childTnLst>
                              <p:par>
                                <p:cTn id="111" presetID="2" presetClass="entr" presetSubtype="2" fill="hold" grpId="0" nodeType="afterEffect">
                                  <p:stCondLst>
                                    <p:cond delay="0"/>
                                  </p:stCondLst>
                                  <p:childTnLst>
                                    <p:set>
                                      <p:cBhvr>
                                        <p:cTn id="112" dur="1" fill="hold">
                                          <p:stCondLst>
                                            <p:cond delay="0"/>
                                          </p:stCondLst>
                                        </p:cTn>
                                        <p:tgtEl>
                                          <p:spTgt spid="124"/>
                                        </p:tgtEl>
                                        <p:attrNameLst>
                                          <p:attrName>style.visibility</p:attrName>
                                        </p:attrNameLst>
                                      </p:cBhvr>
                                      <p:to>
                                        <p:strVal val="visible"/>
                                      </p:to>
                                    </p:set>
                                    <p:anim calcmode="lin" valueType="num">
                                      <p:cBhvr additive="base">
                                        <p:cTn id="113" dur="500" fill="hold"/>
                                        <p:tgtEl>
                                          <p:spTgt spid="124"/>
                                        </p:tgtEl>
                                        <p:attrNameLst>
                                          <p:attrName>ppt_x</p:attrName>
                                        </p:attrNameLst>
                                      </p:cBhvr>
                                      <p:tavLst>
                                        <p:tav tm="0">
                                          <p:val>
                                            <p:strVal val="1+#ppt_w/2"/>
                                          </p:val>
                                        </p:tav>
                                        <p:tav tm="100000">
                                          <p:val>
                                            <p:strVal val="#ppt_x"/>
                                          </p:val>
                                        </p:tav>
                                      </p:tavLst>
                                    </p:anim>
                                    <p:anim calcmode="lin" valueType="num">
                                      <p:cBhvr additive="base">
                                        <p:cTn id="114" dur="500" fill="hold"/>
                                        <p:tgtEl>
                                          <p:spTgt spid="124"/>
                                        </p:tgtEl>
                                        <p:attrNameLst>
                                          <p:attrName>ppt_y</p:attrName>
                                        </p:attrNameLst>
                                      </p:cBhvr>
                                      <p:tavLst>
                                        <p:tav tm="0">
                                          <p:val>
                                            <p:strVal val="#ppt_y"/>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7" presetClass="entr" presetSubtype="4" fill="hold" grpId="0" nodeType="clickEffect">
                                  <p:stCondLst>
                                    <p:cond delay="0"/>
                                  </p:stCondLst>
                                  <p:childTnLst>
                                    <p:set>
                                      <p:cBhvr>
                                        <p:cTn id="118" dur="1" fill="hold">
                                          <p:stCondLst>
                                            <p:cond delay="0"/>
                                          </p:stCondLst>
                                        </p:cTn>
                                        <p:tgtEl>
                                          <p:spTgt spid="81"/>
                                        </p:tgtEl>
                                        <p:attrNameLst>
                                          <p:attrName>style.visibility</p:attrName>
                                        </p:attrNameLst>
                                      </p:cBhvr>
                                      <p:to>
                                        <p:strVal val="visible"/>
                                      </p:to>
                                    </p:set>
                                    <p:anim calcmode="lin" valueType="num">
                                      <p:cBhvr>
                                        <p:cTn id="119" dur="500" fill="hold"/>
                                        <p:tgtEl>
                                          <p:spTgt spid="81"/>
                                        </p:tgtEl>
                                        <p:attrNameLst>
                                          <p:attrName>ppt_x</p:attrName>
                                        </p:attrNameLst>
                                      </p:cBhvr>
                                      <p:tavLst>
                                        <p:tav tm="0">
                                          <p:val>
                                            <p:strVal val="#ppt_x"/>
                                          </p:val>
                                        </p:tav>
                                        <p:tav tm="100000">
                                          <p:val>
                                            <p:strVal val="#ppt_x"/>
                                          </p:val>
                                        </p:tav>
                                      </p:tavLst>
                                    </p:anim>
                                    <p:anim calcmode="lin" valueType="num">
                                      <p:cBhvr>
                                        <p:cTn id="120" dur="500" fill="hold"/>
                                        <p:tgtEl>
                                          <p:spTgt spid="81"/>
                                        </p:tgtEl>
                                        <p:attrNameLst>
                                          <p:attrName>ppt_y</p:attrName>
                                        </p:attrNameLst>
                                      </p:cBhvr>
                                      <p:tavLst>
                                        <p:tav tm="0">
                                          <p:val>
                                            <p:strVal val="#ppt_y+#ppt_h/2"/>
                                          </p:val>
                                        </p:tav>
                                        <p:tav tm="100000">
                                          <p:val>
                                            <p:strVal val="#ppt_y"/>
                                          </p:val>
                                        </p:tav>
                                      </p:tavLst>
                                    </p:anim>
                                    <p:anim calcmode="lin" valueType="num">
                                      <p:cBhvr>
                                        <p:cTn id="121" dur="500" fill="hold"/>
                                        <p:tgtEl>
                                          <p:spTgt spid="81"/>
                                        </p:tgtEl>
                                        <p:attrNameLst>
                                          <p:attrName>ppt_w</p:attrName>
                                        </p:attrNameLst>
                                      </p:cBhvr>
                                      <p:tavLst>
                                        <p:tav tm="0">
                                          <p:val>
                                            <p:strVal val="#ppt_w"/>
                                          </p:val>
                                        </p:tav>
                                        <p:tav tm="100000">
                                          <p:val>
                                            <p:strVal val="#ppt_w"/>
                                          </p:val>
                                        </p:tav>
                                      </p:tavLst>
                                    </p:anim>
                                    <p:anim calcmode="lin" valueType="num">
                                      <p:cBhvr>
                                        <p:cTn id="122" dur="500" fill="hold"/>
                                        <p:tgtEl>
                                          <p:spTgt spid="81"/>
                                        </p:tgtEl>
                                        <p:attrNameLst>
                                          <p:attrName>ppt_h</p:attrName>
                                        </p:attrNameLst>
                                      </p:cBhvr>
                                      <p:tavLst>
                                        <p:tav tm="0">
                                          <p:val>
                                            <p:fltVal val="0"/>
                                          </p:val>
                                        </p:tav>
                                        <p:tav tm="100000">
                                          <p:val>
                                            <p:strVal val="#ppt_h"/>
                                          </p:val>
                                        </p:tav>
                                      </p:tavLst>
                                    </p:anim>
                                  </p:childTnLst>
                                </p:cTn>
                              </p:par>
                            </p:childTnLst>
                          </p:cTn>
                        </p:par>
                        <p:par>
                          <p:cTn id="123" fill="hold">
                            <p:stCondLst>
                              <p:cond delay="500"/>
                            </p:stCondLst>
                            <p:childTnLst>
                              <p:par>
                                <p:cTn id="124" presetID="2" presetClass="entr" presetSubtype="8" fill="hold" grpId="0" nodeType="afterEffect">
                                  <p:stCondLst>
                                    <p:cond delay="0"/>
                                  </p:stCondLst>
                                  <p:childTnLst>
                                    <p:set>
                                      <p:cBhvr>
                                        <p:cTn id="125" dur="1" fill="hold">
                                          <p:stCondLst>
                                            <p:cond delay="0"/>
                                          </p:stCondLst>
                                        </p:cTn>
                                        <p:tgtEl>
                                          <p:spTgt spid="115"/>
                                        </p:tgtEl>
                                        <p:attrNameLst>
                                          <p:attrName>style.visibility</p:attrName>
                                        </p:attrNameLst>
                                      </p:cBhvr>
                                      <p:to>
                                        <p:strVal val="visible"/>
                                      </p:to>
                                    </p:set>
                                    <p:anim calcmode="lin" valueType="num">
                                      <p:cBhvr additive="base">
                                        <p:cTn id="126" dur="500" fill="hold"/>
                                        <p:tgtEl>
                                          <p:spTgt spid="115"/>
                                        </p:tgtEl>
                                        <p:attrNameLst>
                                          <p:attrName>ppt_x</p:attrName>
                                        </p:attrNameLst>
                                      </p:cBhvr>
                                      <p:tavLst>
                                        <p:tav tm="0">
                                          <p:val>
                                            <p:strVal val="0-#ppt_w/2"/>
                                          </p:val>
                                        </p:tav>
                                        <p:tav tm="100000">
                                          <p:val>
                                            <p:strVal val="#ppt_x"/>
                                          </p:val>
                                        </p:tav>
                                      </p:tavLst>
                                    </p:anim>
                                    <p:anim calcmode="lin" valueType="num">
                                      <p:cBhvr additive="base">
                                        <p:cTn id="127" dur="500" fill="hold"/>
                                        <p:tgtEl>
                                          <p:spTgt spid="115"/>
                                        </p:tgtEl>
                                        <p:attrNameLst>
                                          <p:attrName>ppt_y</p:attrName>
                                        </p:attrNameLst>
                                      </p:cBhvr>
                                      <p:tavLst>
                                        <p:tav tm="0">
                                          <p:val>
                                            <p:strVal val="#ppt_y"/>
                                          </p:val>
                                        </p:tav>
                                        <p:tav tm="100000">
                                          <p:val>
                                            <p:strVal val="#ppt_y"/>
                                          </p:val>
                                        </p:tav>
                                      </p:tavLst>
                                    </p:anim>
                                  </p:childTnLst>
                                </p:cTn>
                              </p:par>
                            </p:childTnLst>
                          </p:cTn>
                        </p:par>
                        <p:par>
                          <p:cTn id="128" fill="hold">
                            <p:stCondLst>
                              <p:cond delay="1000"/>
                            </p:stCondLst>
                            <p:childTnLst>
                              <p:par>
                                <p:cTn id="129" presetID="1" presetClass="entr" presetSubtype="0" fill="hold" grpId="0" nodeType="afterEffect">
                                  <p:stCondLst>
                                    <p:cond delay="0"/>
                                  </p:stCondLst>
                                  <p:childTnLst>
                                    <p:set>
                                      <p:cBhvr>
                                        <p:cTn id="130" dur="1" fill="hold">
                                          <p:stCondLst>
                                            <p:cond delay="499"/>
                                          </p:stCondLst>
                                        </p:cTn>
                                        <p:tgtEl>
                                          <p:spTgt spid="125"/>
                                        </p:tgtEl>
                                        <p:attrNameLst>
                                          <p:attrName>style.visibility</p:attrName>
                                        </p:attrNameLst>
                                      </p:cBhvr>
                                      <p:to>
                                        <p:strVal val="visible"/>
                                      </p:to>
                                    </p:set>
                                  </p:childTnLst>
                                </p:cTn>
                              </p:par>
                            </p:childTnLst>
                          </p:cTn>
                        </p:par>
                        <p:par>
                          <p:cTn id="131" fill="hold">
                            <p:stCondLst>
                              <p:cond delay="1500"/>
                            </p:stCondLst>
                            <p:childTnLst>
                              <p:par>
                                <p:cTn id="132" presetID="17" presetClass="entr" presetSubtype="4" fill="hold" grpId="0" nodeType="afterEffect">
                                  <p:stCondLst>
                                    <p:cond delay="0"/>
                                  </p:stCondLst>
                                  <p:childTnLst>
                                    <p:set>
                                      <p:cBhvr>
                                        <p:cTn id="133" dur="1" fill="hold">
                                          <p:stCondLst>
                                            <p:cond delay="0"/>
                                          </p:stCondLst>
                                        </p:cTn>
                                        <p:tgtEl>
                                          <p:spTgt spid="83"/>
                                        </p:tgtEl>
                                        <p:attrNameLst>
                                          <p:attrName>style.visibility</p:attrName>
                                        </p:attrNameLst>
                                      </p:cBhvr>
                                      <p:to>
                                        <p:strVal val="visible"/>
                                      </p:to>
                                    </p:set>
                                    <p:anim calcmode="lin" valueType="num">
                                      <p:cBhvr>
                                        <p:cTn id="134" dur="500" fill="hold"/>
                                        <p:tgtEl>
                                          <p:spTgt spid="83"/>
                                        </p:tgtEl>
                                        <p:attrNameLst>
                                          <p:attrName>ppt_x</p:attrName>
                                        </p:attrNameLst>
                                      </p:cBhvr>
                                      <p:tavLst>
                                        <p:tav tm="0">
                                          <p:val>
                                            <p:strVal val="#ppt_x"/>
                                          </p:val>
                                        </p:tav>
                                        <p:tav tm="100000">
                                          <p:val>
                                            <p:strVal val="#ppt_x"/>
                                          </p:val>
                                        </p:tav>
                                      </p:tavLst>
                                    </p:anim>
                                    <p:anim calcmode="lin" valueType="num">
                                      <p:cBhvr>
                                        <p:cTn id="135" dur="500" fill="hold"/>
                                        <p:tgtEl>
                                          <p:spTgt spid="83"/>
                                        </p:tgtEl>
                                        <p:attrNameLst>
                                          <p:attrName>ppt_y</p:attrName>
                                        </p:attrNameLst>
                                      </p:cBhvr>
                                      <p:tavLst>
                                        <p:tav tm="0">
                                          <p:val>
                                            <p:strVal val="#ppt_y+#ppt_h/2"/>
                                          </p:val>
                                        </p:tav>
                                        <p:tav tm="100000">
                                          <p:val>
                                            <p:strVal val="#ppt_y"/>
                                          </p:val>
                                        </p:tav>
                                      </p:tavLst>
                                    </p:anim>
                                    <p:anim calcmode="lin" valueType="num">
                                      <p:cBhvr>
                                        <p:cTn id="136" dur="500" fill="hold"/>
                                        <p:tgtEl>
                                          <p:spTgt spid="83"/>
                                        </p:tgtEl>
                                        <p:attrNameLst>
                                          <p:attrName>ppt_w</p:attrName>
                                        </p:attrNameLst>
                                      </p:cBhvr>
                                      <p:tavLst>
                                        <p:tav tm="0">
                                          <p:val>
                                            <p:strVal val="#ppt_w"/>
                                          </p:val>
                                        </p:tav>
                                        <p:tav tm="100000">
                                          <p:val>
                                            <p:strVal val="#ppt_w"/>
                                          </p:val>
                                        </p:tav>
                                      </p:tavLst>
                                    </p:anim>
                                    <p:anim calcmode="lin" valueType="num">
                                      <p:cBhvr>
                                        <p:cTn id="137" dur="500" fill="hold"/>
                                        <p:tgtEl>
                                          <p:spTgt spid="83"/>
                                        </p:tgtEl>
                                        <p:attrNameLst>
                                          <p:attrName>ppt_h</p:attrName>
                                        </p:attrNameLst>
                                      </p:cBhvr>
                                      <p:tavLst>
                                        <p:tav tm="0">
                                          <p:val>
                                            <p:fltVal val="0"/>
                                          </p:val>
                                        </p:tav>
                                        <p:tav tm="100000">
                                          <p:val>
                                            <p:strVal val="#ppt_h"/>
                                          </p:val>
                                        </p:tav>
                                      </p:tavLst>
                                    </p:anim>
                                  </p:childTnLst>
                                </p:cTn>
                              </p:par>
                            </p:childTnLst>
                          </p:cTn>
                        </p:par>
                        <p:par>
                          <p:cTn id="138" fill="hold">
                            <p:stCondLst>
                              <p:cond delay="2000"/>
                            </p:stCondLst>
                            <p:childTnLst>
                              <p:par>
                                <p:cTn id="139" presetID="2" presetClass="entr" presetSubtype="8" fill="hold" grpId="0" nodeType="afterEffect">
                                  <p:stCondLst>
                                    <p:cond delay="0"/>
                                  </p:stCondLst>
                                  <p:childTnLst>
                                    <p:set>
                                      <p:cBhvr>
                                        <p:cTn id="140" dur="1" fill="hold">
                                          <p:stCondLst>
                                            <p:cond delay="0"/>
                                          </p:stCondLst>
                                        </p:cTn>
                                        <p:tgtEl>
                                          <p:spTgt spid="116"/>
                                        </p:tgtEl>
                                        <p:attrNameLst>
                                          <p:attrName>style.visibility</p:attrName>
                                        </p:attrNameLst>
                                      </p:cBhvr>
                                      <p:to>
                                        <p:strVal val="visible"/>
                                      </p:to>
                                    </p:set>
                                    <p:anim calcmode="lin" valueType="num">
                                      <p:cBhvr additive="base">
                                        <p:cTn id="141" dur="500" fill="hold"/>
                                        <p:tgtEl>
                                          <p:spTgt spid="116"/>
                                        </p:tgtEl>
                                        <p:attrNameLst>
                                          <p:attrName>ppt_x</p:attrName>
                                        </p:attrNameLst>
                                      </p:cBhvr>
                                      <p:tavLst>
                                        <p:tav tm="0">
                                          <p:val>
                                            <p:strVal val="0-#ppt_w/2"/>
                                          </p:val>
                                        </p:tav>
                                        <p:tav tm="100000">
                                          <p:val>
                                            <p:strVal val="#ppt_x"/>
                                          </p:val>
                                        </p:tav>
                                      </p:tavLst>
                                    </p:anim>
                                    <p:anim calcmode="lin" valueType="num">
                                      <p:cBhvr additive="base">
                                        <p:cTn id="142" dur="500" fill="hold"/>
                                        <p:tgtEl>
                                          <p:spTgt spid="116"/>
                                        </p:tgtEl>
                                        <p:attrNameLst>
                                          <p:attrName>ppt_y</p:attrName>
                                        </p:attrNameLst>
                                      </p:cBhvr>
                                      <p:tavLst>
                                        <p:tav tm="0">
                                          <p:val>
                                            <p:strVal val="#ppt_y"/>
                                          </p:val>
                                        </p:tav>
                                        <p:tav tm="100000">
                                          <p:val>
                                            <p:strVal val="#ppt_y"/>
                                          </p:val>
                                        </p:tav>
                                      </p:tavLst>
                                    </p:anim>
                                  </p:childTnLst>
                                </p:cTn>
                              </p:par>
                            </p:childTnLst>
                          </p:cTn>
                        </p:par>
                        <p:par>
                          <p:cTn id="143" fill="hold">
                            <p:stCondLst>
                              <p:cond delay="2500"/>
                            </p:stCondLst>
                            <p:childTnLst>
                              <p:par>
                                <p:cTn id="144" presetID="1" presetClass="entr" presetSubtype="0" fill="hold" grpId="0" nodeType="afterEffect">
                                  <p:stCondLst>
                                    <p:cond delay="0"/>
                                  </p:stCondLst>
                                  <p:childTnLst>
                                    <p:set>
                                      <p:cBhvr>
                                        <p:cTn id="145" dur="1" fill="hold">
                                          <p:stCondLst>
                                            <p:cond delay="499"/>
                                          </p:stCondLst>
                                        </p:cTn>
                                        <p:tgtEl>
                                          <p:spTgt spid="126"/>
                                        </p:tgtEl>
                                        <p:attrNameLst>
                                          <p:attrName>style.visibility</p:attrName>
                                        </p:attrNameLst>
                                      </p:cBhvr>
                                      <p:to>
                                        <p:strVal val="visible"/>
                                      </p:to>
                                    </p:set>
                                  </p:childTnLst>
                                </p:cTn>
                              </p:par>
                            </p:childTnLst>
                          </p:cTn>
                        </p:par>
                        <p:par>
                          <p:cTn id="146" fill="hold">
                            <p:stCondLst>
                              <p:cond delay="3000"/>
                            </p:stCondLst>
                            <p:childTnLst>
                              <p:par>
                                <p:cTn id="147" presetID="22" presetClass="entr" presetSubtype="8" fill="hold" grpId="0" nodeType="afterEffect">
                                  <p:stCondLst>
                                    <p:cond delay="0"/>
                                  </p:stCondLst>
                                  <p:childTnLst>
                                    <p:set>
                                      <p:cBhvr>
                                        <p:cTn id="148" dur="1" fill="hold">
                                          <p:stCondLst>
                                            <p:cond delay="0"/>
                                          </p:stCondLst>
                                        </p:cTn>
                                        <p:tgtEl>
                                          <p:spTgt spid="133"/>
                                        </p:tgtEl>
                                        <p:attrNameLst>
                                          <p:attrName>style.visibility</p:attrName>
                                        </p:attrNameLst>
                                      </p:cBhvr>
                                      <p:to>
                                        <p:strVal val="visible"/>
                                      </p:to>
                                    </p:set>
                                    <p:animEffect transition="in" filter="wipe(left)">
                                      <p:cBhvr>
                                        <p:cTn id="149" dur="500"/>
                                        <p:tgtEl>
                                          <p:spTgt spid="133"/>
                                        </p:tgtEl>
                                      </p:cBhvr>
                                    </p:animEffect>
                                  </p:childTnLst>
                                </p:cTn>
                              </p:par>
                            </p:childTnLst>
                          </p:cTn>
                        </p:par>
                        <p:par>
                          <p:cTn id="150" fill="hold">
                            <p:stCondLst>
                              <p:cond delay="3500"/>
                            </p:stCondLst>
                            <p:childTnLst>
                              <p:par>
                                <p:cTn id="151" presetID="22" presetClass="entr" presetSubtype="8" fill="hold" nodeType="afterEffect">
                                  <p:stCondLst>
                                    <p:cond delay="0"/>
                                  </p:stCondLst>
                                  <p:childTnLst>
                                    <p:set>
                                      <p:cBhvr>
                                        <p:cTn id="152" dur="1" fill="hold">
                                          <p:stCondLst>
                                            <p:cond delay="0"/>
                                          </p:stCondLst>
                                        </p:cTn>
                                        <p:tgtEl>
                                          <p:spTgt spid="134"/>
                                        </p:tgtEl>
                                        <p:attrNameLst>
                                          <p:attrName>style.visibility</p:attrName>
                                        </p:attrNameLst>
                                      </p:cBhvr>
                                      <p:to>
                                        <p:strVal val="visible"/>
                                      </p:to>
                                    </p:set>
                                    <p:animEffect transition="in" filter="wipe(left)">
                                      <p:cBhvr>
                                        <p:cTn id="153" dur="500"/>
                                        <p:tgtEl>
                                          <p:spTgt spid="134"/>
                                        </p:tgtEl>
                                      </p:cBhvr>
                                    </p:animEffect>
                                  </p:childTnLst>
                                </p:cTn>
                              </p:par>
                            </p:childTnLst>
                          </p:cTn>
                        </p:par>
                      </p:childTnLst>
                    </p:cTn>
                  </p:par>
                  <p:par>
                    <p:cTn id="154" fill="hold">
                      <p:stCondLst>
                        <p:cond delay="indefinite"/>
                      </p:stCondLst>
                      <p:childTnLst>
                        <p:par>
                          <p:cTn id="155" fill="hold">
                            <p:stCondLst>
                              <p:cond delay="0"/>
                            </p:stCondLst>
                            <p:childTnLst>
                              <p:par>
                                <p:cTn id="156" presetID="17" presetClass="entr" presetSubtype="4" fill="hold" grpId="0" nodeType="clickEffect">
                                  <p:stCondLst>
                                    <p:cond delay="0"/>
                                  </p:stCondLst>
                                  <p:childTnLst>
                                    <p:set>
                                      <p:cBhvr>
                                        <p:cTn id="157" dur="1" fill="hold">
                                          <p:stCondLst>
                                            <p:cond delay="0"/>
                                          </p:stCondLst>
                                        </p:cTn>
                                        <p:tgtEl>
                                          <p:spTgt spid="85"/>
                                        </p:tgtEl>
                                        <p:attrNameLst>
                                          <p:attrName>style.visibility</p:attrName>
                                        </p:attrNameLst>
                                      </p:cBhvr>
                                      <p:to>
                                        <p:strVal val="visible"/>
                                      </p:to>
                                    </p:set>
                                    <p:anim calcmode="lin" valueType="num">
                                      <p:cBhvr>
                                        <p:cTn id="158" dur="500" fill="hold"/>
                                        <p:tgtEl>
                                          <p:spTgt spid="85"/>
                                        </p:tgtEl>
                                        <p:attrNameLst>
                                          <p:attrName>ppt_x</p:attrName>
                                        </p:attrNameLst>
                                      </p:cBhvr>
                                      <p:tavLst>
                                        <p:tav tm="0">
                                          <p:val>
                                            <p:strVal val="#ppt_x"/>
                                          </p:val>
                                        </p:tav>
                                        <p:tav tm="100000">
                                          <p:val>
                                            <p:strVal val="#ppt_x"/>
                                          </p:val>
                                        </p:tav>
                                      </p:tavLst>
                                    </p:anim>
                                    <p:anim calcmode="lin" valueType="num">
                                      <p:cBhvr>
                                        <p:cTn id="159" dur="500" fill="hold"/>
                                        <p:tgtEl>
                                          <p:spTgt spid="85"/>
                                        </p:tgtEl>
                                        <p:attrNameLst>
                                          <p:attrName>ppt_y</p:attrName>
                                        </p:attrNameLst>
                                      </p:cBhvr>
                                      <p:tavLst>
                                        <p:tav tm="0">
                                          <p:val>
                                            <p:strVal val="#ppt_y+#ppt_h/2"/>
                                          </p:val>
                                        </p:tav>
                                        <p:tav tm="100000">
                                          <p:val>
                                            <p:strVal val="#ppt_y"/>
                                          </p:val>
                                        </p:tav>
                                      </p:tavLst>
                                    </p:anim>
                                    <p:anim calcmode="lin" valueType="num">
                                      <p:cBhvr>
                                        <p:cTn id="160" dur="500" fill="hold"/>
                                        <p:tgtEl>
                                          <p:spTgt spid="85"/>
                                        </p:tgtEl>
                                        <p:attrNameLst>
                                          <p:attrName>ppt_w</p:attrName>
                                        </p:attrNameLst>
                                      </p:cBhvr>
                                      <p:tavLst>
                                        <p:tav tm="0">
                                          <p:val>
                                            <p:strVal val="#ppt_w"/>
                                          </p:val>
                                        </p:tav>
                                        <p:tav tm="100000">
                                          <p:val>
                                            <p:strVal val="#ppt_w"/>
                                          </p:val>
                                        </p:tav>
                                      </p:tavLst>
                                    </p:anim>
                                    <p:anim calcmode="lin" valueType="num">
                                      <p:cBhvr>
                                        <p:cTn id="161" dur="500" fill="hold"/>
                                        <p:tgtEl>
                                          <p:spTgt spid="85"/>
                                        </p:tgtEl>
                                        <p:attrNameLst>
                                          <p:attrName>ppt_h</p:attrName>
                                        </p:attrNameLst>
                                      </p:cBhvr>
                                      <p:tavLst>
                                        <p:tav tm="0">
                                          <p:val>
                                            <p:fltVal val="0"/>
                                          </p:val>
                                        </p:tav>
                                        <p:tav tm="100000">
                                          <p:val>
                                            <p:strVal val="#ppt_h"/>
                                          </p:val>
                                        </p:tav>
                                      </p:tavLst>
                                    </p:anim>
                                  </p:childTnLst>
                                </p:cTn>
                              </p:par>
                            </p:childTnLst>
                          </p:cTn>
                        </p:par>
                        <p:par>
                          <p:cTn id="162" fill="hold">
                            <p:stCondLst>
                              <p:cond delay="500"/>
                            </p:stCondLst>
                            <p:childTnLst>
                              <p:par>
                                <p:cTn id="163" presetID="2" presetClass="entr" presetSubtype="8" fill="hold" grpId="0" nodeType="afterEffect">
                                  <p:stCondLst>
                                    <p:cond delay="0"/>
                                  </p:stCondLst>
                                  <p:childTnLst>
                                    <p:set>
                                      <p:cBhvr>
                                        <p:cTn id="164" dur="1" fill="hold">
                                          <p:stCondLst>
                                            <p:cond delay="0"/>
                                          </p:stCondLst>
                                        </p:cTn>
                                        <p:tgtEl>
                                          <p:spTgt spid="127"/>
                                        </p:tgtEl>
                                        <p:attrNameLst>
                                          <p:attrName>style.visibility</p:attrName>
                                        </p:attrNameLst>
                                      </p:cBhvr>
                                      <p:to>
                                        <p:strVal val="visible"/>
                                      </p:to>
                                    </p:set>
                                    <p:anim calcmode="lin" valueType="num">
                                      <p:cBhvr additive="base">
                                        <p:cTn id="165" dur="500" fill="hold"/>
                                        <p:tgtEl>
                                          <p:spTgt spid="127"/>
                                        </p:tgtEl>
                                        <p:attrNameLst>
                                          <p:attrName>ppt_x</p:attrName>
                                        </p:attrNameLst>
                                      </p:cBhvr>
                                      <p:tavLst>
                                        <p:tav tm="0">
                                          <p:val>
                                            <p:strVal val="0-#ppt_w/2"/>
                                          </p:val>
                                        </p:tav>
                                        <p:tav tm="100000">
                                          <p:val>
                                            <p:strVal val="#ppt_x"/>
                                          </p:val>
                                        </p:tav>
                                      </p:tavLst>
                                    </p:anim>
                                    <p:anim calcmode="lin" valueType="num">
                                      <p:cBhvr additive="base">
                                        <p:cTn id="166" dur="500" fill="hold"/>
                                        <p:tgtEl>
                                          <p:spTgt spid="127"/>
                                        </p:tgtEl>
                                        <p:attrNameLst>
                                          <p:attrName>ppt_y</p:attrName>
                                        </p:attrNameLst>
                                      </p:cBhvr>
                                      <p:tavLst>
                                        <p:tav tm="0">
                                          <p:val>
                                            <p:strVal val="#ppt_y"/>
                                          </p:val>
                                        </p:tav>
                                        <p:tav tm="100000">
                                          <p:val>
                                            <p:strVal val="#ppt_y"/>
                                          </p:val>
                                        </p:tav>
                                      </p:tavLst>
                                    </p:anim>
                                  </p:childTnLst>
                                </p:cTn>
                              </p:par>
                            </p:childTnLst>
                          </p:cTn>
                        </p:par>
                        <p:par>
                          <p:cTn id="167" fill="hold">
                            <p:stCondLst>
                              <p:cond delay="1000"/>
                            </p:stCondLst>
                            <p:childTnLst>
                              <p:par>
                                <p:cTn id="168" presetID="17" presetClass="entr" presetSubtype="8" fill="hold" grpId="0" nodeType="afterEffect">
                                  <p:stCondLst>
                                    <p:cond delay="0"/>
                                  </p:stCondLst>
                                  <p:childTnLst>
                                    <p:set>
                                      <p:cBhvr>
                                        <p:cTn id="169" dur="1" fill="hold">
                                          <p:stCondLst>
                                            <p:cond delay="0"/>
                                          </p:stCondLst>
                                        </p:cTn>
                                        <p:tgtEl>
                                          <p:spTgt spid="128"/>
                                        </p:tgtEl>
                                        <p:attrNameLst>
                                          <p:attrName>style.visibility</p:attrName>
                                        </p:attrNameLst>
                                      </p:cBhvr>
                                      <p:to>
                                        <p:strVal val="visible"/>
                                      </p:to>
                                    </p:set>
                                    <p:anim calcmode="lin" valueType="num">
                                      <p:cBhvr>
                                        <p:cTn id="170" dur="500" fill="hold"/>
                                        <p:tgtEl>
                                          <p:spTgt spid="128"/>
                                        </p:tgtEl>
                                        <p:attrNameLst>
                                          <p:attrName>ppt_x</p:attrName>
                                        </p:attrNameLst>
                                      </p:cBhvr>
                                      <p:tavLst>
                                        <p:tav tm="0">
                                          <p:val>
                                            <p:strVal val="#ppt_x-#ppt_w/2"/>
                                          </p:val>
                                        </p:tav>
                                        <p:tav tm="100000">
                                          <p:val>
                                            <p:strVal val="#ppt_x"/>
                                          </p:val>
                                        </p:tav>
                                      </p:tavLst>
                                    </p:anim>
                                    <p:anim calcmode="lin" valueType="num">
                                      <p:cBhvr>
                                        <p:cTn id="171" dur="500" fill="hold"/>
                                        <p:tgtEl>
                                          <p:spTgt spid="128"/>
                                        </p:tgtEl>
                                        <p:attrNameLst>
                                          <p:attrName>ppt_y</p:attrName>
                                        </p:attrNameLst>
                                      </p:cBhvr>
                                      <p:tavLst>
                                        <p:tav tm="0">
                                          <p:val>
                                            <p:strVal val="#ppt_y"/>
                                          </p:val>
                                        </p:tav>
                                        <p:tav tm="100000">
                                          <p:val>
                                            <p:strVal val="#ppt_y"/>
                                          </p:val>
                                        </p:tav>
                                      </p:tavLst>
                                    </p:anim>
                                    <p:anim calcmode="lin" valueType="num">
                                      <p:cBhvr>
                                        <p:cTn id="172" dur="500" fill="hold"/>
                                        <p:tgtEl>
                                          <p:spTgt spid="128"/>
                                        </p:tgtEl>
                                        <p:attrNameLst>
                                          <p:attrName>ppt_w</p:attrName>
                                        </p:attrNameLst>
                                      </p:cBhvr>
                                      <p:tavLst>
                                        <p:tav tm="0">
                                          <p:val>
                                            <p:fltVal val="0"/>
                                          </p:val>
                                        </p:tav>
                                        <p:tav tm="100000">
                                          <p:val>
                                            <p:strVal val="#ppt_w"/>
                                          </p:val>
                                        </p:tav>
                                      </p:tavLst>
                                    </p:anim>
                                    <p:anim calcmode="lin" valueType="num">
                                      <p:cBhvr>
                                        <p:cTn id="173" dur="500" fill="hold"/>
                                        <p:tgtEl>
                                          <p:spTgt spid="128"/>
                                        </p:tgtEl>
                                        <p:attrNameLst>
                                          <p:attrName>ppt_h</p:attrName>
                                        </p:attrNameLst>
                                      </p:cBhvr>
                                      <p:tavLst>
                                        <p:tav tm="0">
                                          <p:val>
                                            <p:strVal val="#ppt_h"/>
                                          </p:val>
                                        </p:tav>
                                        <p:tav tm="100000">
                                          <p:val>
                                            <p:strVal val="#ppt_h"/>
                                          </p:val>
                                        </p:tav>
                                      </p:tavLst>
                                    </p:anim>
                                  </p:childTnLst>
                                </p:cTn>
                              </p:par>
                            </p:childTnLst>
                          </p:cTn>
                        </p:par>
                        <p:par>
                          <p:cTn id="174" fill="hold">
                            <p:stCondLst>
                              <p:cond delay="1500"/>
                            </p:stCondLst>
                            <p:childTnLst>
                              <p:par>
                                <p:cTn id="175" presetID="17" presetClass="entr" presetSubtype="8" fill="hold" grpId="0" nodeType="afterEffect">
                                  <p:stCondLst>
                                    <p:cond delay="0"/>
                                  </p:stCondLst>
                                  <p:childTnLst>
                                    <p:set>
                                      <p:cBhvr>
                                        <p:cTn id="176" dur="1" fill="hold">
                                          <p:stCondLst>
                                            <p:cond delay="0"/>
                                          </p:stCondLst>
                                        </p:cTn>
                                        <p:tgtEl>
                                          <p:spTgt spid="129"/>
                                        </p:tgtEl>
                                        <p:attrNameLst>
                                          <p:attrName>style.visibility</p:attrName>
                                        </p:attrNameLst>
                                      </p:cBhvr>
                                      <p:to>
                                        <p:strVal val="visible"/>
                                      </p:to>
                                    </p:set>
                                    <p:anim calcmode="lin" valueType="num">
                                      <p:cBhvr>
                                        <p:cTn id="177" dur="500" fill="hold"/>
                                        <p:tgtEl>
                                          <p:spTgt spid="129"/>
                                        </p:tgtEl>
                                        <p:attrNameLst>
                                          <p:attrName>ppt_x</p:attrName>
                                        </p:attrNameLst>
                                      </p:cBhvr>
                                      <p:tavLst>
                                        <p:tav tm="0">
                                          <p:val>
                                            <p:strVal val="#ppt_x-#ppt_w/2"/>
                                          </p:val>
                                        </p:tav>
                                        <p:tav tm="100000">
                                          <p:val>
                                            <p:strVal val="#ppt_x"/>
                                          </p:val>
                                        </p:tav>
                                      </p:tavLst>
                                    </p:anim>
                                    <p:anim calcmode="lin" valueType="num">
                                      <p:cBhvr>
                                        <p:cTn id="178" dur="500" fill="hold"/>
                                        <p:tgtEl>
                                          <p:spTgt spid="129"/>
                                        </p:tgtEl>
                                        <p:attrNameLst>
                                          <p:attrName>ppt_y</p:attrName>
                                        </p:attrNameLst>
                                      </p:cBhvr>
                                      <p:tavLst>
                                        <p:tav tm="0">
                                          <p:val>
                                            <p:strVal val="#ppt_y"/>
                                          </p:val>
                                        </p:tav>
                                        <p:tav tm="100000">
                                          <p:val>
                                            <p:strVal val="#ppt_y"/>
                                          </p:val>
                                        </p:tav>
                                      </p:tavLst>
                                    </p:anim>
                                    <p:anim calcmode="lin" valueType="num">
                                      <p:cBhvr>
                                        <p:cTn id="179" dur="500" fill="hold"/>
                                        <p:tgtEl>
                                          <p:spTgt spid="129"/>
                                        </p:tgtEl>
                                        <p:attrNameLst>
                                          <p:attrName>ppt_w</p:attrName>
                                        </p:attrNameLst>
                                      </p:cBhvr>
                                      <p:tavLst>
                                        <p:tav tm="0">
                                          <p:val>
                                            <p:fltVal val="0"/>
                                          </p:val>
                                        </p:tav>
                                        <p:tav tm="100000">
                                          <p:val>
                                            <p:strVal val="#ppt_w"/>
                                          </p:val>
                                        </p:tav>
                                      </p:tavLst>
                                    </p:anim>
                                    <p:anim calcmode="lin" valueType="num">
                                      <p:cBhvr>
                                        <p:cTn id="180" dur="500" fill="hold"/>
                                        <p:tgtEl>
                                          <p:spTgt spid="129"/>
                                        </p:tgtEl>
                                        <p:attrNameLst>
                                          <p:attrName>ppt_h</p:attrName>
                                        </p:attrNameLst>
                                      </p:cBhvr>
                                      <p:tavLst>
                                        <p:tav tm="0">
                                          <p:val>
                                            <p:strVal val="#ppt_h"/>
                                          </p:val>
                                        </p:tav>
                                        <p:tav tm="100000">
                                          <p:val>
                                            <p:strVal val="#ppt_h"/>
                                          </p:val>
                                        </p:tav>
                                      </p:tavLst>
                                    </p:anim>
                                  </p:childTnLst>
                                </p:cTn>
                              </p:par>
                            </p:childTnLst>
                          </p:cTn>
                        </p:par>
                        <p:par>
                          <p:cTn id="181" fill="hold">
                            <p:stCondLst>
                              <p:cond delay="2000"/>
                            </p:stCondLst>
                            <p:childTnLst>
                              <p:par>
                                <p:cTn id="182" presetID="17" presetClass="entr" presetSubtype="1" fill="hold" nodeType="afterEffect">
                                  <p:stCondLst>
                                    <p:cond delay="0"/>
                                  </p:stCondLst>
                                  <p:childTnLst>
                                    <p:set>
                                      <p:cBhvr>
                                        <p:cTn id="183" dur="1" fill="hold">
                                          <p:stCondLst>
                                            <p:cond delay="0"/>
                                          </p:stCondLst>
                                        </p:cTn>
                                        <p:tgtEl>
                                          <p:spTgt spid="135"/>
                                        </p:tgtEl>
                                        <p:attrNameLst>
                                          <p:attrName>style.visibility</p:attrName>
                                        </p:attrNameLst>
                                      </p:cBhvr>
                                      <p:to>
                                        <p:strVal val="visible"/>
                                      </p:to>
                                    </p:set>
                                    <p:anim calcmode="lin" valueType="num">
                                      <p:cBhvr>
                                        <p:cTn id="184" dur="500" fill="hold"/>
                                        <p:tgtEl>
                                          <p:spTgt spid="135"/>
                                        </p:tgtEl>
                                        <p:attrNameLst>
                                          <p:attrName>ppt_x</p:attrName>
                                        </p:attrNameLst>
                                      </p:cBhvr>
                                      <p:tavLst>
                                        <p:tav tm="0">
                                          <p:val>
                                            <p:strVal val="#ppt_x"/>
                                          </p:val>
                                        </p:tav>
                                        <p:tav tm="100000">
                                          <p:val>
                                            <p:strVal val="#ppt_x"/>
                                          </p:val>
                                        </p:tav>
                                      </p:tavLst>
                                    </p:anim>
                                    <p:anim calcmode="lin" valueType="num">
                                      <p:cBhvr>
                                        <p:cTn id="185" dur="500" fill="hold"/>
                                        <p:tgtEl>
                                          <p:spTgt spid="135"/>
                                        </p:tgtEl>
                                        <p:attrNameLst>
                                          <p:attrName>ppt_y</p:attrName>
                                        </p:attrNameLst>
                                      </p:cBhvr>
                                      <p:tavLst>
                                        <p:tav tm="0">
                                          <p:val>
                                            <p:strVal val="#ppt_y-#ppt_h/2"/>
                                          </p:val>
                                        </p:tav>
                                        <p:tav tm="100000">
                                          <p:val>
                                            <p:strVal val="#ppt_y"/>
                                          </p:val>
                                        </p:tav>
                                      </p:tavLst>
                                    </p:anim>
                                    <p:anim calcmode="lin" valueType="num">
                                      <p:cBhvr>
                                        <p:cTn id="186" dur="500" fill="hold"/>
                                        <p:tgtEl>
                                          <p:spTgt spid="135"/>
                                        </p:tgtEl>
                                        <p:attrNameLst>
                                          <p:attrName>ppt_w</p:attrName>
                                        </p:attrNameLst>
                                      </p:cBhvr>
                                      <p:tavLst>
                                        <p:tav tm="0">
                                          <p:val>
                                            <p:strVal val="#ppt_w"/>
                                          </p:val>
                                        </p:tav>
                                        <p:tav tm="100000">
                                          <p:val>
                                            <p:strVal val="#ppt_w"/>
                                          </p:val>
                                        </p:tav>
                                      </p:tavLst>
                                    </p:anim>
                                    <p:anim calcmode="lin" valueType="num">
                                      <p:cBhvr>
                                        <p:cTn id="187" dur="500" fill="hold"/>
                                        <p:tgtEl>
                                          <p:spTgt spid="135"/>
                                        </p:tgtEl>
                                        <p:attrNameLst>
                                          <p:attrName>ppt_h</p:attrName>
                                        </p:attrNameLst>
                                      </p:cBhvr>
                                      <p:tavLst>
                                        <p:tav tm="0">
                                          <p:val>
                                            <p:fltVal val="0"/>
                                          </p:val>
                                        </p:tav>
                                        <p:tav tm="100000">
                                          <p:val>
                                            <p:strVal val="#ppt_h"/>
                                          </p:val>
                                        </p:tav>
                                      </p:tavLst>
                                    </p:anim>
                                  </p:childTnLst>
                                </p:cTn>
                              </p:par>
                            </p:childTnLst>
                          </p:cTn>
                        </p:par>
                        <p:par>
                          <p:cTn id="188" fill="hold">
                            <p:stCondLst>
                              <p:cond delay="2500"/>
                            </p:stCondLst>
                            <p:childTnLst>
                              <p:par>
                                <p:cTn id="189" presetID="1" presetClass="entr" presetSubtype="0" fill="hold" grpId="0" nodeType="afterEffect">
                                  <p:stCondLst>
                                    <p:cond delay="0"/>
                                  </p:stCondLst>
                                  <p:childTnLst>
                                    <p:set>
                                      <p:cBhvr>
                                        <p:cTn id="190" dur="1" fill="hold">
                                          <p:stCondLst>
                                            <p:cond delay="499"/>
                                          </p:stCondLst>
                                        </p:cTn>
                                        <p:tgtEl>
                                          <p:spTgt spid="140"/>
                                        </p:tgtEl>
                                        <p:attrNameLst>
                                          <p:attrName>style.visibility</p:attrName>
                                        </p:attrNameLst>
                                      </p:cBhvr>
                                      <p:to>
                                        <p:strVal val="visible"/>
                                      </p:to>
                                    </p:set>
                                  </p:childTnLst>
                                </p:cTn>
                              </p:par>
                            </p:childTnLst>
                          </p:cTn>
                        </p:par>
                        <p:par>
                          <p:cTn id="191" fill="hold">
                            <p:stCondLst>
                              <p:cond delay="3000"/>
                            </p:stCondLst>
                            <p:childTnLst>
                              <p:par>
                                <p:cTn id="192" presetID="1" presetClass="entr" presetSubtype="0" fill="hold" grpId="0" nodeType="afterEffect">
                                  <p:stCondLst>
                                    <p:cond delay="0"/>
                                  </p:stCondLst>
                                  <p:childTnLst>
                                    <p:set>
                                      <p:cBhvr>
                                        <p:cTn id="193" dur="1" fill="hold">
                                          <p:stCondLst>
                                            <p:cond delay="499"/>
                                          </p:stCondLst>
                                        </p:cTn>
                                        <p:tgtEl>
                                          <p:spTgt spid="142"/>
                                        </p:tgtEl>
                                        <p:attrNameLst>
                                          <p:attrName>style.visibility</p:attrName>
                                        </p:attrNameLst>
                                      </p:cBhvr>
                                      <p:to>
                                        <p:strVal val="visible"/>
                                      </p:to>
                                    </p:set>
                                  </p:childTnLst>
                                </p:cTn>
                              </p:par>
                            </p:childTnLst>
                          </p:cTn>
                        </p:par>
                      </p:childTnLst>
                    </p:cTn>
                  </p:par>
                  <p:par>
                    <p:cTn id="194" fill="hold">
                      <p:stCondLst>
                        <p:cond delay="indefinite"/>
                      </p:stCondLst>
                      <p:childTnLst>
                        <p:par>
                          <p:cTn id="195" fill="hold">
                            <p:stCondLst>
                              <p:cond delay="0"/>
                            </p:stCondLst>
                            <p:childTnLst>
                              <p:par>
                                <p:cTn id="196" presetID="17" presetClass="entr" presetSubtype="4" fill="hold" grpId="0" nodeType="clickEffect">
                                  <p:stCondLst>
                                    <p:cond delay="0"/>
                                  </p:stCondLst>
                                  <p:childTnLst>
                                    <p:set>
                                      <p:cBhvr>
                                        <p:cTn id="197" dur="1" fill="hold">
                                          <p:stCondLst>
                                            <p:cond delay="0"/>
                                          </p:stCondLst>
                                        </p:cTn>
                                        <p:tgtEl>
                                          <p:spTgt spid="86"/>
                                        </p:tgtEl>
                                        <p:attrNameLst>
                                          <p:attrName>style.visibility</p:attrName>
                                        </p:attrNameLst>
                                      </p:cBhvr>
                                      <p:to>
                                        <p:strVal val="visible"/>
                                      </p:to>
                                    </p:set>
                                    <p:anim calcmode="lin" valueType="num">
                                      <p:cBhvr>
                                        <p:cTn id="198" dur="500" fill="hold"/>
                                        <p:tgtEl>
                                          <p:spTgt spid="86"/>
                                        </p:tgtEl>
                                        <p:attrNameLst>
                                          <p:attrName>ppt_x</p:attrName>
                                        </p:attrNameLst>
                                      </p:cBhvr>
                                      <p:tavLst>
                                        <p:tav tm="0">
                                          <p:val>
                                            <p:strVal val="#ppt_x"/>
                                          </p:val>
                                        </p:tav>
                                        <p:tav tm="100000">
                                          <p:val>
                                            <p:strVal val="#ppt_x"/>
                                          </p:val>
                                        </p:tav>
                                      </p:tavLst>
                                    </p:anim>
                                    <p:anim calcmode="lin" valueType="num">
                                      <p:cBhvr>
                                        <p:cTn id="199" dur="500" fill="hold"/>
                                        <p:tgtEl>
                                          <p:spTgt spid="86"/>
                                        </p:tgtEl>
                                        <p:attrNameLst>
                                          <p:attrName>ppt_y</p:attrName>
                                        </p:attrNameLst>
                                      </p:cBhvr>
                                      <p:tavLst>
                                        <p:tav tm="0">
                                          <p:val>
                                            <p:strVal val="#ppt_y+#ppt_h/2"/>
                                          </p:val>
                                        </p:tav>
                                        <p:tav tm="100000">
                                          <p:val>
                                            <p:strVal val="#ppt_y"/>
                                          </p:val>
                                        </p:tav>
                                      </p:tavLst>
                                    </p:anim>
                                    <p:anim calcmode="lin" valueType="num">
                                      <p:cBhvr>
                                        <p:cTn id="200" dur="500" fill="hold"/>
                                        <p:tgtEl>
                                          <p:spTgt spid="86"/>
                                        </p:tgtEl>
                                        <p:attrNameLst>
                                          <p:attrName>ppt_w</p:attrName>
                                        </p:attrNameLst>
                                      </p:cBhvr>
                                      <p:tavLst>
                                        <p:tav tm="0">
                                          <p:val>
                                            <p:strVal val="#ppt_w"/>
                                          </p:val>
                                        </p:tav>
                                        <p:tav tm="100000">
                                          <p:val>
                                            <p:strVal val="#ppt_w"/>
                                          </p:val>
                                        </p:tav>
                                      </p:tavLst>
                                    </p:anim>
                                    <p:anim calcmode="lin" valueType="num">
                                      <p:cBhvr>
                                        <p:cTn id="201" dur="500" fill="hold"/>
                                        <p:tgtEl>
                                          <p:spTgt spid="86"/>
                                        </p:tgtEl>
                                        <p:attrNameLst>
                                          <p:attrName>ppt_h</p:attrName>
                                        </p:attrNameLst>
                                      </p:cBhvr>
                                      <p:tavLst>
                                        <p:tav tm="0">
                                          <p:val>
                                            <p:fltVal val="0"/>
                                          </p:val>
                                        </p:tav>
                                        <p:tav tm="100000">
                                          <p:val>
                                            <p:strVal val="#ppt_h"/>
                                          </p:val>
                                        </p:tav>
                                      </p:tavLst>
                                    </p:anim>
                                  </p:childTnLst>
                                </p:cTn>
                              </p:par>
                            </p:childTnLst>
                          </p:cTn>
                        </p:par>
                        <p:par>
                          <p:cTn id="202" fill="hold">
                            <p:stCondLst>
                              <p:cond delay="500"/>
                            </p:stCondLst>
                            <p:childTnLst>
                              <p:par>
                                <p:cTn id="203" presetID="2" presetClass="entr" presetSubtype="8" fill="hold" grpId="0" nodeType="afterEffect">
                                  <p:stCondLst>
                                    <p:cond delay="0"/>
                                  </p:stCondLst>
                                  <p:childTnLst>
                                    <p:set>
                                      <p:cBhvr>
                                        <p:cTn id="204" dur="1" fill="hold">
                                          <p:stCondLst>
                                            <p:cond delay="0"/>
                                          </p:stCondLst>
                                        </p:cTn>
                                        <p:tgtEl>
                                          <p:spTgt spid="117"/>
                                        </p:tgtEl>
                                        <p:attrNameLst>
                                          <p:attrName>style.visibility</p:attrName>
                                        </p:attrNameLst>
                                      </p:cBhvr>
                                      <p:to>
                                        <p:strVal val="visible"/>
                                      </p:to>
                                    </p:set>
                                    <p:anim calcmode="lin" valueType="num">
                                      <p:cBhvr additive="base">
                                        <p:cTn id="205" dur="500" fill="hold"/>
                                        <p:tgtEl>
                                          <p:spTgt spid="117"/>
                                        </p:tgtEl>
                                        <p:attrNameLst>
                                          <p:attrName>ppt_x</p:attrName>
                                        </p:attrNameLst>
                                      </p:cBhvr>
                                      <p:tavLst>
                                        <p:tav tm="0">
                                          <p:val>
                                            <p:strVal val="0-#ppt_w/2"/>
                                          </p:val>
                                        </p:tav>
                                        <p:tav tm="100000">
                                          <p:val>
                                            <p:strVal val="#ppt_x"/>
                                          </p:val>
                                        </p:tav>
                                      </p:tavLst>
                                    </p:anim>
                                    <p:anim calcmode="lin" valueType="num">
                                      <p:cBhvr additive="base">
                                        <p:cTn id="206" dur="500" fill="hold"/>
                                        <p:tgtEl>
                                          <p:spTgt spid="117"/>
                                        </p:tgtEl>
                                        <p:attrNameLst>
                                          <p:attrName>ppt_y</p:attrName>
                                        </p:attrNameLst>
                                      </p:cBhvr>
                                      <p:tavLst>
                                        <p:tav tm="0">
                                          <p:val>
                                            <p:strVal val="#ppt_y"/>
                                          </p:val>
                                        </p:tav>
                                        <p:tav tm="100000">
                                          <p:val>
                                            <p:strVal val="#ppt_y"/>
                                          </p:val>
                                        </p:tav>
                                      </p:tavLst>
                                    </p:anim>
                                  </p:childTnLst>
                                </p:cTn>
                              </p:par>
                            </p:childTnLst>
                          </p:cTn>
                        </p:par>
                        <p:par>
                          <p:cTn id="207" fill="hold">
                            <p:stCondLst>
                              <p:cond delay="1000"/>
                            </p:stCondLst>
                            <p:childTnLst>
                              <p:par>
                                <p:cTn id="208" presetID="1" presetClass="entr" presetSubtype="0" fill="hold" grpId="0" nodeType="afterEffect">
                                  <p:stCondLst>
                                    <p:cond delay="0"/>
                                  </p:stCondLst>
                                  <p:childTnLst>
                                    <p:set>
                                      <p:cBhvr>
                                        <p:cTn id="209" dur="1" fill="hold">
                                          <p:stCondLst>
                                            <p:cond delay="499"/>
                                          </p:stCondLst>
                                        </p:cTn>
                                        <p:tgtEl>
                                          <p:spTgt spid="118"/>
                                        </p:tgtEl>
                                        <p:attrNameLst>
                                          <p:attrName>style.visibility</p:attrName>
                                        </p:attrNameLst>
                                      </p:cBhvr>
                                      <p:to>
                                        <p:strVal val="visible"/>
                                      </p:to>
                                    </p:set>
                                  </p:childTnLst>
                                </p:cTn>
                              </p:par>
                            </p:childTnLst>
                          </p:cTn>
                        </p:par>
                      </p:childTnLst>
                    </p:cTn>
                  </p:par>
                  <p:par>
                    <p:cTn id="210" fill="hold">
                      <p:stCondLst>
                        <p:cond delay="indefinite"/>
                      </p:stCondLst>
                      <p:childTnLst>
                        <p:par>
                          <p:cTn id="211" fill="hold">
                            <p:stCondLst>
                              <p:cond delay="0"/>
                            </p:stCondLst>
                            <p:childTnLst>
                              <p:par>
                                <p:cTn id="212" presetID="1" presetClass="entr" presetSubtype="0" fill="hold" grpId="0" nodeType="clickEffect">
                                  <p:stCondLst>
                                    <p:cond delay="0"/>
                                  </p:stCondLst>
                                  <p:childTnLst>
                                    <p:set>
                                      <p:cBhvr>
                                        <p:cTn id="213" dur="1" fill="hold">
                                          <p:stCondLst>
                                            <p:cond delay="499"/>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nimBg="1"/>
      <p:bldP spid="83" grpId="0" animBg="1"/>
      <p:bldP spid="84" grpId="0" animBg="1"/>
      <p:bldP spid="85" grpId="0" animBg="1"/>
      <p:bldP spid="86" grpId="0" animBg="1"/>
      <p:bldP spid="112" grpId="0" autoUpdateAnimBg="0"/>
      <p:bldP spid="113" grpId="0" autoUpdateAnimBg="0"/>
      <p:bldP spid="114" grpId="0" autoUpdateAnimBg="0"/>
      <p:bldP spid="115" grpId="0" autoUpdateAnimBg="0"/>
      <p:bldP spid="116" grpId="0" autoUpdateAnimBg="0"/>
      <p:bldP spid="117" grpId="0" autoUpdateAnimBg="0"/>
      <p:bldP spid="118" grpId="0" autoUpdateAnimBg="0"/>
      <p:bldP spid="119" grpId="0" animBg="1"/>
      <p:bldP spid="120" grpId="0" autoUpdateAnimBg="0"/>
      <p:bldP spid="121" grpId="0" animBg="1"/>
      <p:bldP spid="122" grpId="0" autoUpdateAnimBg="0"/>
      <p:bldP spid="123" grpId="0" animBg="1"/>
      <p:bldP spid="124" grpId="0" autoUpdateAnimBg="0"/>
      <p:bldP spid="125" grpId="0" autoUpdateAnimBg="0"/>
      <p:bldP spid="126" grpId="0" autoUpdateAnimBg="0"/>
      <p:bldP spid="127" grpId="0" autoUpdateAnimBg="0"/>
      <p:bldP spid="128" grpId="0" animBg="1"/>
      <p:bldP spid="129" grpId="0" autoUpdateAnimBg="0"/>
      <p:bldP spid="130" grpId="0" autoUpdateAnimBg="0"/>
      <p:bldP spid="131" grpId="0" animBg="1"/>
      <p:bldP spid="132" grpId="0" autoUpdateAnimBg="0"/>
      <p:bldP spid="133" grpId="0" animBg="1"/>
      <p:bldP spid="139" grpId="0" autoUpdateAnimBg="0"/>
      <p:bldP spid="140" grpId="0" autoUpdateAnimBg="0"/>
      <p:bldP spid="142" grpId="0" animBg="1"/>
      <p:bldP spid="144"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75"/>
          <p:cNvGrpSpPr>
            <a:grpSpLocks/>
          </p:cNvGrpSpPr>
          <p:nvPr/>
        </p:nvGrpSpPr>
        <p:grpSpPr bwMode="auto">
          <a:xfrm>
            <a:off x="21316" y="5211120"/>
            <a:ext cx="1771650" cy="1419225"/>
            <a:chOff x="2188" y="1155"/>
            <a:chExt cx="1116" cy="894"/>
          </a:xfrm>
        </p:grpSpPr>
        <p:sp>
          <p:nvSpPr>
            <p:cNvPr id="81" name="Line 76"/>
            <p:cNvSpPr>
              <a:spLocks noChangeShapeType="1"/>
            </p:cNvSpPr>
            <p:nvPr/>
          </p:nvSpPr>
          <p:spPr bwMode="auto">
            <a:xfrm>
              <a:off x="2457" y="2049"/>
              <a:ext cx="8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2" name="Line 77"/>
            <p:cNvSpPr>
              <a:spLocks noChangeShapeType="1"/>
            </p:cNvSpPr>
            <p:nvPr/>
          </p:nvSpPr>
          <p:spPr bwMode="auto">
            <a:xfrm flipV="1">
              <a:off x="2457" y="1286"/>
              <a:ext cx="0" cy="7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3" name="Text Box 78"/>
            <p:cNvSpPr txBox="1">
              <a:spLocks noChangeArrowheads="1"/>
            </p:cNvSpPr>
            <p:nvPr/>
          </p:nvSpPr>
          <p:spPr bwMode="auto">
            <a:xfrm>
              <a:off x="2188" y="1155"/>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ja-JP" i="1"/>
                <a:t>y</a:t>
              </a:r>
              <a:endParaRPr lang="en-US" i="1">
                <a:cs typeface="Arial" charset="0"/>
              </a:endParaRPr>
            </a:p>
          </p:txBody>
        </p:sp>
        <p:sp>
          <p:nvSpPr>
            <p:cNvPr id="84" name="Line 79"/>
            <p:cNvSpPr>
              <a:spLocks noChangeShapeType="1"/>
            </p:cNvSpPr>
            <p:nvPr/>
          </p:nvSpPr>
          <p:spPr bwMode="auto">
            <a:xfrm flipV="1">
              <a:off x="2457" y="1520"/>
              <a:ext cx="303" cy="52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5" name="Freeform 80"/>
            <p:cNvSpPr>
              <a:spLocks/>
            </p:cNvSpPr>
            <p:nvPr/>
          </p:nvSpPr>
          <p:spPr bwMode="auto">
            <a:xfrm>
              <a:off x="2638" y="1756"/>
              <a:ext cx="182" cy="293"/>
            </a:xfrm>
            <a:custGeom>
              <a:avLst/>
              <a:gdLst>
                <a:gd name="T0" fmla="*/ 0 w 136"/>
                <a:gd name="T1" fmla="*/ 0 h 226"/>
                <a:gd name="T2" fmla="*/ 91 w 136"/>
                <a:gd name="T3" fmla="*/ 90 h 226"/>
                <a:gd name="T4" fmla="*/ 136 w 136"/>
                <a:gd name="T5" fmla="*/ 226 h 226"/>
              </a:gdLst>
              <a:ahLst/>
              <a:cxnLst>
                <a:cxn ang="0">
                  <a:pos x="T0" y="T1"/>
                </a:cxn>
                <a:cxn ang="0">
                  <a:pos x="T2" y="T3"/>
                </a:cxn>
                <a:cxn ang="0">
                  <a:pos x="T4" y="T5"/>
                </a:cxn>
              </a:cxnLst>
              <a:rect l="0" t="0" r="r" b="b"/>
              <a:pathLst>
                <a:path w="136" h="226">
                  <a:moveTo>
                    <a:pt x="0" y="0"/>
                  </a:moveTo>
                  <a:cubicBezTo>
                    <a:pt x="34" y="26"/>
                    <a:pt x="68" y="53"/>
                    <a:pt x="91" y="90"/>
                  </a:cubicBezTo>
                  <a:cubicBezTo>
                    <a:pt x="114" y="127"/>
                    <a:pt x="125" y="176"/>
                    <a:pt x="136" y="226"/>
                  </a:cubicBezTo>
                </a:path>
              </a:pathLst>
            </a:custGeom>
            <a:noFill/>
            <a:ln w="9525">
              <a:solidFill>
                <a:schemeClr val="tx1"/>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6" name="Text Box 81"/>
            <p:cNvSpPr txBox="1">
              <a:spLocks noChangeArrowheads="1"/>
            </p:cNvSpPr>
            <p:nvPr/>
          </p:nvSpPr>
          <p:spPr bwMode="auto">
            <a:xfrm>
              <a:off x="2804" y="1604"/>
              <a:ext cx="2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ja-JP" i="1">
                  <a:latin typeface="Symbol" charset="0"/>
                  <a:sym typeface="Symbol" charset="0"/>
                </a:rPr>
                <a:t></a:t>
              </a:r>
              <a:endParaRPr lang="en-US" i="1">
                <a:solidFill>
                  <a:srgbClr val="FFFF00"/>
                </a:solidFill>
                <a:latin typeface="Symbol" charset="0"/>
                <a:cs typeface="Arial" charset="0"/>
              </a:endParaRPr>
            </a:p>
          </p:txBody>
        </p:sp>
      </p:grpSp>
      <p:sp>
        <p:nvSpPr>
          <p:cNvPr id="87" name="TextBox 86"/>
          <p:cNvSpPr txBox="1"/>
          <p:nvPr/>
        </p:nvSpPr>
        <p:spPr>
          <a:xfrm>
            <a:off x="0" y="0"/>
            <a:ext cx="9144000" cy="707886"/>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n-US" sz="4000"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Collectivity</a:t>
            </a:r>
            <a:endParaRPr lang="en-US" sz="4000"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sp>
        <p:nvSpPr>
          <p:cNvPr id="88" name="Rectangle 87"/>
          <p:cNvSpPr/>
          <p:nvPr/>
        </p:nvSpPr>
        <p:spPr>
          <a:xfrm>
            <a:off x="8277795" y="6630345"/>
            <a:ext cx="866205" cy="2276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18</a:t>
            </a:r>
            <a:r>
              <a:rPr lang="en-US" dirty="0" smtClean="0">
                <a:solidFill>
                  <a:schemeClr val="tx1"/>
                </a:solidFill>
              </a:rPr>
              <a:t>/34</a:t>
            </a:r>
            <a:endParaRPr lang="en-US" dirty="0">
              <a:solidFill>
                <a:schemeClr val="tx1"/>
              </a:solidFill>
            </a:endParaRPr>
          </a:p>
        </p:txBody>
      </p:sp>
      <p:sp>
        <p:nvSpPr>
          <p:cNvPr id="89" name="Text Box 27"/>
          <p:cNvSpPr txBox="1">
            <a:spLocks noChangeArrowheads="1"/>
          </p:cNvSpPr>
          <p:nvPr/>
        </p:nvSpPr>
        <p:spPr bwMode="auto">
          <a:xfrm>
            <a:off x="183620" y="1103313"/>
            <a:ext cx="8776762" cy="523220"/>
          </a:xfrm>
          <a:prstGeom prst="rect">
            <a:avLst/>
          </a:prstGeom>
          <a:solidFill>
            <a:srgbClr val="FF6600"/>
          </a:solidFill>
          <a:ln w="9525">
            <a:solidFill>
              <a:schemeClr val="tx1"/>
            </a:solidFill>
            <a:miter lim="800000"/>
            <a:headEnd/>
            <a:tailEnd/>
          </a:ln>
          <a:effectLst/>
        </p:spPr>
        <p:txBody>
          <a:bodyPr wrap="none">
            <a:spAutoFit/>
          </a:bodyPr>
          <a:lstStyle/>
          <a:p>
            <a:pPr algn="ctr" eaLnBrk="1" hangingPunct="1"/>
            <a:r>
              <a:rPr lang="en-US" sz="2400" dirty="0">
                <a:solidFill>
                  <a:srgbClr val="000000"/>
                </a:solidFill>
              </a:rPr>
              <a:t>coordinate-space-anisotropy        </a:t>
            </a:r>
            <a:r>
              <a:rPr lang="en-US" sz="2800" dirty="0">
                <a:solidFill>
                  <a:srgbClr val="000000"/>
                </a:solidFill>
                <a:sym typeface="Zapf Dingbats" charset="0"/>
              </a:rPr>
              <a:t></a:t>
            </a:r>
            <a:r>
              <a:rPr lang="en-US" sz="2400" dirty="0">
                <a:solidFill>
                  <a:srgbClr val="000000"/>
                </a:solidFill>
              </a:rPr>
              <a:t>      momentum-space-anisotropy</a:t>
            </a:r>
          </a:p>
        </p:txBody>
      </p:sp>
      <p:sp>
        <p:nvSpPr>
          <p:cNvPr id="90" name="Oval 3"/>
          <p:cNvSpPr>
            <a:spLocks noChangeArrowheads="1"/>
          </p:cNvSpPr>
          <p:nvPr/>
        </p:nvSpPr>
        <p:spPr bwMode="auto">
          <a:xfrm rot="16203545">
            <a:off x="5719761" y="3220933"/>
            <a:ext cx="674688" cy="1277938"/>
          </a:xfrm>
          <a:prstGeom prst="ellipse">
            <a:avLst/>
          </a:prstGeom>
          <a:gradFill rotWithShape="0">
            <a:gsLst>
              <a:gs pos="0">
                <a:srgbClr val="FFFF00"/>
              </a:gs>
              <a:gs pos="100000">
                <a:srgbClr val="FF3300"/>
              </a:gs>
            </a:gsLst>
            <a:path path="shape">
              <a:fillToRect l="50000" t="50000" r="50000" b="50000"/>
            </a:path>
          </a:gradFill>
          <a:ln w="9525">
            <a:solidFill>
              <a:srgbClr val="CC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91" name="Line 4"/>
          <p:cNvSpPr>
            <a:spLocks noChangeShapeType="1"/>
          </p:cNvSpPr>
          <p:nvPr/>
        </p:nvSpPr>
        <p:spPr bwMode="auto">
          <a:xfrm rot="16200000">
            <a:off x="5562599" y="3335233"/>
            <a:ext cx="995362" cy="1588"/>
          </a:xfrm>
          <a:prstGeom prst="line">
            <a:avLst/>
          </a:prstGeom>
          <a:noFill/>
          <a:ln w="19050">
            <a:solidFill>
              <a:schemeClr val="bg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sp>
        <p:nvSpPr>
          <p:cNvPr id="92" name="Line 5"/>
          <p:cNvSpPr>
            <a:spLocks noChangeShapeType="1"/>
          </p:cNvSpPr>
          <p:nvPr/>
        </p:nvSpPr>
        <p:spPr bwMode="auto">
          <a:xfrm>
            <a:off x="6057899" y="3833708"/>
            <a:ext cx="1416050" cy="1588"/>
          </a:xfrm>
          <a:prstGeom prst="line">
            <a:avLst/>
          </a:prstGeom>
          <a:noFill/>
          <a:ln w="19050">
            <a:solidFill>
              <a:schemeClr val="bg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sp>
        <p:nvSpPr>
          <p:cNvPr id="93" name="Oval 6"/>
          <p:cNvSpPr>
            <a:spLocks noChangeArrowheads="1"/>
          </p:cNvSpPr>
          <p:nvPr/>
        </p:nvSpPr>
        <p:spPr bwMode="auto">
          <a:xfrm>
            <a:off x="1539874" y="3192358"/>
            <a:ext cx="1347787" cy="1287463"/>
          </a:xfrm>
          <a:prstGeom prst="ellipse">
            <a:avLst/>
          </a:prstGeom>
          <a:gradFill rotWithShape="0">
            <a:gsLst>
              <a:gs pos="0">
                <a:srgbClr val="FFFF00"/>
              </a:gs>
              <a:gs pos="100000">
                <a:srgbClr val="FFFF00">
                  <a:gamma/>
                  <a:shade val="46275"/>
                  <a:invGamma/>
                </a:srgbClr>
              </a:gs>
            </a:gsLst>
            <a:path path="shape">
              <a:fillToRect l="50000" t="50000" r="50000" b="50000"/>
            </a:path>
          </a:gradFill>
          <a:ln w="3175">
            <a:solidFill>
              <a:schemeClr val="tx1"/>
            </a:solidFill>
            <a:prstDash val="lgDash"/>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94" name="Oval 7"/>
          <p:cNvSpPr>
            <a:spLocks noChangeArrowheads="1"/>
          </p:cNvSpPr>
          <p:nvPr/>
        </p:nvSpPr>
        <p:spPr bwMode="auto">
          <a:xfrm>
            <a:off x="2111374" y="3192358"/>
            <a:ext cx="1347787" cy="1287463"/>
          </a:xfrm>
          <a:prstGeom prst="ellipse">
            <a:avLst/>
          </a:prstGeom>
          <a:gradFill rotWithShape="0">
            <a:gsLst>
              <a:gs pos="0">
                <a:srgbClr val="FF9933"/>
              </a:gs>
              <a:gs pos="100000">
                <a:srgbClr val="FF9933">
                  <a:gamma/>
                  <a:shade val="46275"/>
                  <a:invGamma/>
                </a:srgbClr>
              </a:gs>
            </a:gsLst>
            <a:path path="shape">
              <a:fillToRect l="50000" t="50000" r="50000" b="50000"/>
            </a:path>
          </a:gradFill>
          <a:ln w="9525">
            <a:solidFill>
              <a:schemeClr val="tx1"/>
            </a:solidFill>
            <a:prstDash val="lgDash"/>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95" name="Text Box 8"/>
          <p:cNvSpPr txBox="1">
            <a:spLocks noChangeArrowheads="1"/>
          </p:cNvSpPr>
          <p:nvPr/>
        </p:nvSpPr>
        <p:spPr bwMode="auto">
          <a:xfrm>
            <a:off x="2344736" y="2474808"/>
            <a:ext cx="30008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a:solidFill>
                  <a:srgbClr val="000000"/>
                </a:solidFill>
                <a:latin typeface="BellGothic" charset="0"/>
              </a:rPr>
              <a:t>y</a:t>
            </a:r>
          </a:p>
        </p:txBody>
      </p:sp>
      <p:sp>
        <p:nvSpPr>
          <p:cNvPr id="96" name="Text Box 9"/>
          <p:cNvSpPr txBox="1">
            <a:spLocks noChangeArrowheads="1"/>
          </p:cNvSpPr>
          <p:nvPr/>
        </p:nvSpPr>
        <p:spPr bwMode="auto">
          <a:xfrm>
            <a:off x="3629024" y="3508271"/>
            <a:ext cx="285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a:solidFill>
                  <a:srgbClr val="000000"/>
                </a:solidFill>
                <a:latin typeface="BellGothic" charset="0"/>
              </a:rPr>
              <a:t>x</a:t>
            </a:r>
            <a:endParaRPr lang="en-US" sz="1600" baseline="-25000">
              <a:solidFill>
                <a:srgbClr val="000000"/>
              </a:solidFill>
              <a:latin typeface="BellGothic" charset="0"/>
            </a:endParaRPr>
          </a:p>
        </p:txBody>
      </p:sp>
      <p:sp>
        <p:nvSpPr>
          <p:cNvPr id="97" name="Oval 10"/>
          <p:cNvSpPr>
            <a:spLocks noChangeArrowheads="1"/>
          </p:cNvSpPr>
          <p:nvPr/>
        </p:nvSpPr>
        <p:spPr bwMode="auto">
          <a:xfrm>
            <a:off x="2109786" y="3203471"/>
            <a:ext cx="736600" cy="1277937"/>
          </a:xfrm>
          <a:prstGeom prst="ellipse">
            <a:avLst/>
          </a:prstGeom>
          <a:gradFill rotWithShape="0">
            <a:gsLst>
              <a:gs pos="0">
                <a:srgbClr val="00CC00"/>
              </a:gs>
              <a:gs pos="50000">
                <a:srgbClr val="006600"/>
              </a:gs>
              <a:gs pos="100000">
                <a:srgbClr val="00CC00"/>
              </a:gs>
            </a:gsLst>
            <a:lin ang="0" scaled="1"/>
          </a:gradFill>
          <a:ln w="9525">
            <a:solidFill>
              <a:srgbClr val="00CC00"/>
            </a:solidFill>
            <a:prstDash val="lgDash"/>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98" name="Line 11"/>
          <p:cNvSpPr>
            <a:spLocks noChangeShapeType="1"/>
          </p:cNvSpPr>
          <p:nvPr/>
        </p:nvSpPr>
        <p:spPr bwMode="auto">
          <a:xfrm>
            <a:off x="2482849" y="3847996"/>
            <a:ext cx="1235075" cy="0"/>
          </a:xfrm>
          <a:prstGeom prst="line">
            <a:avLst/>
          </a:prstGeom>
          <a:noFill/>
          <a:ln w="19050">
            <a:solidFill>
              <a:schemeClr val="bg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sp>
        <p:nvSpPr>
          <p:cNvPr id="99" name="Line 12"/>
          <p:cNvSpPr>
            <a:spLocks noChangeShapeType="1"/>
          </p:cNvSpPr>
          <p:nvPr/>
        </p:nvSpPr>
        <p:spPr bwMode="auto">
          <a:xfrm flipV="1">
            <a:off x="2482849" y="2858983"/>
            <a:ext cx="1587" cy="1003300"/>
          </a:xfrm>
          <a:prstGeom prst="line">
            <a:avLst/>
          </a:prstGeom>
          <a:noFill/>
          <a:ln w="19050">
            <a:solidFill>
              <a:schemeClr val="bg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sp>
        <p:nvSpPr>
          <p:cNvPr id="100" name="Text Box 13"/>
          <p:cNvSpPr txBox="1">
            <a:spLocks noChangeArrowheads="1"/>
          </p:cNvSpPr>
          <p:nvPr/>
        </p:nvSpPr>
        <p:spPr bwMode="auto">
          <a:xfrm rot="16278">
            <a:off x="5913436" y="2492271"/>
            <a:ext cx="3667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a:solidFill>
                  <a:srgbClr val="000000"/>
                </a:solidFill>
                <a:latin typeface="BellGothic" charset="0"/>
              </a:rPr>
              <a:t>p</a:t>
            </a:r>
            <a:r>
              <a:rPr lang="en-US" sz="1600" baseline="-25000">
                <a:solidFill>
                  <a:srgbClr val="000000"/>
                </a:solidFill>
                <a:latin typeface="BellGothic" charset="0"/>
              </a:rPr>
              <a:t>y</a:t>
            </a:r>
            <a:endParaRPr lang="en-US" sz="1600">
              <a:solidFill>
                <a:srgbClr val="000000"/>
              </a:solidFill>
              <a:latin typeface="BellGothic" charset="0"/>
            </a:endParaRPr>
          </a:p>
        </p:txBody>
      </p:sp>
      <p:sp>
        <p:nvSpPr>
          <p:cNvPr id="101" name="Text Box 14"/>
          <p:cNvSpPr txBox="1">
            <a:spLocks noChangeArrowheads="1"/>
          </p:cNvSpPr>
          <p:nvPr/>
        </p:nvSpPr>
        <p:spPr bwMode="auto">
          <a:xfrm rot="32774">
            <a:off x="7392986" y="3501921"/>
            <a:ext cx="5492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a:solidFill>
                  <a:srgbClr val="000000"/>
                </a:solidFill>
                <a:latin typeface="BellGothic" charset="0"/>
              </a:rPr>
              <a:t>p</a:t>
            </a:r>
            <a:r>
              <a:rPr lang="en-US" sz="1600" baseline="-25000">
                <a:solidFill>
                  <a:srgbClr val="000000"/>
                </a:solidFill>
                <a:latin typeface="BellGothic" charset="0"/>
              </a:rPr>
              <a:t>x</a:t>
            </a:r>
          </a:p>
        </p:txBody>
      </p:sp>
      <p:sp>
        <p:nvSpPr>
          <p:cNvPr id="102" name="AutoShape 15"/>
          <p:cNvSpPr>
            <a:spLocks noChangeArrowheads="1"/>
          </p:cNvSpPr>
          <p:nvPr/>
        </p:nvSpPr>
        <p:spPr bwMode="auto">
          <a:xfrm rot="8235543">
            <a:off x="5229224" y="4138508"/>
            <a:ext cx="252412" cy="889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103" name="AutoShape 16"/>
          <p:cNvSpPr>
            <a:spLocks noChangeArrowheads="1"/>
          </p:cNvSpPr>
          <p:nvPr/>
        </p:nvSpPr>
        <p:spPr bwMode="auto">
          <a:xfrm rot="2195161">
            <a:off x="6627811" y="4146446"/>
            <a:ext cx="257175" cy="8731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104" name="AutoShape 17"/>
          <p:cNvSpPr>
            <a:spLocks noChangeArrowheads="1"/>
          </p:cNvSpPr>
          <p:nvPr/>
        </p:nvSpPr>
        <p:spPr bwMode="auto">
          <a:xfrm rot="13404302">
            <a:off x="5305424" y="3455883"/>
            <a:ext cx="250825" cy="904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105" name="AutoShape 18"/>
          <p:cNvSpPr>
            <a:spLocks noChangeArrowheads="1"/>
          </p:cNvSpPr>
          <p:nvPr/>
        </p:nvSpPr>
        <p:spPr bwMode="auto">
          <a:xfrm rot="15148618">
            <a:off x="5581648" y="3332059"/>
            <a:ext cx="250825" cy="889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106" name="AutoShape 19"/>
          <p:cNvSpPr>
            <a:spLocks noChangeArrowheads="1"/>
          </p:cNvSpPr>
          <p:nvPr/>
        </p:nvSpPr>
        <p:spPr bwMode="auto">
          <a:xfrm rot="18924869">
            <a:off x="6607174" y="3500333"/>
            <a:ext cx="250825" cy="904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107" name="AutoShape 20"/>
          <p:cNvSpPr>
            <a:spLocks noChangeArrowheads="1"/>
          </p:cNvSpPr>
          <p:nvPr/>
        </p:nvSpPr>
        <p:spPr bwMode="auto">
          <a:xfrm rot="5363457">
            <a:off x="5940424" y="4344883"/>
            <a:ext cx="252412" cy="904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108" name="AutoShape 21"/>
          <p:cNvSpPr>
            <a:spLocks noChangeArrowheads="1"/>
          </p:cNvSpPr>
          <p:nvPr/>
        </p:nvSpPr>
        <p:spPr bwMode="auto">
          <a:xfrm rot="24786">
            <a:off x="6745286" y="3814658"/>
            <a:ext cx="257175" cy="873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109" name="AutoShape 22"/>
          <p:cNvSpPr>
            <a:spLocks noChangeArrowheads="1"/>
          </p:cNvSpPr>
          <p:nvPr/>
        </p:nvSpPr>
        <p:spPr bwMode="auto">
          <a:xfrm rot="3817646">
            <a:off x="6319043" y="4320277"/>
            <a:ext cx="252412" cy="889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110" name="AutoShape 23"/>
          <p:cNvSpPr>
            <a:spLocks noChangeArrowheads="1"/>
          </p:cNvSpPr>
          <p:nvPr/>
        </p:nvSpPr>
        <p:spPr bwMode="auto">
          <a:xfrm rot="17343246">
            <a:off x="6264273" y="3346346"/>
            <a:ext cx="250825" cy="889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111" name="AutoShape 24"/>
          <p:cNvSpPr>
            <a:spLocks noChangeArrowheads="1"/>
          </p:cNvSpPr>
          <p:nvPr/>
        </p:nvSpPr>
        <p:spPr bwMode="auto">
          <a:xfrm rot="10868775">
            <a:off x="5111749" y="3792433"/>
            <a:ext cx="257175" cy="873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112" name="AutoShape 25"/>
          <p:cNvSpPr>
            <a:spLocks noChangeArrowheads="1"/>
          </p:cNvSpPr>
          <p:nvPr/>
        </p:nvSpPr>
        <p:spPr bwMode="auto">
          <a:xfrm rot="16097997">
            <a:off x="5922961" y="3286021"/>
            <a:ext cx="250825" cy="889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113" name="AutoShape 26"/>
          <p:cNvSpPr>
            <a:spLocks noChangeArrowheads="1"/>
          </p:cNvSpPr>
          <p:nvPr/>
        </p:nvSpPr>
        <p:spPr bwMode="auto">
          <a:xfrm rot="6601722">
            <a:off x="5568155" y="4310752"/>
            <a:ext cx="252412" cy="889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graphicFrame>
        <p:nvGraphicFramePr>
          <p:cNvPr id="114" name="Object 30"/>
          <p:cNvGraphicFramePr>
            <a:graphicFrameLocks noChangeAspect="1"/>
          </p:cNvGraphicFramePr>
          <p:nvPr>
            <p:extLst>
              <p:ext uri="{D42A27DB-BD31-4B8C-83A1-F6EECF244321}">
                <p14:modId xmlns:p14="http://schemas.microsoft.com/office/powerpoint/2010/main" val="1913149273"/>
              </p:ext>
            </p:extLst>
          </p:nvPr>
        </p:nvGraphicFramePr>
        <p:xfrm>
          <a:off x="735691" y="4758682"/>
          <a:ext cx="8215313" cy="904875"/>
        </p:xfrm>
        <a:graphic>
          <a:graphicData uri="http://schemas.openxmlformats.org/presentationml/2006/ole">
            <mc:AlternateContent xmlns:mc="http://schemas.openxmlformats.org/markup-compatibility/2006">
              <mc:Choice xmlns:v="urn:schemas-microsoft-com:vml" Requires="v">
                <p:oleObj spid="_x0000_s15373" name="Equation" r:id="rId3" imgW="4267200" imgH="469900" progId="Equation.3">
                  <p:embed/>
                </p:oleObj>
              </mc:Choice>
              <mc:Fallback>
                <p:oleObj name="Equation" r:id="rId3" imgW="4267200" imgH="469900" progId="Equation.3">
                  <p:embed/>
                  <p:pic>
                    <p:nvPicPr>
                      <p:cNvPr id="0" name=""/>
                      <p:cNvPicPr>
                        <a:picLocks noChangeAspect="1" noChangeArrowheads="1"/>
                      </p:cNvPicPr>
                      <p:nvPr/>
                    </p:nvPicPr>
                    <p:blipFill>
                      <a:blip r:embed="rId4"/>
                      <a:srcRect/>
                      <a:stretch>
                        <a:fillRect/>
                      </a:stretch>
                    </p:blipFill>
                    <p:spPr bwMode="auto">
                      <a:xfrm>
                        <a:off x="735691" y="4758682"/>
                        <a:ext cx="8215313" cy="904875"/>
                      </a:xfrm>
                      <a:prstGeom prst="rect">
                        <a:avLst/>
                      </a:prstGeom>
                      <a:solidFill>
                        <a:schemeClr val="accent3">
                          <a:lumMod val="75000"/>
                        </a:schemeClr>
                      </a:solidFill>
                      <a:ln w="9525">
                        <a:solidFill>
                          <a:srgbClr val="800000"/>
                        </a:solidFill>
                        <a:miter lim="800000"/>
                        <a:headEnd/>
                        <a:tailEnd/>
                      </a:ln>
                      <a:effectLst/>
                    </p:spPr>
                  </p:pic>
                </p:oleObj>
              </mc:Fallback>
            </mc:AlternateContent>
          </a:graphicData>
        </a:graphic>
      </p:graphicFrame>
      <p:sp>
        <p:nvSpPr>
          <p:cNvPr id="115" name="Text Box 9"/>
          <p:cNvSpPr txBox="1">
            <a:spLocks noChangeArrowheads="1"/>
          </p:cNvSpPr>
          <p:nvPr/>
        </p:nvSpPr>
        <p:spPr bwMode="auto">
          <a:xfrm>
            <a:off x="1199241" y="6521450"/>
            <a:ext cx="285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a:solidFill>
                  <a:srgbClr val="000000"/>
                </a:solidFill>
                <a:latin typeface="BellGothic" charset="0"/>
              </a:rPr>
              <a:t>x</a:t>
            </a:r>
            <a:endParaRPr lang="en-US" sz="1600" baseline="-25000">
              <a:solidFill>
                <a:srgbClr val="000000"/>
              </a:solidFill>
              <a:latin typeface="BellGothic" charset="0"/>
            </a:endParaRPr>
          </a:p>
        </p:txBody>
      </p:sp>
    </p:spTree>
    <p:extLst>
      <p:ext uri="{BB962C8B-B14F-4D97-AF65-F5344CB8AC3E}">
        <p14:creationId xmlns:p14="http://schemas.microsoft.com/office/powerpoint/2010/main" val="212998187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3"/>
          <p:cNvSpPr txBox="1">
            <a:spLocks noChangeArrowheads="1"/>
          </p:cNvSpPr>
          <p:nvPr/>
        </p:nvSpPr>
        <p:spPr bwMode="auto">
          <a:xfrm>
            <a:off x="228600" y="4970837"/>
            <a:ext cx="8686800" cy="1846263"/>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300" dirty="0">
                <a:latin typeface="Times New Roman" charset="0"/>
              </a:rPr>
              <a:t>Low </a:t>
            </a:r>
            <a:r>
              <a:rPr lang="en-US" sz="2300" dirty="0" err="1">
                <a:latin typeface="Times New Roman" charset="0"/>
              </a:rPr>
              <a:t>p</a:t>
            </a:r>
            <a:r>
              <a:rPr lang="en-US" sz="2300" baseline="-25000" dirty="0" err="1">
                <a:latin typeface="Times New Roman" charset="0"/>
              </a:rPr>
              <a:t>T</a:t>
            </a:r>
            <a:r>
              <a:rPr lang="en-US" sz="2300" baseline="-25000" dirty="0">
                <a:latin typeface="Times New Roman" charset="0"/>
              </a:rPr>
              <a:t> </a:t>
            </a:r>
            <a:r>
              <a:rPr lang="en-US" sz="2300" dirty="0">
                <a:latin typeface="Times New Roman" charset="0"/>
              </a:rPr>
              <a:t>    : Heavier hadrons have lower v</a:t>
            </a:r>
            <a:r>
              <a:rPr lang="en-US" sz="2300" baseline="-25000" dirty="0">
                <a:latin typeface="Times New Roman" charset="0"/>
              </a:rPr>
              <a:t>2</a:t>
            </a:r>
            <a:r>
              <a:rPr lang="en-US" sz="2300" dirty="0">
                <a:latin typeface="Times New Roman" charset="0"/>
              </a:rPr>
              <a:t>   ( ~ hydrodynamic pattern)</a:t>
            </a:r>
          </a:p>
          <a:p>
            <a:pPr eaLnBrk="1" hangingPunct="1"/>
            <a:r>
              <a:rPr lang="en-US" sz="2300" dirty="0">
                <a:latin typeface="Times New Roman" charset="0"/>
              </a:rPr>
              <a:t>High </a:t>
            </a:r>
            <a:r>
              <a:rPr lang="en-US" sz="2300" dirty="0" err="1">
                <a:latin typeface="Times New Roman" charset="0"/>
              </a:rPr>
              <a:t>p</a:t>
            </a:r>
            <a:r>
              <a:rPr lang="en-US" sz="2300" baseline="-25000" dirty="0" err="1">
                <a:latin typeface="Times New Roman" charset="0"/>
              </a:rPr>
              <a:t>T</a:t>
            </a:r>
            <a:r>
              <a:rPr lang="en-US" sz="2300" dirty="0">
                <a:latin typeface="Times New Roman" charset="0"/>
              </a:rPr>
              <a:t>    : Collectivity grouped along baryon-meson lines</a:t>
            </a:r>
          </a:p>
          <a:p>
            <a:pPr eaLnBrk="1" hangingPunct="1"/>
            <a:r>
              <a:rPr lang="en-US" sz="2300" dirty="0">
                <a:latin typeface="Times New Roman" charset="0"/>
              </a:rPr>
              <a:t>                   ( ~ </a:t>
            </a:r>
            <a:r>
              <a:rPr lang="en-US" sz="2300" dirty="0" err="1">
                <a:latin typeface="Times New Roman" charset="0"/>
              </a:rPr>
              <a:t>Hadronization</a:t>
            </a:r>
            <a:r>
              <a:rPr lang="en-US" sz="2300" dirty="0">
                <a:latin typeface="Times New Roman" charset="0"/>
              </a:rPr>
              <a:t> by </a:t>
            </a:r>
            <a:r>
              <a:rPr lang="en-US" sz="2300" dirty="0" err="1">
                <a:latin typeface="Times New Roman" charset="0"/>
              </a:rPr>
              <a:t>partonic</a:t>
            </a:r>
            <a:r>
              <a:rPr lang="en-US" sz="2300" dirty="0">
                <a:latin typeface="Times New Roman" charset="0"/>
              </a:rPr>
              <a:t> recombination)</a:t>
            </a:r>
          </a:p>
          <a:p>
            <a:pPr eaLnBrk="1" hangingPunct="1"/>
            <a:r>
              <a:rPr lang="en-US" sz="2300" dirty="0">
                <a:latin typeface="Times New Roman" charset="0"/>
              </a:rPr>
              <a:t>All </a:t>
            </a:r>
            <a:r>
              <a:rPr lang="en-US" sz="2300" dirty="0" err="1">
                <a:latin typeface="Times New Roman" charset="0"/>
              </a:rPr>
              <a:t>p</a:t>
            </a:r>
            <a:r>
              <a:rPr lang="en-US" sz="2300" baseline="-25000" dirty="0" err="1">
                <a:latin typeface="Times New Roman" charset="0"/>
              </a:rPr>
              <a:t>T</a:t>
            </a:r>
            <a:r>
              <a:rPr lang="en-US" sz="2300" dirty="0">
                <a:latin typeface="Times New Roman" charset="0"/>
              </a:rPr>
              <a:t>        : Collectivity similar for hadrons with strange and light quark </a:t>
            </a:r>
          </a:p>
          <a:p>
            <a:pPr eaLnBrk="1" hangingPunct="1"/>
            <a:r>
              <a:rPr lang="en-US" sz="2300" dirty="0">
                <a:latin typeface="Times New Roman" charset="0"/>
              </a:rPr>
              <a:t>                    (~ developed at </a:t>
            </a:r>
            <a:r>
              <a:rPr lang="en-US" sz="2300" dirty="0" err="1">
                <a:latin typeface="Times New Roman" charset="0"/>
              </a:rPr>
              <a:t>partonic</a:t>
            </a:r>
            <a:r>
              <a:rPr lang="en-US" sz="2300" dirty="0">
                <a:latin typeface="Times New Roman" charset="0"/>
              </a:rPr>
              <a:t> stage)    </a:t>
            </a:r>
          </a:p>
        </p:txBody>
      </p:sp>
      <p:sp>
        <p:nvSpPr>
          <p:cNvPr id="418834" name="Rectangle 18"/>
          <p:cNvSpPr>
            <a:spLocks noChangeArrowheads="1"/>
          </p:cNvSpPr>
          <p:nvPr/>
        </p:nvSpPr>
        <p:spPr bwMode="auto">
          <a:xfrm>
            <a:off x="685800" y="762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u="sng">
                <a:solidFill>
                  <a:schemeClr val="bg1"/>
                </a:solidFill>
              </a:rPr>
              <a:t>Probes of the Medium</a:t>
            </a:r>
          </a:p>
        </p:txBody>
      </p:sp>
      <p:sp>
        <p:nvSpPr>
          <p:cNvPr id="2" name="TextBox 1"/>
          <p:cNvSpPr txBox="1"/>
          <p:nvPr/>
        </p:nvSpPr>
        <p:spPr>
          <a:xfrm>
            <a:off x="0" y="0"/>
            <a:ext cx="9144000" cy="707886"/>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n-US" sz="4000"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Strong Collectivity</a:t>
            </a:r>
            <a:endParaRPr lang="en-US" sz="4000"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sp>
        <p:nvSpPr>
          <p:cNvPr id="19" name="Rectangle 18"/>
          <p:cNvSpPr/>
          <p:nvPr/>
        </p:nvSpPr>
        <p:spPr>
          <a:xfrm>
            <a:off x="8277795" y="6630345"/>
            <a:ext cx="866205" cy="2276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19</a:t>
            </a:r>
            <a:r>
              <a:rPr lang="en-US" dirty="0" smtClean="0">
                <a:solidFill>
                  <a:schemeClr val="tx1"/>
                </a:solidFill>
              </a:rPr>
              <a:t>/34</a:t>
            </a:r>
            <a:endParaRPr lang="en-US" dirty="0">
              <a:solidFill>
                <a:schemeClr val="tx1"/>
              </a:solidFill>
            </a:endParaRPr>
          </a:p>
        </p:txBody>
      </p:sp>
      <p:pic>
        <p:nvPicPr>
          <p:cNvPr id="20" name="Picture 11" descr="C:\Users\sss\Desktop\DNP\partoni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48977"/>
            <a:ext cx="8153400"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453964" y="729734"/>
            <a:ext cx="1690036"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dirty="0" smtClean="0"/>
              <a:t>STAR PRL : 2016</a:t>
            </a:r>
            <a:endParaRPr lang="en-US" dirty="0"/>
          </a:p>
        </p:txBody>
      </p:sp>
      <p:graphicFrame>
        <p:nvGraphicFramePr>
          <p:cNvPr id="8" name="Object 83"/>
          <p:cNvGraphicFramePr>
            <a:graphicFrameLocks noChangeAspect="1"/>
          </p:cNvGraphicFramePr>
          <p:nvPr>
            <p:extLst>
              <p:ext uri="{D42A27DB-BD31-4B8C-83A1-F6EECF244321}">
                <p14:modId xmlns:p14="http://schemas.microsoft.com/office/powerpoint/2010/main" val="3352680858"/>
              </p:ext>
            </p:extLst>
          </p:nvPr>
        </p:nvGraphicFramePr>
        <p:xfrm>
          <a:off x="0" y="774059"/>
          <a:ext cx="1644811" cy="424965"/>
        </p:xfrm>
        <a:graphic>
          <a:graphicData uri="http://schemas.openxmlformats.org/presentationml/2006/ole">
            <mc:AlternateContent xmlns:mc="http://schemas.openxmlformats.org/markup-compatibility/2006">
              <mc:Choice xmlns:v="urn:schemas-microsoft-com:vml" Requires="v">
                <p:oleObj spid="_x0000_s14349" name="Equation" r:id="rId4" imgW="800100" imgH="241300" progId="Equation.3">
                  <p:embed/>
                </p:oleObj>
              </mc:Choice>
              <mc:Fallback>
                <p:oleObj name="Equation" r:id="rId4" imgW="800100" imgH="241300" progId="Equation.3">
                  <p:embed/>
                  <p:pic>
                    <p:nvPicPr>
                      <p:cNvPr id="0" name=""/>
                      <p:cNvPicPr>
                        <a:picLocks noChangeAspect="1" noChangeArrowheads="1"/>
                      </p:cNvPicPr>
                      <p:nvPr/>
                    </p:nvPicPr>
                    <p:blipFill>
                      <a:blip r:embed="rId5"/>
                      <a:srcRect/>
                      <a:stretch>
                        <a:fillRect/>
                      </a:stretch>
                    </p:blipFill>
                    <p:spPr bwMode="auto">
                      <a:xfrm>
                        <a:off x="0" y="774059"/>
                        <a:ext cx="1644811" cy="424965"/>
                      </a:xfrm>
                      <a:prstGeom prst="rect">
                        <a:avLst/>
                      </a:prstGeom>
                      <a:solidFill>
                        <a:srgbClr val="FFFF99"/>
                      </a:solidFill>
                      <a:ln>
                        <a:noFill/>
                      </a:ln>
                      <a:effectLst/>
                      <a:extLst/>
                    </p:spPr>
                  </p:pic>
                </p:oleObj>
              </mc:Fallback>
            </mc:AlternateContent>
          </a:graphicData>
        </a:graphic>
      </p:graphicFrame>
    </p:spTree>
    <p:extLst>
      <p:ext uri="{BB962C8B-B14F-4D97-AF65-F5344CB8AC3E}">
        <p14:creationId xmlns:p14="http://schemas.microsoft.com/office/powerpoint/2010/main" val="98764879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465"/>
            <a:ext cx="9103760" cy="920735"/>
          </a:xfrm>
        </p:spPr>
        <p:style>
          <a:lnRef idx="1">
            <a:schemeClr val="dk1"/>
          </a:lnRef>
          <a:fillRef idx="3">
            <a:schemeClr val="dk1"/>
          </a:fillRef>
          <a:effectRef idx="2">
            <a:schemeClr val="dk1"/>
          </a:effectRef>
          <a:fontRef idx="minor">
            <a:schemeClr val="lt1"/>
          </a:fontRef>
        </p:style>
        <p:txBody>
          <a:bodyPr>
            <a:normAutofit/>
          </a:bodyPr>
          <a:lstStyle/>
          <a:p>
            <a:r>
              <a:rPr lang="en-US" dirty="0" smtClean="0">
                <a:solidFill>
                  <a:srgbClr val="FF0000"/>
                </a:solidFill>
              </a:rPr>
              <a:t> </a:t>
            </a:r>
            <a:r>
              <a:rPr lang="en-US"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Universe: </a:t>
            </a:r>
            <a:r>
              <a:rPr lang="en-US"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Ordinary</a:t>
            </a:r>
            <a:r>
              <a:rPr lang="en-US"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 </a:t>
            </a:r>
            <a:r>
              <a:rPr lang="en-US"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Matter</a:t>
            </a:r>
            <a:endParaRPr lang="en-US"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sp>
        <p:nvSpPr>
          <p:cNvPr id="4" name="TextBox 3"/>
          <p:cNvSpPr txBox="1"/>
          <p:nvPr/>
        </p:nvSpPr>
        <p:spPr>
          <a:xfrm>
            <a:off x="5575634" y="2686855"/>
            <a:ext cx="3392404" cy="193899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400" dirty="0">
                <a:solidFill>
                  <a:srgbClr val="0000FF"/>
                </a:solidFill>
                <a:latin typeface="Apple Chancery"/>
                <a:cs typeface="Apple Chancery"/>
              </a:rPr>
              <a:t>D</a:t>
            </a:r>
            <a:r>
              <a:rPr lang="en-US" sz="2400" dirty="0" smtClean="0">
                <a:solidFill>
                  <a:srgbClr val="0000FF"/>
                </a:solidFill>
                <a:latin typeface="Apple Chancery"/>
                <a:cs typeface="Apple Chancery"/>
              </a:rPr>
              <a:t>o we know about the </a:t>
            </a:r>
          </a:p>
          <a:p>
            <a:r>
              <a:rPr lang="en-US" sz="2400" dirty="0">
                <a:solidFill>
                  <a:srgbClr val="0000FF"/>
                </a:solidFill>
                <a:latin typeface="Apple Chancery"/>
                <a:cs typeface="Apple Chancery"/>
              </a:rPr>
              <a:t>p</a:t>
            </a:r>
            <a:r>
              <a:rPr lang="en-US" sz="2400" dirty="0" smtClean="0">
                <a:solidFill>
                  <a:srgbClr val="0000FF"/>
                </a:solidFill>
                <a:latin typeface="Apple Chancery"/>
                <a:cs typeface="Apple Chancery"/>
              </a:rPr>
              <a:t>roperties of the fundamental constituents that make the  </a:t>
            </a:r>
            <a:r>
              <a:rPr lang="en-US" sz="2400" dirty="0" smtClean="0">
                <a:solidFill>
                  <a:srgbClr val="0000FF"/>
                </a:solidFill>
                <a:latin typeface="Apple Chancery"/>
                <a:cs typeface="Apple Chancery"/>
              </a:rPr>
              <a:t>ordinary </a:t>
            </a:r>
            <a:r>
              <a:rPr lang="en-US" sz="2400" dirty="0" smtClean="0">
                <a:solidFill>
                  <a:srgbClr val="0000FF"/>
                </a:solidFill>
                <a:latin typeface="Apple Chancery"/>
                <a:cs typeface="Apple Chancery"/>
              </a:rPr>
              <a:t>matter</a:t>
            </a:r>
            <a:endParaRPr lang="en-US" sz="2400" dirty="0">
              <a:solidFill>
                <a:srgbClr val="0000FF"/>
              </a:solidFill>
              <a:latin typeface="Apple Chancery"/>
              <a:cs typeface="Apple Chancery"/>
            </a:endParaRPr>
          </a:p>
        </p:txBody>
      </p:sp>
      <p:sp>
        <p:nvSpPr>
          <p:cNvPr id="6" name="Rectangle 5"/>
          <p:cNvSpPr/>
          <p:nvPr/>
        </p:nvSpPr>
        <p:spPr>
          <a:xfrm>
            <a:off x="8263467" y="6630345"/>
            <a:ext cx="880533" cy="25511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02</a:t>
            </a:r>
            <a:r>
              <a:rPr lang="en-US" dirty="0" smtClean="0">
                <a:solidFill>
                  <a:schemeClr val="tx1"/>
                </a:solidFill>
              </a:rPr>
              <a:t>/34</a:t>
            </a:r>
            <a:endParaRPr lang="en-US" dirty="0">
              <a:solidFill>
                <a:schemeClr val="tx1"/>
              </a:solidFill>
            </a:endParaRPr>
          </a:p>
        </p:txBody>
      </p:sp>
      <p:sp>
        <p:nvSpPr>
          <p:cNvPr id="3" name="Rectangle 2"/>
          <p:cNvSpPr/>
          <p:nvPr/>
        </p:nvSpPr>
        <p:spPr>
          <a:xfrm>
            <a:off x="-61952" y="6611999"/>
            <a:ext cx="3810161" cy="276999"/>
          </a:xfrm>
          <a:prstGeom prst="rect">
            <a:avLst/>
          </a:prstGeom>
        </p:spPr>
        <p:txBody>
          <a:bodyPr wrap="square">
            <a:spAutoFit/>
          </a:bodyPr>
          <a:lstStyle/>
          <a:p>
            <a:r>
              <a:rPr lang="en-US" sz="1200" dirty="0"/>
              <a:t>http://</a:t>
            </a:r>
            <a:r>
              <a:rPr lang="en-US" sz="1200" dirty="0" err="1"/>
              <a:t>www.euclid.caltech.edu</a:t>
            </a:r>
            <a:r>
              <a:rPr lang="en-US" sz="1200" dirty="0"/>
              <a:t>/image/euclid2011-001a</a:t>
            </a:r>
          </a:p>
        </p:txBody>
      </p:sp>
      <p:pic>
        <p:nvPicPr>
          <p:cNvPr id="7" name="Picture 6" descr="euclid2011-00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9012"/>
            <a:ext cx="5575634" cy="4274290"/>
          </a:xfrm>
          <a:prstGeom prst="rect">
            <a:avLst/>
          </a:prstGeom>
        </p:spPr>
      </p:pic>
    </p:spTree>
    <p:extLst>
      <p:ext uri="{BB962C8B-B14F-4D97-AF65-F5344CB8AC3E}">
        <p14:creationId xmlns:p14="http://schemas.microsoft.com/office/powerpoint/2010/main" val="217891005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p:cNvSpPr txBox="1"/>
          <p:nvPr/>
        </p:nvSpPr>
        <p:spPr>
          <a:xfrm>
            <a:off x="0" y="0"/>
            <a:ext cx="9144000" cy="707886"/>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n-US" sz="4000" b="1" dirty="0" err="1"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Partonic</a:t>
            </a:r>
            <a:r>
              <a:rPr lang="en-US" sz="4000"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 Collectivity</a:t>
            </a:r>
            <a:endParaRPr lang="en-US" sz="4000"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sp>
        <p:nvSpPr>
          <p:cNvPr id="67" name="Rectangle 66"/>
          <p:cNvSpPr/>
          <p:nvPr/>
        </p:nvSpPr>
        <p:spPr>
          <a:xfrm>
            <a:off x="8277795" y="6630345"/>
            <a:ext cx="866205" cy="2276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20/34</a:t>
            </a:r>
            <a:endParaRPr lang="en-US" dirty="0">
              <a:solidFill>
                <a:schemeClr val="tx1"/>
              </a:solidFill>
            </a:endParaRPr>
          </a:p>
        </p:txBody>
      </p:sp>
      <p:grpSp>
        <p:nvGrpSpPr>
          <p:cNvPr id="68" name="Group 4"/>
          <p:cNvGrpSpPr>
            <a:grpSpLocks/>
          </p:cNvGrpSpPr>
          <p:nvPr/>
        </p:nvGrpSpPr>
        <p:grpSpPr bwMode="auto">
          <a:xfrm>
            <a:off x="0" y="1010444"/>
            <a:ext cx="8951913" cy="4205288"/>
            <a:chOff x="0" y="589"/>
            <a:chExt cx="5639" cy="2649"/>
          </a:xfrm>
        </p:grpSpPr>
        <p:pic>
          <p:nvPicPr>
            <p:cNvPr id="69" name="Picture 5" descr="three_panel_plot"/>
            <p:cNvPicPr>
              <a:picLocks noChangeAspect="1" noChangeArrowheads="1"/>
            </p:cNvPicPr>
            <p:nvPr/>
          </p:nvPicPr>
          <p:blipFill>
            <a:blip r:embed="rId3">
              <a:extLst>
                <a:ext uri="{28A0092B-C50C-407E-A947-70E740481C1C}">
                  <a14:useLocalDpi xmlns:a14="http://schemas.microsoft.com/office/drawing/2010/main" val="0"/>
                </a:ext>
              </a:extLst>
            </a:blip>
            <a:srcRect t="6137" r="2100"/>
            <a:stretch>
              <a:fillRect/>
            </a:stretch>
          </p:blipFill>
          <p:spPr bwMode="auto">
            <a:xfrm>
              <a:off x="0" y="589"/>
              <a:ext cx="5639" cy="2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sp>
          <p:nvSpPr>
            <p:cNvPr id="70" name="Rectangle 6"/>
            <p:cNvSpPr>
              <a:spLocks noChangeArrowheads="1"/>
            </p:cNvSpPr>
            <p:nvPr/>
          </p:nvSpPr>
          <p:spPr bwMode="auto">
            <a:xfrm>
              <a:off x="4176" y="1680"/>
              <a:ext cx="5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Helvetica" charset="0"/>
                </a:rPr>
                <a:t>quarks</a:t>
              </a:r>
            </a:p>
          </p:txBody>
        </p:sp>
        <p:sp>
          <p:nvSpPr>
            <p:cNvPr id="71" name="Rectangle 7"/>
            <p:cNvSpPr>
              <a:spLocks noChangeArrowheads="1"/>
            </p:cNvSpPr>
            <p:nvPr/>
          </p:nvSpPr>
          <p:spPr bwMode="auto">
            <a:xfrm>
              <a:off x="2544" y="1920"/>
              <a:ext cx="67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Helvetica" charset="0"/>
                </a:rPr>
                <a:t>mesons</a:t>
              </a:r>
            </a:p>
          </p:txBody>
        </p:sp>
        <p:sp>
          <p:nvSpPr>
            <p:cNvPr id="72" name="Rectangle 8"/>
            <p:cNvSpPr>
              <a:spLocks noChangeArrowheads="1"/>
            </p:cNvSpPr>
            <p:nvPr/>
          </p:nvSpPr>
          <p:spPr bwMode="auto">
            <a:xfrm>
              <a:off x="1968" y="1296"/>
              <a:ext cx="68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Helvetica" charset="0"/>
                </a:rPr>
                <a:t>baryons</a:t>
              </a:r>
            </a:p>
          </p:txBody>
        </p:sp>
      </p:grpSp>
      <p:grpSp>
        <p:nvGrpSpPr>
          <p:cNvPr id="73" name="Group 9"/>
          <p:cNvGrpSpPr>
            <a:grpSpLocks/>
          </p:cNvGrpSpPr>
          <p:nvPr/>
        </p:nvGrpSpPr>
        <p:grpSpPr bwMode="auto">
          <a:xfrm>
            <a:off x="3046505" y="5000434"/>
            <a:ext cx="2514600" cy="1009650"/>
            <a:chOff x="2016" y="3120"/>
            <a:chExt cx="1584" cy="636"/>
          </a:xfrm>
        </p:grpSpPr>
        <p:sp>
          <p:nvSpPr>
            <p:cNvPr id="74" name="Rectangle 10"/>
            <p:cNvSpPr>
              <a:spLocks noChangeArrowheads="1"/>
            </p:cNvSpPr>
            <p:nvPr/>
          </p:nvSpPr>
          <p:spPr bwMode="auto">
            <a:xfrm>
              <a:off x="2016" y="3302"/>
              <a:ext cx="1584" cy="454"/>
            </a:xfrm>
            <a:prstGeom prst="rect">
              <a:avLst/>
            </a:prstGeom>
            <a:ln>
              <a:headEnd/>
              <a:tailEnd/>
            </a:ln>
            <a:extLst/>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US" sz="2000" dirty="0">
                  <a:solidFill>
                    <a:schemeClr val="tx1"/>
                  </a:solidFill>
                  <a:latin typeface="Helvetica" charset="0"/>
                </a:rPr>
                <a:t>plotted vs.</a:t>
              </a:r>
            </a:p>
            <a:p>
              <a:pPr>
                <a:defRPr/>
              </a:pPr>
              <a:r>
                <a:rPr lang="en-US" sz="2000" dirty="0">
                  <a:solidFill>
                    <a:schemeClr val="tx1"/>
                  </a:solidFill>
                  <a:latin typeface="Helvetica" charset="0"/>
                </a:rPr>
                <a:t>trans. kinetic energy</a:t>
              </a:r>
            </a:p>
          </p:txBody>
        </p:sp>
        <p:sp>
          <p:nvSpPr>
            <p:cNvPr id="75" name="Line 11"/>
            <p:cNvSpPr>
              <a:spLocks noChangeShapeType="1"/>
            </p:cNvSpPr>
            <p:nvPr/>
          </p:nvSpPr>
          <p:spPr bwMode="auto">
            <a:xfrm flipV="1">
              <a:off x="2400" y="3120"/>
              <a:ext cx="192" cy="24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76" name="Group 13"/>
          <p:cNvGrpSpPr>
            <a:grpSpLocks/>
          </p:cNvGrpSpPr>
          <p:nvPr/>
        </p:nvGrpSpPr>
        <p:grpSpPr bwMode="auto">
          <a:xfrm>
            <a:off x="5789705" y="2901201"/>
            <a:ext cx="3360738" cy="3663950"/>
            <a:chOff x="3643" y="1872"/>
            <a:chExt cx="2117" cy="2308"/>
          </a:xfrm>
        </p:grpSpPr>
        <p:sp>
          <p:nvSpPr>
            <p:cNvPr id="77" name="Rectangle 14"/>
            <p:cNvSpPr>
              <a:spLocks noChangeArrowheads="1"/>
            </p:cNvSpPr>
            <p:nvPr/>
          </p:nvSpPr>
          <p:spPr bwMode="auto">
            <a:xfrm>
              <a:off x="3643" y="3302"/>
              <a:ext cx="2117" cy="442"/>
            </a:xfrm>
            <a:prstGeom prst="rect">
              <a:avLst/>
            </a:prstGeom>
            <a:ln/>
            <a:extLst/>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defRPr/>
              </a:pPr>
              <a:r>
                <a:rPr lang="en-US" sz="2000" dirty="0">
                  <a:latin typeface="Helvetica" charset="0"/>
                </a:rPr>
                <a:t>both axes scaled by number</a:t>
              </a:r>
            </a:p>
            <a:p>
              <a:pPr>
                <a:defRPr/>
              </a:pPr>
              <a:r>
                <a:rPr lang="en-US" sz="2000" dirty="0">
                  <a:latin typeface="Helvetica" charset="0"/>
                </a:rPr>
                <a:t>of constituent quarks</a:t>
              </a:r>
            </a:p>
          </p:txBody>
        </p:sp>
        <p:sp>
          <p:nvSpPr>
            <p:cNvPr id="78" name="Line 15"/>
            <p:cNvSpPr>
              <a:spLocks noChangeShapeType="1"/>
            </p:cNvSpPr>
            <p:nvPr/>
          </p:nvSpPr>
          <p:spPr bwMode="auto">
            <a:xfrm flipH="1" flipV="1">
              <a:off x="4464" y="3168"/>
              <a:ext cx="240" cy="19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9" name="Line 16"/>
            <p:cNvSpPr>
              <a:spLocks noChangeShapeType="1"/>
            </p:cNvSpPr>
            <p:nvPr/>
          </p:nvSpPr>
          <p:spPr bwMode="auto">
            <a:xfrm flipH="1" flipV="1">
              <a:off x="5472" y="1872"/>
              <a:ext cx="0" cy="144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0" name="Rectangle 17"/>
            <p:cNvSpPr>
              <a:spLocks noChangeArrowheads="1"/>
            </p:cNvSpPr>
            <p:nvPr/>
          </p:nvSpPr>
          <p:spPr bwMode="auto">
            <a:xfrm>
              <a:off x="3840" y="3734"/>
              <a:ext cx="1393" cy="446"/>
            </a:xfrm>
            <a:prstGeom prst="rect">
              <a:avLst/>
            </a:prstGeom>
            <a:ln/>
            <a:extLst/>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defRPr/>
              </a:pPr>
              <a:r>
                <a:rPr lang="en-US" sz="2000" dirty="0" err="1">
                  <a:solidFill>
                    <a:srgbClr val="000000"/>
                  </a:solidFill>
                  <a:latin typeface="Helvetica" charset="0"/>
                </a:rPr>
                <a:t>n</a:t>
              </a:r>
              <a:r>
                <a:rPr lang="en-US" sz="2000" baseline="-25000" dirty="0" err="1">
                  <a:solidFill>
                    <a:srgbClr val="000000"/>
                  </a:solidFill>
                  <a:latin typeface="Helvetica" charset="0"/>
                </a:rPr>
                <a:t>q</a:t>
              </a:r>
              <a:r>
                <a:rPr lang="en-US" sz="2000" dirty="0">
                  <a:solidFill>
                    <a:srgbClr val="000000"/>
                  </a:solidFill>
                  <a:latin typeface="Helvetica" charset="0"/>
                </a:rPr>
                <a:t> = 2 for mesons</a:t>
              </a:r>
            </a:p>
            <a:p>
              <a:pPr>
                <a:defRPr/>
              </a:pPr>
              <a:r>
                <a:rPr lang="en-US" sz="2000" dirty="0" err="1">
                  <a:solidFill>
                    <a:srgbClr val="000000"/>
                  </a:solidFill>
                  <a:latin typeface="Helvetica" charset="0"/>
                </a:rPr>
                <a:t>n</a:t>
              </a:r>
              <a:r>
                <a:rPr lang="en-US" sz="2000" baseline="-25000" dirty="0" err="1">
                  <a:solidFill>
                    <a:srgbClr val="000000"/>
                  </a:solidFill>
                  <a:latin typeface="Helvetica" charset="0"/>
                </a:rPr>
                <a:t>q</a:t>
              </a:r>
              <a:r>
                <a:rPr lang="en-US" sz="2000" dirty="0">
                  <a:solidFill>
                    <a:srgbClr val="000000"/>
                  </a:solidFill>
                  <a:latin typeface="Helvetica" charset="0"/>
                </a:rPr>
                <a:t> = 3 for baryons</a:t>
              </a:r>
            </a:p>
          </p:txBody>
        </p:sp>
      </p:grpSp>
      <p:sp>
        <p:nvSpPr>
          <p:cNvPr id="81" name="Rectangle 18"/>
          <p:cNvSpPr>
            <a:spLocks noChangeArrowheads="1"/>
          </p:cNvSpPr>
          <p:nvPr/>
        </p:nvSpPr>
        <p:spPr bwMode="auto">
          <a:xfrm>
            <a:off x="379505" y="6095621"/>
            <a:ext cx="4252913" cy="711200"/>
          </a:xfrm>
          <a:prstGeom prst="rect">
            <a:avLst/>
          </a:prstGeom>
          <a:ln>
            <a:headEnd/>
            <a:tailEnd/>
          </a:ln>
          <a:extLst/>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a:defRPr/>
            </a:pPr>
            <a:r>
              <a:rPr lang="en-US" sz="2000" dirty="0">
                <a:solidFill>
                  <a:srgbClr val="0000FF"/>
                </a:solidFill>
                <a:latin typeface="Helvetica" charset="0"/>
              </a:rPr>
              <a:t>recombination of quarks</a:t>
            </a:r>
          </a:p>
          <a:p>
            <a:pPr>
              <a:defRPr/>
            </a:pPr>
            <a:r>
              <a:rPr lang="en-US" sz="2000" dirty="0">
                <a:solidFill>
                  <a:srgbClr val="0000FF"/>
                </a:solidFill>
                <a:latin typeface="Helvetica" charset="0"/>
              </a:rPr>
              <a:t>quarks have v</a:t>
            </a:r>
            <a:r>
              <a:rPr lang="en-US" sz="2000" baseline="-25000" dirty="0">
                <a:solidFill>
                  <a:srgbClr val="0000FF"/>
                </a:solidFill>
                <a:latin typeface="Helvetica" charset="0"/>
              </a:rPr>
              <a:t>2</a:t>
            </a:r>
            <a:r>
              <a:rPr lang="en-US" sz="2000" dirty="0">
                <a:solidFill>
                  <a:srgbClr val="0000FF"/>
                </a:solidFill>
                <a:latin typeface="Helvetica" charset="0"/>
              </a:rPr>
              <a:t> before </a:t>
            </a:r>
            <a:r>
              <a:rPr lang="en-US" sz="2000" dirty="0" err="1">
                <a:solidFill>
                  <a:srgbClr val="0000FF"/>
                </a:solidFill>
                <a:latin typeface="Helvetica" charset="0"/>
              </a:rPr>
              <a:t>hadronization</a:t>
            </a:r>
            <a:endParaRPr lang="en-US" sz="2000" dirty="0">
              <a:solidFill>
                <a:srgbClr val="FF0000"/>
              </a:solidFill>
              <a:latin typeface="Helvetica" charset="0"/>
            </a:endParaRPr>
          </a:p>
        </p:txBody>
      </p:sp>
      <p:sp>
        <p:nvSpPr>
          <p:cNvPr id="82" name="Rectangle 20"/>
          <p:cNvSpPr>
            <a:spLocks noChangeArrowheads="1"/>
          </p:cNvSpPr>
          <p:nvPr/>
        </p:nvSpPr>
        <p:spPr bwMode="auto">
          <a:xfrm>
            <a:off x="608105" y="5152834"/>
            <a:ext cx="1690688" cy="711200"/>
          </a:xfrm>
          <a:prstGeom prst="rect">
            <a:avLst/>
          </a:prstGeom>
          <a:ln>
            <a:headEnd/>
            <a:tailEnd/>
          </a:ln>
          <a:extLst/>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defRPr/>
            </a:pPr>
            <a:r>
              <a:rPr lang="en-US" sz="2000" dirty="0">
                <a:latin typeface="Helvetica" charset="0"/>
              </a:rPr>
              <a:t>particle mass</a:t>
            </a:r>
          </a:p>
          <a:p>
            <a:pPr>
              <a:defRPr/>
            </a:pPr>
            <a:r>
              <a:rPr lang="en-US" sz="2000" dirty="0">
                <a:latin typeface="Helvetica" charset="0"/>
              </a:rPr>
              <a:t>dependence</a:t>
            </a:r>
          </a:p>
        </p:txBody>
      </p:sp>
      <p:sp>
        <p:nvSpPr>
          <p:cNvPr id="83" name="Line 21"/>
          <p:cNvSpPr>
            <a:spLocks noChangeShapeType="1"/>
          </p:cNvSpPr>
          <p:nvPr/>
        </p:nvSpPr>
        <p:spPr bwMode="auto">
          <a:xfrm flipV="1">
            <a:off x="1141505" y="4619434"/>
            <a:ext cx="0" cy="5334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368814246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200"/>
            <a:ext cx="9144000" cy="691341"/>
          </a:xfrm>
        </p:spPr>
        <p:style>
          <a:lnRef idx="1">
            <a:schemeClr val="dk1"/>
          </a:lnRef>
          <a:fillRef idx="3">
            <a:schemeClr val="dk1"/>
          </a:fillRef>
          <a:effectRef idx="2">
            <a:schemeClr val="dk1"/>
          </a:effectRef>
          <a:fontRef idx="minor">
            <a:schemeClr val="lt1"/>
          </a:fontRef>
        </p:style>
        <p:txBody>
          <a:bodyPr>
            <a:normAutofit fontScale="90000"/>
          </a:bodyPr>
          <a:lstStyle/>
          <a:p>
            <a:r>
              <a:rPr lang="en-US"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Properties of QGP</a:t>
            </a:r>
            <a:endParaRPr lang="en-US"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sp>
        <p:nvSpPr>
          <p:cNvPr id="4" name="TextBox 3"/>
          <p:cNvSpPr txBox="1"/>
          <p:nvPr/>
        </p:nvSpPr>
        <p:spPr>
          <a:xfrm>
            <a:off x="6282220" y="5367293"/>
            <a:ext cx="2678454" cy="83099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400" dirty="0" smtClean="0">
                <a:solidFill>
                  <a:srgbClr val="0000FF"/>
                </a:solidFill>
                <a:latin typeface="Apple Chancery"/>
                <a:cs typeface="Apple Chancery"/>
              </a:rPr>
              <a:t>Viscosity: Resistance to Flow</a:t>
            </a:r>
            <a:endParaRPr lang="en-US" sz="2400" dirty="0">
              <a:solidFill>
                <a:srgbClr val="0000FF"/>
              </a:solidFill>
              <a:latin typeface="Apple Chancery"/>
              <a:cs typeface="Apple Chancery"/>
            </a:endParaRP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36" y="1096963"/>
            <a:ext cx="2538413"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Text Box 7"/>
          <p:cNvSpPr txBox="1">
            <a:spLocks noChangeArrowheads="1"/>
          </p:cNvSpPr>
          <p:nvPr/>
        </p:nvSpPr>
        <p:spPr bwMode="auto">
          <a:xfrm>
            <a:off x="0" y="3972311"/>
            <a:ext cx="487785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a:solidFill>
                  <a:srgbClr val="000000"/>
                </a:solidFill>
              </a:rPr>
              <a:t>Pitch</a:t>
            </a:r>
            <a:r>
              <a:rPr lang="en-US" sz="2400" dirty="0">
                <a:solidFill>
                  <a:schemeClr val="bg1"/>
                </a:solidFill>
              </a:rPr>
              <a:t> </a:t>
            </a:r>
            <a:r>
              <a:rPr lang="en-US" sz="2400" dirty="0"/>
              <a:t>has viscosity approximately </a:t>
            </a:r>
          </a:p>
          <a:p>
            <a:r>
              <a:rPr lang="en-US" sz="2400" dirty="0"/>
              <a:t>230 billion times that of water.</a:t>
            </a:r>
          </a:p>
          <a:p>
            <a:endParaRPr lang="en-US" sz="2400" dirty="0"/>
          </a:p>
          <a:p>
            <a:r>
              <a:rPr lang="en-US" sz="2400" dirty="0"/>
              <a:t>Longest running experiment (1927-present</a:t>
            </a:r>
            <a:r>
              <a:rPr lang="en-US" sz="2400" dirty="0" smtClean="0"/>
              <a:t>) 8 </a:t>
            </a:r>
            <a:r>
              <a:rPr lang="en-US" sz="2400" dirty="0"/>
              <a:t>drops so far, none ever seen fall!</a:t>
            </a:r>
          </a:p>
        </p:txBody>
      </p:sp>
      <p:sp>
        <p:nvSpPr>
          <p:cNvPr id="7" name="Text Box 6"/>
          <p:cNvSpPr txBox="1">
            <a:spLocks noChangeArrowheads="1"/>
          </p:cNvSpPr>
          <p:nvPr/>
        </p:nvSpPr>
        <p:spPr bwMode="auto">
          <a:xfrm>
            <a:off x="0" y="6369050"/>
            <a:ext cx="4699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solidFill>
                  <a:schemeClr val="bg1"/>
                </a:solidFill>
                <a:hlinkClick r:id="rId4"/>
              </a:rPr>
              <a:t>http://en.wikipedia.org/wiki/Pitch_drop_experiment</a:t>
            </a:r>
            <a:endParaRPr lang="en-US" sz="1600" dirty="0">
              <a:solidFill>
                <a:schemeClr val="bg1"/>
              </a:solidFill>
            </a:endParaRPr>
          </a:p>
        </p:txBody>
      </p:sp>
      <p:graphicFrame>
        <p:nvGraphicFramePr>
          <p:cNvPr id="9" name="Object 13"/>
          <p:cNvGraphicFramePr>
            <a:graphicFrameLocks noChangeAspect="1"/>
          </p:cNvGraphicFramePr>
          <p:nvPr>
            <p:extLst>
              <p:ext uri="{D42A27DB-BD31-4B8C-83A1-F6EECF244321}">
                <p14:modId xmlns:p14="http://schemas.microsoft.com/office/powerpoint/2010/main" val="2953897696"/>
              </p:ext>
            </p:extLst>
          </p:nvPr>
        </p:nvGraphicFramePr>
        <p:xfrm>
          <a:off x="6599238" y="1096963"/>
          <a:ext cx="1887537" cy="1068387"/>
        </p:xfrm>
        <a:graphic>
          <a:graphicData uri="http://schemas.openxmlformats.org/presentationml/2006/ole">
            <mc:AlternateContent xmlns:mc="http://schemas.openxmlformats.org/markup-compatibility/2006">
              <mc:Choice xmlns:v="urn:schemas-microsoft-com:vml" Requires="v">
                <p:oleObj spid="_x0000_s8524" name="Equation" r:id="rId5" imgW="762000" imgH="431800" progId="Equation.3">
                  <p:embed/>
                </p:oleObj>
              </mc:Choice>
              <mc:Fallback>
                <p:oleObj name="Equation" r:id="rId5" imgW="762000" imgH="431800" progId="Equation.3">
                  <p:embed/>
                  <p:pic>
                    <p:nvPicPr>
                      <p:cNvPr id="0" name=""/>
                      <p:cNvPicPr>
                        <a:picLocks noChangeAspect="1" noChangeArrowheads="1"/>
                      </p:cNvPicPr>
                      <p:nvPr/>
                    </p:nvPicPr>
                    <p:blipFill>
                      <a:blip r:embed="rId6"/>
                      <a:srcRect/>
                      <a:stretch>
                        <a:fillRect/>
                      </a:stretch>
                    </p:blipFill>
                    <p:spPr bwMode="auto">
                      <a:xfrm>
                        <a:off x="6599238" y="1096963"/>
                        <a:ext cx="1887537" cy="1068387"/>
                      </a:xfrm>
                      <a:prstGeom prst="rect">
                        <a:avLst/>
                      </a:prstGeom>
                      <a:solidFill>
                        <a:schemeClr val="accent2">
                          <a:lumMod val="60000"/>
                          <a:lumOff val="40000"/>
                        </a:schemeClr>
                      </a:solidFill>
                      <a:ln>
                        <a:noFill/>
                      </a:ln>
                      <a:effectLst/>
                    </p:spPr>
                  </p:pic>
                </p:oleObj>
              </mc:Fallback>
            </mc:AlternateContent>
          </a:graphicData>
        </a:graphic>
      </p:graphicFrame>
      <p:pic>
        <p:nvPicPr>
          <p:cNvPr id="10" name="Picture 21" descr="figure265">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4836" y="2552699"/>
            <a:ext cx="2979164" cy="20404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4" descr="movie_smoot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227" y="835818"/>
            <a:ext cx="6248400" cy="586978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277795" y="6630345"/>
            <a:ext cx="866205" cy="2276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21</a:t>
            </a:r>
            <a:r>
              <a:rPr lang="en-US" dirty="0" smtClean="0">
                <a:solidFill>
                  <a:schemeClr val="tx1"/>
                </a:solidFill>
              </a:rPr>
              <a:t>/34</a:t>
            </a:r>
            <a:endParaRPr lang="en-US" dirty="0">
              <a:solidFill>
                <a:schemeClr val="tx1"/>
              </a:solidFill>
            </a:endParaRPr>
          </a:p>
        </p:txBody>
      </p:sp>
      <p:graphicFrame>
        <p:nvGraphicFramePr>
          <p:cNvPr id="13" name="Object 83"/>
          <p:cNvGraphicFramePr>
            <a:graphicFrameLocks noChangeAspect="1"/>
          </p:cNvGraphicFramePr>
          <p:nvPr>
            <p:extLst>
              <p:ext uri="{D42A27DB-BD31-4B8C-83A1-F6EECF244321}">
                <p14:modId xmlns:p14="http://schemas.microsoft.com/office/powerpoint/2010/main" val="1299283118"/>
              </p:ext>
            </p:extLst>
          </p:nvPr>
        </p:nvGraphicFramePr>
        <p:xfrm>
          <a:off x="7019578" y="4785658"/>
          <a:ext cx="1644811" cy="424965"/>
        </p:xfrm>
        <a:graphic>
          <a:graphicData uri="http://schemas.openxmlformats.org/presentationml/2006/ole">
            <mc:AlternateContent xmlns:mc="http://schemas.openxmlformats.org/markup-compatibility/2006">
              <mc:Choice xmlns:v="urn:schemas-microsoft-com:vml" Requires="v">
                <p:oleObj spid="_x0000_s8525" name="Equation" r:id="rId10" imgW="800100" imgH="241300" progId="Equation.3">
                  <p:embed/>
                </p:oleObj>
              </mc:Choice>
              <mc:Fallback>
                <p:oleObj name="Equation" r:id="rId10" imgW="800100" imgH="241300" progId="Equation.3">
                  <p:embed/>
                  <p:pic>
                    <p:nvPicPr>
                      <p:cNvPr id="0" name=""/>
                      <p:cNvPicPr>
                        <a:picLocks noChangeAspect="1" noChangeArrowheads="1"/>
                      </p:cNvPicPr>
                      <p:nvPr/>
                    </p:nvPicPr>
                    <p:blipFill>
                      <a:blip r:embed="rId11"/>
                      <a:srcRect/>
                      <a:stretch>
                        <a:fillRect/>
                      </a:stretch>
                    </p:blipFill>
                    <p:spPr bwMode="auto">
                      <a:xfrm>
                        <a:off x="7019578" y="4785658"/>
                        <a:ext cx="1644811" cy="424965"/>
                      </a:xfrm>
                      <a:prstGeom prst="rect">
                        <a:avLst/>
                      </a:prstGeom>
                      <a:solidFill>
                        <a:srgbClr val="FFFF99"/>
                      </a:solidFill>
                      <a:ln>
                        <a:noFill/>
                      </a:ln>
                      <a:effectLst/>
                      <a:extLst/>
                    </p:spPr>
                  </p:pic>
                </p:oleObj>
              </mc:Fallback>
            </mc:AlternateContent>
          </a:graphicData>
        </a:graphic>
      </p:graphicFrame>
    </p:spTree>
    <p:extLst>
      <p:ext uri="{BB962C8B-B14F-4D97-AF65-F5344CB8AC3E}">
        <p14:creationId xmlns:p14="http://schemas.microsoft.com/office/powerpoint/2010/main" val="16805400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yd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8" y="511944"/>
            <a:ext cx="4805362" cy="4292600"/>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6"/>
          <p:cNvSpPr>
            <a:spLocks/>
          </p:cNvSpPr>
          <p:nvPr/>
        </p:nvSpPr>
        <p:spPr bwMode="auto">
          <a:xfrm>
            <a:off x="598488" y="958768"/>
            <a:ext cx="3733800" cy="3276600"/>
          </a:xfrm>
          <a:custGeom>
            <a:avLst/>
            <a:gdLst>
              <a:gd name="T0" fmla="*/ 0 w 2352"/>
              <a:gd name="T1" fmla="*/ 2064 h 2064"/>
              <a:gd name="T2" fmla="*/ 96 w 2352"/>
              <a:gd name="T3" fmla="*/ 1872 h 2064"/>
              <a:gd name="T4" fmla="*/ 192 w 2352"/>
              <a:gd name="T5" fmla="*/ 1728 h 2064"/>
              <a:gd name="T6" fmla="*/ 384 w 2352"/>
              <a:gd name="T7" fmla="*/ 1488 h 2064"/>
              <a:gd name="T8" fmla="*/ 672 w 2352"/>
              <a:gd name="T9" fmla="*/ 1152 h 2064"/>
              <a:gd name="T10" fmla="*/ 864 w 2352"/>
              <a:gd name="T11" fmla="*/ 960 h 2064"/>
              <a:gd name="T12" fmla="*/ 1200 w 2352"/>
              <a:gd name="T13" fmla="*/ 672 h 2064"/>
              <a:gd name="T14" fmla="*/ 1488 w 2352"/>
              <a:gd name="T15" fmla="*/ 480 h 2064"/>
              <a:gd name="T16" fmla="*/ 1872 w 2352"/>
              <a:gd name="T17" fmla="*/ 240 h 2064"/>
              <a:gd name="T18" fmla="*/ 2352 w 2352"/>
              <a:gd name="T19" fmla="*/ 0 h 2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52" h="2064">
                <a:moveTo>
                  <a:pt x="0" y="2064"/>
                </a:moveTo>
                <a:lnTo>
                  <a:pt x="96" y="1872"/>
                </a:lnTo>
                <a:lnTo>
                  <a:pt x="192" y="1728"/>
                </a:lnTo>
                <a:lnTo>
                  <a:pt x="384" y="1488"/>
                </a:lnTo>
                <a:lnTo>
                  <a:pt x="672" y="1152"/>
                </a:lnTo>
                <a:lnTo>
                  <a:pt x="864" y="960"/>
                </a:lnTo>
                <a:lnTo>
                  <a:pt x="1200" y="672"/>
                </a:lnTo>
                <a:lnTo>
                  <a:pt x="1488" y="480"/>
                </a:lnTo>
                <a:lnTo>
                  <a:pt x="1872" y="240"/>
                </a:lnTo>
                <a:lnTo>
                  <a:pt x="2352" y="0"/>
                </a:lnTo>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endParaRPr lang="en-US"/>
          </a:p>
        </p:txBody>
      </p:sp>
      <p:sp>
        <p:nvSpPr>
          <p:cNvPr id="7" name="Text Box 7"/>
          <p:cNvSpPr txBox="1">
            <a:spLocks noChangeArrowheads="1"/>
          </p:cNvSpPr>
          <p:nvPr/>
        </p:nvSpPr>
        <p:spPr bwMode="auto">
          <a:xfrm>
            <a:off x="4421188" y="523875"/>
            <a:ext cx="1130300"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chemeClr val="tx1"/>
                </a:solidFill>
                <a:latin typeface="Symbol" charset="0"/>
              </a:rPr>
              <a:t>h</a:t>
            </a:r>
            <a:r>
              <a:rPr lang="en-US" sz="2400">
                <a:solidFill>
                  <a:schemeClr val="tx1"/>
                </a:solidFill>
              </a:rPr>
              <a:t>/s ~ 0</a:t>
            </a:r>
          </a:p>
        </p:txBody>
      </p:sp>
      <p:sp>
        <p:nvSpPr>
          <p:cNvPr id="8" name="Text Box 8"/>
          <p:cNvSpPr txBox="1">
            <a:spLocks noChangeArrowheads="1"/>
          </p:cNvSpPr>
          <p:nvPr/>
        </p:nvSpPr>
        <p:spPr bwMode="auto">
          <a:xfrm>
            <a:off x="4421188" y="1666875"/>
            <a:ext cx="1550987"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rgbClr val="FF0000"/>
                </a:solidFill>
                <a:latin typeface="Symbol" charset="0"/>
              </a:rPr>
              <a:t>h</a:t>
            </a:r>
            <a:r>
              <a:rPr lang="en-US" sz="2400">
                <a:solidFill>
                  <a:srgbClr val="FF0000"/>
                </a:solidFill>
              </a:rPr>
              <a:t>/s = 1/4</a:t>
            </a:r>
            <a:r>
              <a:rPr lang="en-US" sz="2400">
                <a:solidFill>
                  <a:srgbClr val="FF0000"/>
                </a:solidFill>
                <a:latin typeface="Symbol" charset="0"/>
              </a:rPr>
              <a:t>p</a:t>
            </a:r>
          </a:p>
        </p:txBody>
      </p:sp>
      <p:sp>
        <p:nvSpPr>
          <p:cNvPr id="9" name="Text Box 9"/>
          <p:cNvSpPr txBox="1">
            <a:spLocks noChangeArrowheads="1"/>
          </p:cNvSpPr>
          <p:nvPr/>
        </p:nvSpPr>
        <p:spPr bwMode="auto">
          <a:xfrm>
            <a:off x="4408488" y="2895600"/>
            <a:ext cx="2041525"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rgbClr val="008000"/>
                </a:solidFill>
                <a:latin typeface="Symbol" charset="0"/>
              </a:rPr>
              <a:t>h</a:t>
            </a:r>
            <a:r>
              <a:rPr lang="en-US" sz="2400">
                <a:solidFill>
                  <a:srgbClr val="008000"/>
                </a:solidFill>
              </a:rPr>
              <a:t>/s = 2 x 1/4</a:t>
            </a:r>
            <a:r>
              <a:rPr lang="en-US" sz="2400">
                <a:solidFill>
                  <a:srgbClr val="008000"/>
                </a:solidFill>
                <a:latin typeface="Symbol" charset="0"/>
              </a:rPr>
              <a:t>p</a:t>
            </a:r>
          </a:p>
        </p:txBody>
      </p:sp>
      <p:sp>
        <p:nvSpPr>
          <p:cNvPr id="10" name="Text Box 10"/>
          <p:cNvSpPr txBox="1">
            <a:spLocks noChangeArrowheads="1"/>
          </p:cNvSpPr>
          <p:nvPr/>
        </p:nvSpPr>
        <p:spPr bwMode="auto">
          <a:xfrm>
            <a:off x="4408488" y="3724275"/>
            <a:ext cx="2041525"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rgbClr val="800080"/>
                </a:solidFill>
                <a:latin typeface="Symbol" charset="0"/>
              </a:rPr>
              <a:t>h</a:t>
            </a:r>
            <a:r>
              <a:rPr lang="en-US" sz="2400">
                <a:solidFill>
                  <a:srgbClr val="800080"/>
                </a:solidFill>
              </a:rPr>
              <a:t>/s = 3 x 1/4</a:t>
            </a:r>
            <a:r>
              <a:rPr lang="en-US" sz="2400">
                <a:solidFill>
                  <a:srgbClr val="800080"/>
                </a:solidFill>
                <a:latin typeface="Symbol" charset="0"/>
              </a:rPr>
              <a:t>p</a:t>
            </a:r>
          </a:p>
        </p:txBody>
      </p:sp>
      <p:sp>
        <p:nvSpPr>
          <p:cNvPr id="11" name="Freeform 11"/>
          <p:cNvSpPr>
            <a:spLocks/>
          </p:cNvSpPr>
          <p:nvPr/>
        </p:nvSpPr>
        <p:spPr bwMode="auto">
          <a:xfrm>
            <a:off x="598488" y="2101768"/>
            <a:ext cx="3733800" cy="2133600"/>
          </a:xfrm>
          <a:custGeom>
            <a:avLst/>
            <a:gdLst>
              <a:gd name="T0" fmla="*/ 0 w 2352"/>
              <a:gd name="T1" fmla="*/ 1344 h 1344"/>
              <a:gd name="T2" fmla="*/ 96 w 2352"/>
              <a:gd name="T3" fmla="*/ 1200 h 1344"/>
              <a:gd name="T4" fmla="*/ 336 w 2352"/>
              <a:gd name="T5" fmla="*/ 912 h 1344"/>
              <a:gd name="T6" fmla="*/ 576 w 2352"/>
              <a:gd name="T7" fmla="*/ 720 h 1344"/>
              <a:gd name="T8" fmla="*/ 768 w 2352"/>
              <a:gd name="T9" fmla="*/ 576 h 1344"/>
              <a:gd name="T10" fmla="*/ 1056 w 2352"/>
              <a:gd name="T11" fmla="*/ 384 h 1344"/>
              <a:gd name="T12" fmla="*/ 1392 w 2352"/>
              <a:gd name="T13" fmla="*/ 240 h 1344"/>
              <a:gd name="T14" fmla="*/ 1680 w 2352"/>
              <a:gd name="T15" fmla="*/ 144 h 1344"/>
              <a:gd name="T16" fmla="*/ 2016 w 2352"/>
              <a:gd name="T17" fmla="*/ 48 h 1344"/>
              <a:gd name="T18" fmla="*/ 2352 w 2352"/>
              <a:gd name="T19" fmla="*/ 0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52" h="1344">
                <a:moveTo>
                  <a:pt x="0" y="1344"/>
                </a:moveTo>
                <a:lnTo>
                  <a:pt x="96" y="1200"/>
                </a:lnTo>
                <a:lnTo>
                  <a:pt x="336" y="912"/>
                </a:lnTo>
                <a:lnTo>
                  <a:pt x="576" y="720"/>
                </a:lnTo>
                <a:lnTo>
                  <a:pt x="768" y="576"/>
                </a:lnTo>
                <a:lnTo>
                  <a:pt x="1056" y="384"/>
                </a:lnTo>
                <a:lnTo>
                  <a:pt x="1392" y="240"/>
                </a:lnTo>
                <a:lnTo>
                  <a:pt x="1680" y="144"/>
                </a:lnTo>
                <a:lnTo>
                  <a:pt x="2016" y="48"/>
                </a:lnTo>
                <a:lnTo>
                  <a:pt x="2352" y="0"/>
                </a:ln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endParaRPr lang="en-US"/>
          </a:p>
        </p:txBody>
      </p:sp>
      <p:sp>
        <p:nvSpPr>
          <p:cNvPr id="12" name="Freeform 12"/>
          <p:cNvSpPr>
            <a:spLocks/>
          </p:cNvSpPr>
          <p:nvPr/>
        </p:nvSpPr>
        <p:spPr bwMode="auto">
          <a:xfrm>
            <a:off x="598488" y="2957856"/>
            <a:ext cx="3733800" cy="1295400"/>
          </a:xfrm>
          <a:custGeom>
            <a:avLst/>
            <a:gdLst>
              <a:gd name="T0" fmla="*/ 0 w 2352"/>
              <a:gd name="T1" fmla="*/ 816 h 816"/>
              <a:gd name="T2" fmla="*/ 144 w 2352"/>
              <a:gd name="T3" fmla="*/ 624 h 816"/>
              <a:gd name="T4" fmla="*/ 336 w 2352"/>
              <a:gd name="T5" fmla="*/ 480 h 816"/>
              <a:gd name="T6" fmla="*/ 624 w 2352"/>
              <a:gd name="T7" fmla="*/ 288 h 816"/>
              <a:gd name="T8" fmla="*/ 912 w 2352"/>
              <a:gd name="T9" fmla="*/ 144 h 816"/>
              <a:gd name="T10" fmla="*/ 1200 w 2352"/>
              <a:gd name="T11" fmla="*/ 48 h 816"/>
              <a:gd name="T12" fmla="*/ 1536 w 2352"/>
              <a:gd name="T13" fmla="*/ 0 h 816"/>
              <a:gd name="T14" fmla="*/ 1680 w 2352"/>
              <a:gd name="T15" fmla="*/ 0 h 816"/>
              <a:gd name="T16" fmla="*/ 2064 w 2352"/>
              <a:gd name="T17" fmla="*/ 96 h 816"/>
              <a:gd name="T18" fmla="*/ 2160 w 2352"/>
              <a:gd name="T19" fmla="*/ 144 h 816"/>
              <a:gd name="T20" fmla="*/ 2208 w 2352"/>
              <a:gd name="T21" fmla="*/ 192 h 816"/>
              <a:gd name="T22" fmla="*/ 2352 w 2352"/>
              <a:gd name="T23" fmla="*/ 288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2" h="816">
                <a:moveTo>
                  <a:pt x="0" y="816"/>
                </a:moveTo>
                <a:lnTo>
                  <a:pt x="144" y="624"/>
                </a:lnTo>
                <a:lnTo>
                  <a:pt x="336" y="480"/>
                </a:lnTo>
                <a:lnTo>
                  <a:pt x="624" y="288"/>
                </a:lnTo>
                <a:lnTo>
                  <a:pt x="912" y="144"/>
                </a:lnTo>
                <a:lnTo>
                  <a:pt x="1200" y="48"/>
                </a:lnTo>
                <a:lnTo>
                  <a:pt x="1536" y="0"/>
                </a:lnTo>
                <a:lnTo>
                  <a:pt x="1680" y="0"/>
                </a:lnTo>
                <a:lnTo>
                  <a:pt x="2064" y="96"/>
                </a:lnTo>
                <a:lnTo>
                  <a:pt x="2160" y="144"/>
                </a:lnTo>
                <a:lnTo>
                  <a:pt x="2208" y="192"/>
                </a:lnTo>
                <a:lnTo>
                  <a:pt x="2352" y="288"/>
                </a:lnTo>
              </a:path>
            </a:pathLst>
          </a:custGeom>
          <a:noFill/>
          <a:ln w="38100" cap="flat" cmpd="sng">
            <a:solidFill>
              <a:srgbClr val="008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endParaRPr lang="en-US"/>
          </a:p>
        </p:txBody>
      </p:sp>
      <p:sp>
        <p:nvSpPr>
          <p:cNvPr id="13" name="Freeform 13"/>
          <p:cNvSpPr>
            <a:spLocks/>
          </p:cNvSpPr>
          <p:nvPr/>
        </p:nvSpPr>
        <p:spPr bwMode="auto">
          <a:xfrm>
            <a:off x="598488" y="3356744"/>
            <a:ext cx="3733800" cy="914400"/>
          </a:xfrm>
          <a:custGeom>
            <a:avLst/>
            <a:gdLst>
              <a:gd name="T0" fmla="*/ 0 w 2352"/>
              <a:gd name="T1" fmla="*/ 576 h 576"/>
              <a:gd name="T2" fmla="*/ 144 w 2352"/>
              <a:gd name="T3" fmla="*/ 432 h 576"/>
              <a:gd name="T4" fmla="*/ 432 w 2352"/>
              <a:gd name="T5" fmla="*/ 240 h 576"/>
              <a:gd name="T6" fmla="*/ 816 w 2352"/>
              <a:gd name="T7" fmla="*/ 96 h 576"/>
              <a:gd name="T8" fmla="*/ 1056 w 2352"/>
              <a:gd name="T9" fmla="*/ 48 h 576"/>
              <a:gd name="T10" fmla="*/ 1296 w 2352"/>
              <a:gd name="T11" fmla="*/ 0 h 576"/>
              <a:gd name="T12" fmla="*/ 1488 w 2352"/>
              <a:gd name="T13" fmla="*/ 0 h 576"/>
              <a:gd name="T14" fmla="*/ 1680 w 2352"/>
              <a:gd name="T15" fmla="*/ 48 h 576"/>
              <a:gd name="T16" fmla="*/ 1920 w 2352"/>
              <a:gd name="T17" fmla="*/ 144 h 576"/>
              <a:gd name="T18" fmla="*/ 2064 w 2352"/>
              <a:gd name="T19" fmla="*/ 240 h 576"/>
              <a:gd name="T20" fmla="*/ 2208 w 2352"/>
              <a:gd name="T21" fmla="*/ 384 h 576"/>
              <a:gd name="T22" fmla="*/ 2352 w 2352"/>
              <a:gd name="T23" fmla="*/ 52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2" h="576">
                <a:moveTo>
                  <a:pt x="0" y="576"/>
                </a:moveTo>
                <a:lnTo>
                  <a:pt x="144" y="432"/>
                </a:lnTo>
                <a:lnTo>
                  <a:pt x="432" y="240"/>
                </a:lnTo>
                <a:lnTo>
                  <a:pt x="816" y="96"/>
                </a:lnTo>
                <a:lnTo>
                  <a:pt x="1056" y="48"/>
                </a:lnTo>
                <a:lnTo>
                  <a:pt x="1296" y="0"/>
                </a:lnTo>
                <a:lnTo>
                  <a:pt x="1488" y="0"/>
                </a:lnTo>
                <a:lnTo>
                  <a:pt x="1680" y="48"/>
                </a:lnTo>
                <a:lnTo>
                  <a:pt x="1920" y="144"/>
                </a:lnTo>
                <a:lnTo>
                  <a:pt x="2064" y="240"/>
                </a:lnTo>
                <a:lnTo>
                  <a:pt x="2208" y="384"/>
                </a:lnTo>
                <a:lnTo>
                  <a:pt x="2352" y="528"/>
                </a:lnTo>
              </a:path>
            </a:pathLst>
          </a:custGeom>
          <a:noFill/>
          <a:ln w="38100" cap="flat" cmpd="sng">
            <a:solidFill>
              <a:srgbClr val="80008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endParaRPr lang="en-US"/>
          </a:p>
        </p:txBody>
      </p:sp>
      <p:pic>
        <p:nvPicPr>
          <p:cNvPr id="14" name="Picture 13" descr="timeline-v9"/>
          <p:cNvPicPr/>
          <p:nvPr/>
        </p:nvPicPr>
        <p:blipFill>
          <a:blip r:embed="rId4">
            <a:extLst>
              <a:ext uri="{28A0092B-C50C-407E-A947-70E740481C1C}">
                <a14:useLocalDpi xmlns:a14="http://schemas.microsoft.com/office/drawing/2010/main" val="0"/>
              </a:ext>
            </a:extLst>
          </a:blip>
          <a:srcRect/>
          <a:stretch>
            <a:fillRect/>
          </a:stretch>
        </p:blipFill>
        <p:spPr bwMode="auto">
          <a:xfrm>
            <a:off x="4421188" y="0"/>
            <a:ext cx="4735512" cy="6257352"/>
          </a:xfrm>
          <a:prstGeom prst="rect">
            <a:avLst/>
          </a:prstGeom>
          <a:noFill/>
          <a:ln>
            <a:noFill/>
          </a:ln>
        </p:spPr>
      </p:pic>
      <p:sp>
        <p:nvSpPr>
          <p:cNvPr id="15" name="TextBox 14"/>
          <p:cNvSpPr txBox="1"/>
          <p:nvPr/>
        </p:nvSpPr>
        <p:spPr>
          <a:xfrm>
            <a:off x="5039881" y="6110810"/>
            <a:ext cx="3160535" cy="707886"/>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sz="4000" dirty="0" smtClean="0">
                <a:solidFill>
                  <a:srgbClr val="0000FF"/>
                </a:solidFill>
                <a:latin typeface="Apple Chancery"/>
                <a:cs typeface="Apple Chancery"/>
              </a:rPr>
              <a:t>Perfect Fluid</a:t>
            </a:r>
            <a:endParaRPr lang="en-US" sz="4000" dirty="0">
              <a:solidFill>
                <a:srgbClr val="0000FF"/>
              </a:solidFill>
              <a:latin typeface="Apple Chancery"/>
              <a:cs typeface="Apple Chancery"/>
            </a:endParaRPr>
          </a:p>
        </p:txBody>
      </p:sp>
      <p:pic>
        <p:nvPicPr>
          <p:cNvPr id="16" name="Picture 15"/>
          <p:cNvPicPr>
            <a:picLocks noChangeAspect="1"/>
          </p:cNvPicPr>
          <p:nvPr/>
        </p:nvPicPr>
        <p:blipFill>
          <a:blip r:embed="rId5"/>
          <a:stretch>
            <a:fillRect/>
          </a:stretch>
        </p:blipFill>
        <p:spPr>
          <a:xfrm>
            <a:off x="65088" y="4715103"/>
            <a:ext cx="4267200" cy="2133601"/>
          </a:xfrm>
          <a:prstGeom prst="rect">
            <a:avLst/>
          </a:prstGeom>
        </p:spPr>
      </p:pic>
      <p:sp>
        <p:nvSpPr>
          <p:cNvPr id="17" name="TextBox 16"/>
          <p:cNvSpPr txBox="1"/>
          <p:nvPr/>
        </p:nvSpPr>
        <p:spPr>
          <a:xfrm>
            <a:off x="0" y="22508"/>
            <a:ext cx="4332288" cy="707886"/>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n-US" sz="4000" b="1"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Viscosity</a:t>
            </a:r>
            <a:endParaRPr lang="en-US" sz="4000" b="1"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graphicFrame>
        <p:nvGraphicFramePr>
          <p:cNvPr id="18" name="Object 4"/>
          <p:cNvGraphicFramePr>
            <a:graphicFrameLocks noChangeAspect="1"/>
          </p:cNvGraphicFramePr>
          <p:nvPr>
            <p:extLst>
              <p:ext uri="{D42A27DB-BD31-4B8C-83A1-F6EECF244321}">
                <p14:modId xmlns:p14="http://schemas.microsoft.com/office/powerpoint/2010/main" val="1255127820"/>
              </p:ext>
            </p:extLst>
          </p:nvPr>
        </p:nvGraphicFramePr>
        <p:xfrm>
          <a:off x="763495" y="1408906"/>
          <a:ext cx="1546225" cy="515937"/>
        </p:xfrm>
        <a:graphic>
          <a:graphicData uri="http://schemas.openxmlformats.org/presentationml/2006/ole">
            <mc:AlternateContent xmlns:mc="http://schemas.openxmlformats.org/markup-compatibility/2006">
              <mc:Choice xmlns:v="urn:schemas-microsoft-com:vml" Requires="v">
                <p:oleObj spid="_x0000_s10699" name="Equation" r:id="rId6" imgW="609600" imgH="203200" progId="Equation.3">
                  <p:embed/>
                </p:oleObj>
              </mc:Choice>
              <mc:Fallback>
                <p:oleObj name="Equation" r:id="rId6" imgW="609600" imgH="203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495" y="1408906"/>
                        <a:ext cx="1546225"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 name="Object 2"/>
          <p:cNvGraphicFramePr>
            <a:graphicFrameLocks noChangeAspect="1"/>
          </p:cNvGraphicFramePr>
          <p:nvPr>
            <p:extLst>
              <p:ext uri="{D42A27DB-BD31-4B8C-83A1-F6EECF244321}">
                <p14:modId xmlns:p14="http://schemas.microsoft.com/office/powerpoint/2010/main" val="2171890443"/>
              </p:ext>
            </p:extLst>
          </p:nvPr>
        </p:nvGraphicFramePr>
        <p:xfrm>
          <a:off x="598488" y="2006091"/>
          <a:ext cx="1711232" cy="127509"/>
        </p:xfrm>
        <a:graphic>
          <a:graphicData uri="http://schemas.openxmlformats.org/presentationml/2006/ole">
            <mc:AlternateContent xmlns:mc="http://schemas.openxmlformats.org/markup-compatibility/2006">
              <mc:Choice xmlns:v="urn:schemas-microsoft-com:vml" Requires="v">
                <p:oleObj spid="_x0000_s10700" name="Equation" r:id="rId8" imgW="2933700" imgH="241300" progId="Equation.3">
                  <p:embed/>
                </p:oleObj>
              </mc:Choice>
              <mc:Fallback>
                <p:oleObj name="Equation" r:id="rId8" imgW="2933700" imgH="2413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8488" y="2006091"/>
                        <a:ext cx="1711232" cy="127509"/>
                      </a:xfrm>
                      <a:prstGeom prst="rect">
                        <a:avLst/>
                      </a:prstGeom>
                      <a:noFill/>
                    </p:spPr>
                  </p:pic>
                </p:oleObj>
              </mc:Fallback>
            </mc:AlternateContent>
          </a:graphicData>
        </a:graphic>
      </p:graphicFrame>
      <p:graphicFrame>
        <p:nvGraphicFramePr>
          <p:cNvPr id="20" name="Object 30"/>
          <p:cNvGraphicFramePr>
            <a:graphicFrameLocks noChangeAspect="1"/>
          </p:cNvGraphicFramePr>
          <p:nvPr>
            <p:extLst>
              <p:ext uri="{D42A27DB-BD31-4B8C-83A1-F6EECF244321}">
                <p14:modId xmlns:p14="http://schemas.microsoft.com/office/powerpoint/2010/main" val="3848147510"/>
              </p:ext>
            </p:extLst>
          </p:nvPr>
        </p:nvGraphicFramePr>
        <p:xfrm>
          <a:off x="1454343" y="3724275"/>
          <a:ext cx="2375461" cy="466725"/>
        </p:xfrm>
        <a:graphic>
          <a:graphicData uri="http://schemas.openxmlformats.org/presentationml/2006/ole">
            <mc:AlternateContent xmlns:mc="http://schemas.openxmlformats.org/markup-compatibility/2006">
              <mc:Choice xmlns:v="urn:schemas-microsoft-com:vml" Requires="v">
                <p:oleObj spid="_x0000_s10701" name="Equation" r:id="rId10" imgW="2387600" imgH="469900" progId="Equation.3">
                  <p:embed/>
                </p:oleObj>
              </mc:Choice>
              <mc:Fallback>
                <p:oleObj name="Equation" r:id="rId10" imgW="2387600" imgH="469900" progId="Equation.3">
                  <p:embed/>
                  <p:pic>
                    <p:nvPicPr>
                      <p:cNvPr id="0" name=""/>
                      <p:cNvPicPr>
                        <a:picLocks noChangeAspect="1" noChangeArrowheads="1"/>
                      </p:cNvPicPr>
                      <p:nvPr/>
                    </p:nvPicPr>
                    <p:blipFill>
                      <a:blip r:embed="rId11"/>
                      <a:srcRect/>
                      <a:stretch>
                        <a:fillRect/>
                      </a:stretch>
                    </p:blipFill>
                    <p:spPr bwMode="auto">
                      <a:xfrm>
                        <a:off x="1454343" y="3724275"/>
                        <a:ext cx="2375461" cy="466725"/>
                      </a:xfrm>
                      <a:prstGeom prst="rect">
                        <a:avLst/>
                      </a:prstGeom>
                      <a:solidFill>
                        <a:schemeClr val="bg1"/>
                      </a:solidFill>
                      <a:ln w="9525">
                        <a:noFill/>
                        <a:miter lim="800000"/>
                        <a:headEnd/>
                        <a:tailEnd/>
                      </a:ln>
                    </p:spPr>
                  </p:pic>
                </p:oleObj>
              </mc:Fallback>
            </mc:AlternateContent>
          </a:graphicData>
        </a:graphic>
      </p:graphicFrame>
      <p:sp>
        <p:nvSpPr>
          <p:cNvPr id="21" name="Rectangle 20"/>
          <p:cNvSpPr/>
          <p:nvPr/>
        </p:nvSpPr>
        <p:spPr>
          <a:xfrm>
            <a:off x="8277795" y="6630345"/>
            <a:ext cx="866205" cy="2276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22</a:t>
            </a:r>
            <a:r>
              <a:rPr lang="en-US" dirty="0" smtClean="0">
                <a:solidFill>
                  <a:schemeClr val="tx1"/>
                </a:solidFill>
              </a:rPr>
              <a:t>/34</a:t>
            </a:r>
            <a:endParaRPr lang="en-US" dirty="0">
              <a:solidFill>
                <a:schemeClr val="tx1"/>
              </a:solidFill>
            </a:endParaRPr>
          </a:p>
        </p:txBody>
      </p:sp>
    </p:spTree>
    <p:extLst>
      <p:ext uri="{BB962C8B-B14F-4D97-AF65-F5344CB8AC3E}">
        <p14:creationId xmlns:p14="http://schemas.microsoft.com/office/powerpoint/2010/main" val="2747571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P spid="13"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7886"/>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n-US" sz="4000"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Collectivity : Heavy Quarks</a:t>
            </a:r>
            <a:endParaRPr lang="en-US" sz="4000"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pic>
        <p:nvPicPr>
          <p:cNvPr id="6" name="Picture 5"/>
          <p:cNvPicPr>
            <a:picLocks noChangeAspect="1"/>
          </p:cNvPicPr>
          <p:nvPr/>
        </p:nvPicPr>
        <p:blipFill>
          <a:blip r:embed="rId2"/>
          <a:stretch>
            <a:fillRect/>
          </a:stretch>
        </p:blipFill>
        <p:spPr>
          <a:xfrm>
            <a:off x="145676" y="809860"/>
            <a:ext cx="4291853" cy="6048140"/>
          </a:xfrm>
          <a:prstGeom prst="rect">
            <a:avLst/>
          </a:prstGeom>
        </p:spPr>
      </p:pic>
      <p:sp>
        <p:nvSpPr>
          <p:cNvPr id="7" name="TextBox 6"/>
          <p:cNvSpPr txBox="1"/>
          <p:nvPr/>
        </p:nvSpPr>
        <p:spPr>
          <a:xfrm>
            <a:off x="4437529" y="809860"/>
            <a:ext cx="4524111" cy="3970318"/>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800" dirty="0" smtClean="0">
                <a:solidFill>
                  <a:srgbClr val="000000"/>
                </a:solidFill>
                <a:latin typeface="Apple Chancery"/>
                <a:cs typeface="Apple Chancery"/>
              </a:rPr>
              <a:t>Charm flow is smaller compared to light flavor particles.</a:t>
            </a:r>
          </a:p>
          <a:p>
            <a:endParaRPr lang="en-US" sz="2800" dirty="0" smtClean="0">
              <a:solidFill>
                <a:srgbClr val="000000"/>
              </a:solidFill>
              <a:latin typeface="Apple Chancery"/>
              <a:cs typeface="Apple Chancery"/>
            </a:endParaRPr>
          </a:p>
          <a:p>
            <a:r>
              <a:rPr lang="en-US" sz="2800" dirty="0" smtClean="0">
                <a:solidFill>
                  <a:srgbClr val="000000"/>
                </a:solidFill>
                <a:latin typeface="Apple Chancery"/>
                <a:cs typeface="Apple Chancery"/>
              </a:rPr>
              <a:t>Indicates charm quark is not fully thermalized and does not flow completely with the medium</a:t>
            </a:r>
          </a:p>
          <a:p>
            <a:endParaRPr lang="en-US" sz="2800" dirty="0">
              <a:solidFill>
                <a:srgbClr val="000000"/>
              </a:solidFill>
              <a:latin typeface="Apple Chancery"/>
              <a:cs typeface="Apple Chancery"/>
            </a:endParaRPr>
          </a:p>
        </p:txBody>
      </p:sp>
      <p:sp>
        <p:nvSpPr>
          <p:cNvPr id="8" name="TextBox 7"/>
          <p:cNvSpPr txBox="1"/>
          <p:nvPr/>
        </p:nvSpPr>
        <p:spPr>
          <a:xfrm>
            <a:off x="4437529" y="5062063"/>
            <a:ext cx="4706471" cy="1015663"/>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2000" dirty="0" smtClean="0">
                <a:solidFill>
                  <a:srgbClr val="000000"/>
                </a:solidFill>
                <a:latin typeface="+mj-lt"/>
                <a:cs typeface="Apple Chancery"/>
              </a:rPr>
              <a:t>Charm quarks initially produced, their </a:t>
            </a:r>
            <a:r>
              <a:rPr lang="en-US" sz="2000" dirty="0" err="1" smtClean="0">
                <a:solidFill>
                  <a:srgbClr val="000000"/>
                </a:solidFill>
                <a:latin typeface="+mj-lt"/>
                <a:cs typeface="Apple Chancery"/>
              </a:rPr>
              <a:t>ropagation</a:t>
            </a:r>
            <a:r>
              <a:rPr lang="en-US" sz="2000" dirty="0" smtClean="0">
                <a:solidFill>
                  <a:srgbClr val="000000"/>
                </a:solidFill>
                <a:latin typeface="+mj-lt"/>
                <a:cs typeface="Apple Chancery"/>
              </a:rPr>
              <a:t> in QGP medium is analogous to Brownian Motion in molecular physics</a:t>
            </a:r>
            <a:endParaRPr lang="en-US" sz="2000" dirty="0">
              <a:solidFill>
                <a:srgbClr val="000000"/>
              </a:solidFill>
              <a:latin typeface="+mj-lt"/>
              <a:cs typeface="Apple Chancery"/>
            </a:endParaRPr>
          </a:p>
        </p:txBody>
      </p:sp>
      <p:sp>
        <p:nvSpPr>
          <p:cNvPr id="9" name="Rectangle 8"/>
          <p:cNvSpPr/>
          <p:nvPr/>
        </p:nvSpPr>
        <p:spPr>
          <a:xfrm>
            <a:off x="8277795" y="6630345"/>
            <a:ext cx="866205" cy="2276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23/34</a:t>
            </a:r>
            <a:endParaRPr lang="en-US" dirty="0">
              <a:solidFill>
                <a:schemeClr val="tx1"/>
              </a:solidFill>
            </a:endParaRPr>
          </a:p>
        </p:txBody>
      </p:sp>
      <p:sp>
        <p:nvSpPr>
          <p:cNvPr id="10" name="TextBox 9"/>
          <p:cNvSpPr txBox="1"/>
          <p:nvPr/>
        </p:nvSpPr>
        <p:spPr>
          <a:xfrm>
            <a:off x="4270497" y="6488668"/>
            <a:ext cx="3374504"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dirty="0" smtClean="0"/>
              <a:t>STAR PRL : </a:t>
            </a:r>
            <a:r>
              <a:rPr lang="en-US" dirty="0" smtClean="0"/>
              <a:t>2016 (to be submitted)</a:t>
            </a:r>
            <a:endParaRPr lang="en-US" dirty="0"/>
          </a:p>
        </p:txBody>
      </p:sp>
    </p:spTree>
    <p:extLst>
      <p:ext uri="{BB962C8B-B14F-4D97-AF65-F5344CB8AC3E}">
        <p14:creationId xmlns:p14="http://schemas.microsoft.com/office/powerpoint/2010/main" val="107925853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200"/>
            <a:ext cx="9144000" cy="691341"/>
          </a:xfrm>
        </p:spPr>
        <p:style>
          <a:lnRef idx="1">
            <a:schemeClr val="dk1"/>
          </a:lnRef>
          <a:fillRef idx="3">
            <a:schemeClr val="dk1"/>
          </a:fillRef>
          <a:effectRef idx="2">
            <a:schemeClr val="dk1"/>
          </a:effectRef>
          <a:fontRef idx="minor">
            <a:schemeClr val="lt1"/>
          </a:fontRef>
        </p:style>
        <p:txBody>
          <a:bodyPr>
            <a:normAutofit fontScale="90000"/>
          </a:bodyPr>
          <a:lstStyle/>
          <a:p>
            <a:r>
              <a:rPr lang="en-US"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Properties of QGP</a:t>
            </a:r>
            <a:endParaRPr lang="en-US"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sp>
        <p:nvSpPr>
          <p:cNvPr id="4" name="TextBox 3"/>
          <p:cNvSpPr txBox="1"/>
          <p:nvPr/>
        </p:nvSpPr>
        <p:spPr>
          <a:xfrm>
            <a:off x="0" y="6279533"/>
            <a:ext cx="4140057" cy="46166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400" dirty="0" smtClean="0">
                <a:solidFill>
                  <a:srgbClr val="0000FF"/>
                </a:solidFill>
                <a:latin typeface="Apple Chancery"/>
                <a:cs typeface="Apple Chancery"/>
              </a:rPr>
              <a:t>Diffusion: Measure of mobility</a:t>
            </a:r>
            <a:endParaRPr lang="en-US" sz="2400" dirty="0">
              <a:solidFill>
                <a:srgbClr val="0000FF"/>
              </a:solidFill>
              <a:latin typeface="Apple Chancery"/>
              <a:cs typeface="Apple Chancery"/>
            </a:endParaRPr>
          </a:p>
        </p:txBody>
      </p:sp>
      <p:pic>
        <p:nvPicPr>
          <p:cNvPr id="12" name="Picture 11" descr="220px-Brownian_motion_larg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5541"/>
            <a:ext cx="3840556" cy="3840556"/>
          </a:xfrm>
          <a:prstGeom prst="rect">
            <a:avLst/>
          </a:prstGeom>
        </p:spPr>
      </p:pic>
      <p:sp>
        <p:nvSpPr>
          <p:cNvPr id="13" name="Rectangle 12"/>
          <p:cNvSpPr/>
          <p:nvPr/>
        </p:nvSpPr>
        <p:spPr>
          <a:xfrm>
            <a:off x="3840556" y="715541"/>
            <a:ext cx="5303444" cy="1200328"/>
          </a:xfrm>
          <a:prstGeom prst="rect">
            <a:avLst/>
          </a:prstGeom>
          <a:solidFill>
            <a:schemeClr val="accent6">
              <a:lumMod val="60000"/>
              <a:lumOff val="40000"/>
            </a:schemeClr>
          </a:solidFill>
        </p:spPr>
        <p:txBody>
          <a:bodyPr wrap="square">
            <a:spAutoFit/>
          </a:bodyPr>
          <a:lstStyle/>
          <a:p>
            <a:r>
              <a:rPr lang="en-US" sz="2400" dirty="0">
                <a:latin typeface="Apple Chancery"/>
                <a:cs typeface="Apple Chancery"/>
              </a:rPr>
              <a:t>Brownian motion of a big particle (dust particle) that collides with a large set of smaller particles (molecules of a gas)</a:t>
            </a:r>
          </a:p>
        </p:txBody>
      </p:sp>
      <p:sp>
        <p:nvSpPr>
          <p:cNvPr id="14" name="Rectangle 13"/>
          <p:cNvSpPr/>
          <p:nvPr/>
        </p:nvSpPr>
        <p:spPr>
          <a:xfrm>
            <a:off x="3840557" y="1913747"/>
            <a:ext cx="5303444" cy="830997"/>
          </a:xfrm>
          <a:prstGeom prst="rect">
            <a:avLst/>
          </a:prstGeom>
          <a:solidFill>
            <a:schemeClr val="accent1">
              <a:lumMod val="60000"/>
              <a:lumOff val="40000"/>
            </a:schemeClr>
          </a:solidFill>
        </p:spPr>
        <p:txBody>
          <a:bodyPr wrap="square">
            <a:spAutoFit/>
          </a:bodyPr>
          <a:lstStyle/>
          <a:p>
            <a:r>
              <a:rPr lang="en-US" sz="2400" dirty="0" smtClean="0">
                <a:latin typeface="Apple Chancery"/>
                <a:cs typeface="Apple Chancery"/>
              </a:rPr>
              <a:t>Served </a:t>
            </a:r>
            <a:r>
              <a:rPr lang="en-US" sz="2400" dirty="0">
                <a:latin typeface="Apple Chancery"/>
                <a:cs typeface="Apple Chancery"/>
              </a:rPr>
              <a:t>as definitive confirmation that atoms and molecules actually </a:t>
            </a:r>
            <a:r>
              <a:rPr lang="en-US" sz="2400" dirty="0" smtClean="0">
                <a:latin typeface="Apple Chancery"/>
                <a:cs typeface="Apple Chancery"/>
              </a:rPr>
              <a:t>exist.</a:t>
            </a:r>
            <a:endParaRPr lang="en-US" sz="2400" dirty="0">
              <a:latin typeface="Apple Chancery"/>
              <a:cs typeface="Apple Chancery"/>
            </a:endParaRPr>
          </a:p>
        </p:txBody>
      </p:sp>
      <p:pic>
        <p:nvPicPr>
          <p:cNvPr id="15" name="Picture 14" descr="qcd_mass2"/>
          <p:cNvPicPr>
            <a:picLocks noChangeAspect="1" noChangeArrowheads="1"/>
          </p:cNvPicPr>
          <p:nvPr/>
        </p:nvPicPr>
        <p:blipFill>
          <a:blip r:embed="rId3" cstate="print"/>
          <a:srcRect t="5367"/>
          <a:stretch>
            <a:fillRect/>
          </a:stretch>
        </p:blipFill>
        <p:spPr bwMode="auto">
          <a:xfrm>
            <a:off x="5456071" y="3798156"/>
            <a:ext cx="3275579" cy="3028305"/>
          </a:xfrm>
          <a:prstGeom prst="rect">
            <a:avLst/>
          </a:prstGeom>
          <a:noFill/>
          <a:ln w="9525">
            <a:noFill/>
            <a:miter lim="800000"/>
            <a:headEnd/>
            <a:tailEnd/>
          </a:ln>
        </p:spPr>
      </p:pic>
      <p:sp>
        <p:nvSpPr>
          <p:cNvPr id="16" name="TextBox 15"/>
          <p:cNvSpPr txBox="1"/>
          <p:nvPr/>
        </p:nvSpPr>
        <p:spPr>
          <a:xfrm>
            <a:off x="177053" y="5001120"/>
            <a:ext cx="5216567" cy="954107"/>
          </a:xfrm>
          <a:prstGeom prst="rect">
            <a:avLst/>
          </a:prstGeom>
          <a:solidFill>
            <a:schemeClr val="accent2">
              <a:lumMod val="60000"/>
              <a:lumOff val="40000"/>
            </a:schemeClr>
          </a:solidFill>
        </p:spPr>
        <p:txBody>
          <a:bodyPr wrap="square" rtlCol="0">
            <a:spAutoFit/>
          </a:bodyPr>
          <a:lstStyle/>
          <a:p>
            <a:r>
              <a:rPr lang="en-US" sz="2800" dirty="0" smtClean="0">
                <a:latin typeface="Apple Chancery"/>
                <a:cs typeface="Apple Chancery"/>
              </a:rPr>
              <a:t>Brownian Motion of Heavy Quarks in a  bath of light </a:t>
            </a:r>
            <a:r>
              <a:rPr lang="en-US" sz="2800" dirty="0" err="1" smtClean="0">
                <a:latin typeface="Apple Chancery"/>
                <a:cs typeface="Apple Chancery"/>
              </a:rPr>
              <a:t>partons</a:t>
            </a:r>
            <a:endParaRPr lang="en-US" sz="2800" dirty="0">
              <a:latin typeface="Apple Chancery"/>
              <a:cs typeface="Apple Chancery"/>
            </a:endParaRPr>
          </a:p>
        </p:txBody>
      </p:sp>
      <p:pic>
        <p:nvPicPr>
          <p:cNvPr id="3" name="Picture 2"/>
          <p:cNvPicPr>
            <a:picLocks noChangeAspect="1"/>
          </p:cNvPicPr>
          <p:nvPr/>
        </p:nvPicPr>
        <p:blipFill>
          <a:blip r:embed="rId4"/>
          <a:stretch>
            <a:fillRect/>
          </a:stretch>
        </p:blipFill>
        <p:spPr>
          <a:xfrm>
            <a:off x="4588494" y="3205262"/>
            <a:ext cx="3835400" cy="60960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862555" y="2749348"/>
            <a:ext cx="2313454" cy="461665"/>
          </a:xfrm>
          <a:prstGeom prst="rect">
            <a:avLst/>
          </a:prstGeom>
          <a:noFill/>
        </p:spPr>
        <p:txBody>
          <a:bodyPr wrap="none" rtlCol="0">
            <a:spAutoFit/>
          </a:bodyPr>
          <a:lstStyle/>
          <a:p>
            <a:r>
              <a:rPr lang="en-US" sz="2400" b="1" dirty="0" smtClean="0"/>
              <a:t>Einstein's theory</a:t>
            </a:r>
            <a:endParaRPr lang="en-US" sz="2400" b="1" dirty="0"/>
          </a:p>
        </p:txBody>
      </p:sp>
      <p:sp>
        <p:nvSpPr>
          <p:cNvPr id="17" name="Rectangle 16"/>
          <p:cNvSpPr/>
          <p:nvPr/>
        </p:nvSpPr>
        <p:spPr>
          <a:xfrm>
            <a:off x="8277795" y="6630345"/>
            <a:ext cx="866205" cy="2276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24/34</a:t>
            </a:r>
            <a:endParaRPr lang="en-US" dirty="0">
              <a:solidFill>
                <a:schemeClr val="tx1"/>
              </a:solidFill>
            </a:endParaRPr>
          </a:p>
        </p:txBody>
      </p:sp>
      <p:sp>
        <p:nvSpPr>
          <p:cNvPr id="6" name="TextBox 5"/>
          <p:cNvSpPr txBox="1"/>
          <p:nvPr/>
        </p:nvSpPr>
        <p:spPr>
          <a:xfrm>
            <a:off x="0" y="4421449"/>
            <a:ext cx="1121859" cy="369332"/>
          </a:xfrm>
          <a:prstGeom prst="rect">
            <a:avLst/>
          </a:prstGeom>
          <a:noFill/>
        </p:spPr>
        <p:txBody>
          <a:bodyPr wrap="none" rtlCol="0">
            <a:spAutoFit/>
          </a:bodyPr>
          <a:lstStyle/>
          <a:p>
            <a:r>
              <a:rPr lang="en-US" dirty="0" smtClean="0"/>
              <a:t>Wikipedia</a:t>
            </a:r>
            <a:endParaRPr lang="en-US" dirty="0"/>
          </a:p>
        </p:txBody>
      </p:sp>
    </p:spTree>
    <p:extLst>
      <p:ext uri="{BB962C8B-B14F-4D97-AF65-F5344CB8AC3E}">
        <p14:creationId xmlns:p14="http://schemas.microsoft.com/office/powerpoint/2010/main" val="11520918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2508"/>
            <a:ext cx="9144000" cy="707886"/>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n-US" sz="4000" b="1"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Diffusion Co-efficient</a:t>
            </a:r>
            <a:endParaRPr lang="en-US" sz="4000" b="1"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pic>
        <p:nvPicPr>
          <p:cNvPr id="12" name="Picture 11" descr="D0_tamu_suba_duke-eps-converted-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8517" y="751618"/>
            <a:ext cx="4259214" cy="3117414"/>
          </a:xfrm>
          <a:prstGeom prst="rect">
            <a:avLst/>
          </a:prstGeom>
        </p:spPr>
      </p:pic>
      <p:grpSp>
        <p:nvGrpSpPr>
          <p:cNvPr id="5" name="Group 4"/>
          <p:cNvGrpSpPr/>
          <p:nvPr/>
        </p:nvGrpSpPr>
        <p:grpSpPr>
          <a:xfrm>
            <a:off x="115460" y="3713585"/>
            <a:ext cx="9028540" cy="3044696"/>
            <a:chOff x="115460" y="3793960"/>
            <a:chExt cx="9028540" cy="3044696"/>
          </a:xfrm>
        </p:grpSpPr>
        <p:pic>
          <p:nvPicPr>
            <p:cNvPr id="3" name="Picture 2"/>
            <p:cNvPicPr>
              <a:picLocks noChangeAspect="1"/>
            </p:cNvPicPr>
            <p:nvPr/>
          </p:nvPicPr>
          <p:blipFill>
            <a:blip r:embed="rId3"/>
            <a:stretch>
              <a:fillRect/>
            </a:stretch>
          </p:blipFill>
          <p:spPr>
            <a:xfrm>
              <a:off x="115460" y="3793960"/>
              <a:ext cx="4057586" cy="3044696"/>
            </a:xfrm>
            <a:prstGeom prst="rect">
              <a:avLst/>
            </a:prstGeom>
          </p:spPr>
        </p:pic>
        <p:sp>
          <p:nvSpPr>
            <p:cNvPr id="18" name="Rectangle 17"/>
            <p:cNvSpPr/>
            <p:nvPr/>
          </p:nvSpPr>
          <p:spPr>
            <a:xfrm>
              <a:off x="4332288" y="4363823"/>
              <a:ext cx="4811712" cy="1569660"/>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en-US" sz="2400" dirty="0">
                  <a:solidFill>
                    <a:srgbClr val="0000FF"/>
                  </a:solidFill>
                  <a:latin typeface="Apple Chancery"/>
                  <a:cs typeface="Apple Chancery"/>
                </a:rPr>
                <a:t>The </a:t>
              </a:r>
              <a:r>
                <a:rPr lang="en-US" sz="2400" dirty="0" smtClean="0">
                  <a:solidFill>
                    <a:srgbClr val="0000FF"/>
                  </a:solidFill>
                  <a:latin typeface="Apple Chancery"/>
                  <a:cs typeface="Apple Chancery"/>
                </a:rPr>
                <a:t>Diffusion co-efficient times 2</a:t>
              </a:r>
              <a:r>
                <a:rPr lang="en-US" sz="2400" dirty="0" smtClean="0">
                  <a:solidFill>
                    <a:srgbClr val="0000FF"/>
                  </a:solidFill>
                  <a:latin typeface="Symbol" charset="2"/>
                  <a:cs typeface="Symbol" charset="2"/>
                </a:rPr>
                <a:t>p</a:t>
              </a:r>
              <a:r>
                <a:rPr lang="en-US" sz="2400" dirty="0" smtClean="0">
                  <a:solidFill>
                    <a:srgbClr val="0000FF"/>
                  </a:solidFill>
                  <a:latin typeface="Apple Chancery"/>
                  <a:cs typeface="Apple Chancery"/>
                </a:rPr>
                <a:t> T</a:t>
              </a:r>
              <a:r>
                <a:rPr lang="en-US" sz="2400" dirty="0">
                  <a:solidFill>
                    <a:srgbClr val="0000FF"/>
                  </a:solidFill>
                  <a:latin typeface="Apple Chancery"/>
                  <a:cs typeface="Apple Chancery"/>
                </a:rPr>
                <a:t> </a:t>
              </a:r>
              <a:r>
                <a:rPr lang="en-US" sz="2400" dirty="0" smtClean="0">
                  <a:solidFill>
                    <a:srgbClr val="0000FF"/>
                  </a:solidFill>
                  <a:latin typeface="Apple Chancery"/>
                  <a:cs typeface="Apple Chancery"/>
                </a:rPr>
                <a:t>is observed </a:t>
              </a:r>
              <a:r>
                <a:rPr lang="en-US" sz="2400" dirty="0">
                  <a:solidFill>
                    <a:srgbClr val="0000FF"/>
                  </a:solidFill>
                  <a:latin typeface="Apple Chancery"/>
                  <a:cs typeface="Apple Chancery"/>
                </a:rPr>
                <a:t>to be between  </a:t>
              </a:r>
              <a:r>
                <a:rPr lang="en-US" sz="2400" dirty="0" smtClean="0">
                  <a:solidFill>
                    <a:srgbClr val="0000FF"/>
                  </a:solidFill>
                  <a:latin typeface="Apple Chancery"/>
                  <a:cs typeface="Apple Chancery"/>
                </a:rPr>
                <a:t>1 – 10 and consistent with Lattice QCD calculations</a:t>
              </a:r>
              <a:endParaRPr lang="en-US" sz="2400" dirty="0">
                <a:solidFill>
                  <a:srgbClr val="0000FF"/>
                </a:solidFill>
                <a:latin typeface="Apple Chancery"/>
                <a:cs typeface="Apple Chancery"/>
              </a:endParaRPr>
            </a:p>
          </p:txBody>
        </p:sp>
      </p:grpSp>
      <p:sp>
        <p:nvSpPr>
          <p:cNvPr id="8" name="Rectangle 7"/>
          <p:cNvSpPr/>
          <p:nvPr/>
        </p:nvSpPr>
        <p:spPr>
          <a:xfrm>
            <a:off x="8277795" y="6602368"/>
            <a:ext cx="866205" cy="2276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25/34</a:t>
            </a:r>
            <a:endParaRPr lang="en-US" dirty="0">
              <a:solidFill>
                <a:schemeClr val="tx1"/>
              </a:solidFill>
            </a:endParaRPr>
          </a:p>
        </p:txBody>
      </p:sp>
      <p:pic>
        <p:nvPicPr>
          <p:cNvPr id="13" name="Picture 12" descr="D0_tamu_suba_duke_v2-eps-converted-t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689" y="737605"/>
            <a:ext cx="4173046" cy="3002827"/>
          </a:xfrm>
          <a:prstGeom prst="rect">
            <a:avLst/>
          </a:prstGeom>
        </p:spPr>
      </p:pic>
      <p:sp>
        <p:nvSpPr>
          <p:cNvPr id="6" name="TextBox 5"/>
          <p:cNvSpPr txBox="1"/>
          <p:nvPr/>
        </p:nvSpPr>
        <p:spPr>
          <a:xfrm>
            <a:off x="7593474" y="3740432"/>
            <a:ext cx="1596711" cy="369332"/>
          </a:xfrm>
          <a:prstGeom prst="rect">
            <a:avLst/>
          </a:prstGeom>
          <a:noFill/>
        </p:spPr>
        <p:txBody>
          <a:bodyPr wrap="none" rtlCol="0">
            <a:spAutoFit/>
          </a:bodyPr>
          <a:lstStyle/>
          <a:p>
            <a:r>
              <a:rPr lang="en-US" dirty="0" smtClean="0"/>
              <a:t>STAR: QM2015</a:t>
            </a:r>
            <a:endParaRPr lang="en-US" dirty="0"/>
          </a:p>
        </p:txBody>
      </p:sp>
    </p:spTree>
    <p:extLst>
      <p:ext uri="{BB962C8B-B14F-4D97-AF65-F5344CB8AC3E}">
        <p14:creationId xmlns:p14="http://schemas.microsoft.com/office/powerpoint/2010/main" val="407621298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65978"/>
          </a:xfrm>
        </p:spPr>
        <p:style>
          <a:lnRef idx="1">
            <a:schemeClr val="dk1"/>
          </a:lnRef>
          <a:fillRef idx="3">
            <a:schemeClr val="dk1"/>
          </a:fillRef>
          <a:effectRef idx="2">
            <a:schemeClr val="dk1"/>
          </a:effectRef>
          <a:fontRef idx="minor">
            <a:schemeClr val="lt1"/>
          </a:fontRef>
        </p:style>
        <p:txBody>
          <a:bodyPr>
            <a:normAutofit/>
          </a:bodyPr>
          <a:lstStyle/>
          <a:p>
            <a:r>
              <a:rPr lang="en-US" b="1"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P</a:t>
            </a:r>
            <a:r>
              <a:rPr lang="en-US" b="1"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hase diagram of QCD matter</a:t>
            </a:r>
            <a:endParaRPr lang="en-US" b="1"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pic>
        <p:nvPicPr>
          <p:cNvPr id="4" name="Picture 3"/>
          <p:cNvPicPr>
            <a:picLocks noChangeAspect="1"/>
          </p:cNvPicPr>
          <p:nvPr/>
        </p:nvPicPr>
        <p:blipFill>
          <a:blip r:embed="rId2"/>
          <a:stretch>
            <a:fillRect/>
          </a:stretch>
        </p:blipFill>
        <p:spPr>
          <a:xfrm>
            <a:off x="4777684" y="1095342"/>
            <a:ext cx="4366316" cy="4283411"/>
          </a:xfrm>
          <a:prstGeom prst="rect">
            <a:avLst/>
          </a:prstGeom>
        </p:spPr>
      </p:pic>
      <p:pic>
        <p:nvPicPr>
          <p:cNvPr id="5" name="Picture 4" descr="Phase_diagram_of_water.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424" y="1274227"/>
            <a:ext cx="4096945" cy="3457822"/>
          </a:xfrm>
          <a:prstGeom prst="rect">
            <a:avLst/>
          </a:prstGeom>
          <a:ln w="25400">
            <a:solidFill>
              <a:srgbClr val="FF0000"/>
            </a:solidFill>
          </a:ln>
        </p:spPr>
      </p:pic>
      <p:sp>
        <p:nvSpPr>
          <p:cNvPr id="6" name="TextBox 5"/>
          <p:cNvSpPr txBox="1"/>
          <p:nvPr/>
        </p:nvSpPr>
        <p:spPr>
          <a:xfrm>
            <a:off x="214424" y="4938875"/>
            <a:ext cx="3800352" cy="1200328"/>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2400" i="1" dirty="0" smtClean="0"/>
              <a:t>Phase diagram of Water  </a:t>
            </a:r>
            <a:endParaRPr lang="en-US" sz="2400" i="1" dirty="0" smtClean="0">
              <a:sym typeface="Wingdings"/>
            </a:endParaRPr>
          </a:p>
          <a:p>
            <a:r>
              <a:rPr lang="en-US" sz="2400" i="1" dirty="0" smtClean="0">
                <a:sym typeface="Wingdings"/>
              </a:rPr>
              <a:t>Electromagnetic interaction</a:t>
            </a:r>
          </a:p>
          <a:p>
            <a:r>
              <a:rPr lang="en-US" sz="2400" i="1" dirty="0" smtClean="0">
                <a:sym typeface="Wingdings"/>
              </a:rPr>
              <a:t>Precisely known</a:t>
            </a:r>
            <a:endParaRPr lang="en-US" sz="2400" i="1" dirty="0"/>
          </a:p>
        </p:txBody>
      </p:sp>
      <p:sp>
        <p:nvSpPr>
          <p:cNvPr id="7" name="TextBox 6"/>
          <p:cNvSpPr txBox="1"/>
          <p:nvPr/>
        </p:nvSpPr>
        <p:spPr>
          <a:xfrm>
            <a:off x="4204053" y="5378753"/>
            <a:ext cx="4982015" cy="830997"/>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sz="2400" i="1" dirty="0" smtClean="0">
                <a:solidFill>
                  <a:srgbClr val="0000FF"/>
                </a:solidFill>
              </a:rPr>
              <a:t>Phase diagram of strong interactions</a:t>
            </a:r>
          </a:p>
          <a:p>
            <a:r>
              <a:rPr lang="en-US" sz="2400" i="1" dirty="0" smtClean="0">
                <a:solidFill>
                  <a:srgbClr val="0000FF"/>
                </a:solidFill>
              </a:rPr>
              <a:t>Largely still a conjecture</a:t>
            </a:r>
            <a:endParaRPr lang="en-US" sz="2400" i="1" dirty="0">
              <a:solidFill>
                <a:srgbClr val="0000FF"/>
              </a:solidFill>
            </a:endParaRPr>
          </a:p>
        </p:txBody>
      </p:sp>
      <p:sp>
        <p:nvSpPr>
          <p:cNvPr id="8" name="TextBox 7"/>
          <p:cNvSpPr txBox="1"/>
          <p:nvPr/>
        </p:nvSpPr>
        <p:spPr>
          <a:xfrm>
            <a:off x="1520270" y="6374543"/>
            <a:ext cx="1121529" cy="46166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2400" dirty="0" smtClean="0">
                <a:solidFill>
                  <a:srgbClr val="0000FF"/>
                </a:solidFill>
                <a:latin typeface="Apple Chancery"/>
                <a:cs typeface="Apple Chancery"/>
              </a:rPr>
              <a:t>Many </a:t>
            </a:r>
            <a:endParaRPr lang="en-US" sz="2400" dirty="0">
              <a:solidFill>
                <a:srgbClr val="0000FF"/>
              </a:solidFill>
              <a:latin typeface="Apple Chancery"/>
              <a:cs typeface="Apple Chancery"/>
            </a:endParaRPr>
          </a:p>
        </p:txBody>
      </p:sp>
      <p:sp>
        <p:nvSpPr>
          <p:cNvPr id="9" name="TextBox 8"/>
          <p:cNvSpPr txBox="1"/>
          <p:nvPr/>
        </p:nvSpPr>
        <p:spPr>
          <a:xfrm>
            <a:off x="6385150" y="6374967"/>
            <a:ext cx="1228587" cy="461665"/>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sz="2400" dirty="0" smtClean="0">
                <a:solidFill>
                  <a:srgbClr val="000000"/>
                </a:solidFill>
                <a:latin typeface="Apple Chancery"/>
                <a:cs typeface="Apple Chancery"/>
              </a:rPr>
              <a:t>Unique</a:t>
            </a:r>
            <a:endParaRPr lang="en-US" sz="2400" dirty="0">
              <a:solidFill>
                <a:srgbClr val="000000"/>
              </a:solidFill>
              <a:latin typeface="Apple Chancery"/>
              <a:cs typeface="Apple Chancery"/>
            </a:endParaRPr>
          </a:p>
        </p:txBody>
      </p:sp>
      <p:grpSp>
        <p:nvGrpSpPr>
          <p:cNvPr id="14" name="Group 13"/>
          <p:cNvGrpSpPr/>
          <p:nvPr/>
        </p:nvGrpSpPr>
        <p:grpSpPr>
          <a:xfrm>
            <a:off x="-4189" y="1115682"/>
            <a:ext cx="4760118" cy="3806652"/>
            <a:chOff x="-2664949" y="925397"/>
            <a:chExt cx="4760118" cy="3806652"/>
          </a:xfrm>
        </p:grpSpPr>
        <p:pic>
          <p:nvPicPr>
            <p:cNvPr id="10" name="Picture 9"/>
            <p:cNvPicPr>
              <a:picLocks noChangeAspect="1"/>
            </p:cNvPicPr>
            <p:nvPr/>
          </p:nvPicPr>
          <p:blipFill>
            <a:blip r:embed="rId4"/>
            <a:stretch>
              <a:fillRect/>
            </a:stretch>
          </p:blipFill>
          <p:spPr>
            <a:xfrm>
              <a:off x="-2664949" y="925397"/>
              <a:ext cx="2464014" cy="1981478"/>
            </a:xfrm>
            <a:prstGeom prst="rect">
              <a:avLst/>
            </a:prstGeom>
          </p:spPr>
        </p:pic>
        <p:pic>
          <p:nvPicPr>
            <p:cNvPr id="11" name="Picture 10"/>
            <p:cNvPicPr>
              <a:picLocks noChangeAspect="1"/>
            </p:cNvPicPr>
            <p:nvPr/>
          </p:nvPicPr>
          <p:blipFill>
            <a:blip r:embed="rId5"/>
            <a:stretch>
              <a:fillRect/>
            </a:stretch>
          </p:blipFill>
          <p:spPr>
            <a:xfrm>
              <a:off x="-200935" y="965978"/>
              <a:ext cx="2296104" cy="1981478"/>
            </a:xfrm>
            <a:prstGeom prst="rect">
              <a:avLst/>
            </a:prstGeom>
          </p:spPr>
        </p:pic>
        <p:pic>
          <p:nvPicPr>
            <p:cNvPr id="12" name="Picture 11"/>
            <p:cNvPicPr>
              <a:picLocks noChangeAspect="1"/>
            </p:cNvPicPr>
            <p:nvPr/>
          </p:nvPicPr>
          <p:blipFill>
            <a:blip r:embed="rId6"/>
            <a:stretch>
              <a:fillRect/>
            </a:stretch>
          </p:blipFill>
          <p:spPr>
            <a:xfrm>
              <a:off x="-2664949" y="2906875"/>
              <a:ext cx="2281468" cy="1825174"/>
            </a:xfrm>
            <a:prstGeom prst="rect">
              <a:avLst/>
            </a:prstGeom>
          </p:spPr>
        </p:pic>
        <p:pic>
          <p:nvPicPr>
            <p:cNvPr id="13" name="Picture 12"/>
            <p:cNvPicPr>
              <a:picLocks noChangeAspect="1"/>
            </p:cNvPicPr>
            <p:nvPr/>
          </p:nvPicPr>
          <p:blipFill>
            <a:blip r:embed="rId7"/>
            <a:stretch>
              <a:fillRect/>
            </a:stretch>
          </p:blipFill>
          <p:spPr>
            <a:xfrm>
              <a:off x="-383481" y="2906875"/>
              <a:ext cx="2388377" cy="1825174"/>
            </a:xfrm>
            <a:prstGeom prst="rect">
              <a:avLst/>
            </a:prstGeom>
          </p:spPr>
        </p:pic>
      </p:grpSp>
      <p:sp>
        <p:nvSpPr>
          <p:cNvPr id="15" name="Rectangle 14"/>
          <p:cNvSpPr/>
          <p:nvPr/>
        </p:nvSpPr>
        <p:spPr>
          <a:xfrm>
            <a:off x="8277795" y="6630345"/>
            <a:ext cx="866205" cy="2276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26/34</a:t>
            </a:r>
            <a:endParaRPr lang="en-US" dirty="0">
              <a:solidFill>
                <a:schemeClr val="tx1"/>
              </a:solidFill>
            </a:endParaRPr>
          </a:p>
        </p:txBody>
      </p:sp>
      <p:sp>
        <p:nvSpPr>
          <p:cNvPr id="3" name="TextBox 2"/>
          <p:cNvSpPr txBox="1"/>
          <p:nvPr/>
        </p:nvSpPr>
        <p:spPr>
          <a:xfrm>
            <a:off x="4665656" y="6163820"/>
            <a:ext cx="1385688" cy="253916"/>
          </a:xfrm>
          <a:prstGeom prst="rect">
            <a:avLst/>
          </a:prstGeom>
          <a:noFill/>
        </p:spPr>
        <p:txBody>
          <a:bodyPr wrap="none" rtlCol="0">
            <a:spAutoFit/>
          </a:bodyPr>
          <a:lstStyle/>
          <a:p>
            <a:r>
              <a:rPr lang="en-US" sz="1050" dirty="0" smtClean="0"/>
              <a:t>NSAC Long range plan</a:t>
            </a:r>
            <a:endParaRPr lang="en-US" sz="1050" dirty="0"/>
          </a:p>
        </p:txBody>
      </p:sp>
      <p:sp>
        <p:nvSpPr>
          <p:cNvPr id="16" name="Rectangle 15"/>
          <p:cNvSpPr/>
          <p:nvPr/>
        </p:nvSpPr>
        <p:spPr>
          <a:xfrm>
            <a:off x="93656" y="6094541"/>
            <a:ext cx="4572000" cy="246221"/>
          </a:xfrm>
          <a:prstGeom prst="rect">
            <a:avLst/>
          </a:prstGeom>
        </p:spPr>
        <p:txBody>
          <a:bodyPr>
            <a:spAutoFit/>
          </a:bodyPr>
          <a:lstStyle/>
          <a:p>
            <a:r>
              <a:rPr lang="en-US" sz="1000" dirty="0"/>
              <a:t>http://www1.lsbu.ac.uk/water/</a:t>
            </a:r>
            <a:r>
              <a:rPr lang="en-US" sz="1000" dirty="0" err="1"/>
              <a:t>water_phase_diagram.html</a:t>
            </a:r>
            <a:endParaRPr lang="en-US" sz="1000" dirty="0"/>
          </a:p>
        </p:txBody>
      </p:sp>
    </p:spTree>
    <p:extLst>
      <p:ext uri="{BB962C8B-B14F-4D97-AF65-F5344CB8AC3E}">
        <p14:creationId xmlns:p14="http://schemas.microsoft.com/office/powerpoint/2010/main" val="17494960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 descr="NSAC-PhaseDi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89650"/>
            <a:ext cx="3242715" cy="3175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a:spLocks noChangeArrowheads="1"/>
          </p:cNvSpPr>
          <p:nvPr/>
        </p:nvSpPr>
        <p:spPr bwMode="auto">
          <a:xfrm>
            <a:off x="76199" y="965978"/>
            <a:ext cx="5526891" cy="1077218"/>
          </a:xfrm>
          <a:prstGeom prst="rect">
            <a:avLst/>
          </a:prstGeom>
          <a:solidFill>
            <a:schemeClr val="accent6">
              <a:lumMod val="60000"/>
              <a:lumOff val="40000"/>
            </a:schemeClr>
          </a:solidFill>
          <a:ln>
            <a:noFill/>
          </a:ln>
          <a:extLst/>
        </p:spPr>
        <p:txBody>
          <a:bodyPr wrap="square">
            <a:spAutoFit/>
          </a:bodyPr>
          <a:lstStyle/>
          <a:p>
            <a:r>
              <a:rPr lang="en-US" sz="2000" dirty="0"/>
              <a:t>Physical systems undergo phase transitions when </a:t>
            </a:r>
            <a:r>
              <a:rPr lang="en-US" sz="2400" dirty="0"/>
              <a:t>external</a:t>
            </a:r>
            <a:r>
              <a:rPr lang="en-US" sz="2000" dirty="0"/>
              <a:t> </a:t>
            </a:r>
            <a:r>
              <a:rPr lang="en-US" sz="2000" dirty="0" smtClean="0"/>
              <a:t>parameters </a:t>
            </a:r>
            <a:r>
              <a:rPr lang="en-US" sz="2000" dirty="0"/>
              <a:t>such as the temperature (T) or a chemical </a:t>
            </a:r>
            <a:r>
              <a:rPr lang="en-US" sz="2000" dirty="0" smtClean="0"/>
              <a:t> potential </a:t>
            </a:r>
            <a:r>
              <a:rPr lang="en-US" sz="2000" dirty="0"/>
              <a:t>(μ) are tuned.</a:t>
            </a:r>
          </a:p>
        </p:txBody>
      </p:sp>
      <p:sp>
        <p:nvSpPr>
          <p:cNvPr id="6" name="Text Box 6"/>
          <p:cNvSpPr txBox="1">
            <a:spLocks noChangeArrowheads="1"/>
          </p:cNvSpPr>
          <p:nvPr/>
        </p:nvSpPr>
        <p:spPr bwMode="auto">
          <a:xfrm>
            <a:off x="76198" y="2067047"/>
            <a:ext cx="5526891" cy="1569660"/>
          </a:xfrm>
          <a:prstGeom prst="rect">
            <a:avLst/>
          </a:prstGeom>
          <a:solidFill>
            <a:schemeClr val="accent4">
              <a:lumMod val="40000"/>
              <a:lumOff val="60000"/>
            </a:schemeClr>
          </a:solidFill>
          <a:ln>
            <a:noFill/>
          </a:ln>
          <a:extLst/>
        </p:spPr>
        <p:txBody>
          <a:bodyPr wrap="square">
            <a:spAutoFit/>
          </a:bodyPr>
          <a:lstStyle/>
          <a:p>
            <a:r>
              <a:rPr lang="en-US" sz="2400" dirty="0"/>
              <a:t>Conserved Quantities: </a:t>
            </a:r>
            <a:endParaRPr lang="en-US" sz="2400" dirty="0" smtClean="0"/>
          </a:p>
          <a:p>
            <a:r>
              <a:rPr lang="en-US" sz="2400" dirty="0" smtClean="0"/>
              <a:t>         </a:t>
            </a:r>
            <a:r>
              <a:rPr lang="en-US" sz="2400" dirty="0" smtClean="0">
                <a:solidFill>
                  <a:srgbClr val="0000FF"/>
                </a:solidFill>
              </a:rPr>
              <a:t>Baryon </a:t>
            </a:r>
            <a:r>
              <a:rPr lang="en-US" sz="2400" dirty="0">
                <a:solidFill>
                  <a:srgbClr val="0000FF"/>
                </a:solidFill>
              </a:rPr>
              <a:t>Number</a:t>
            </a:r>
            <a:r>
              <a:rPr lang="en-US" sz="2400" dirty="0"/>
              <a:t>   ~  </a:t>
            </a:r>
            <a:r>
              <a:rPr lang="en-US" sz="2400" dirty="0">
                <a:latin typeface="Symbol" charset="0"/>
                <a:sym typeface="Symbol" charset="0"/>
              </a:rPr>
              <a:t></a:t>
            </a:r>
            <a:r>
              <a:rPr lang="en-US" sz="2400" baseline="-25000" dirty="0" smtClean="0">
                <a:latin typeface="Symbol" charset="0"/>
                <a:sym typeface="Symbol" charset="0"/>
              </a:rPr>
              <a:t></a:t>
            </a:r>
            <a:r>
              <a:rPr lang="en-US" sz="2400" dirty="0" smtClean="0"/>
              <a:t>                </a:t>
            </a:r>
          </a:p>
          <a:p>
            <a:r>
              <a:rPr lang="en-US" sz="2400" dirty="0" smtClean="0"/>
              <a:t>         Electric </a:t>
            </a:r>
            <a:r>
              <a:rPr lang="en-US" sz="2400" dirty="0"/>
              <a:t>Charge   ~  </a:t>
            </a:r>
            <a:r>
              <a:rPr lang="en-US" sz="2400" dirty="0">
                <a:latin typeface="Symbol" charset="0"/>
                <a:sym typeface="Symbol" charset="0"/>
              </a:rPr>
              <a:t></a:t>
            </a:r>
            <a:r>
              <a:rPr lang="en-US" sz="2400" baseline="-25000" dirty="0"/>
              <a:t>Q </a:t>
            </a:r>
            <a:r>
              <a:rPr lang="en-US" sz="2400" dirty="0"/>
              <a:t>~ </a:t>
            </a:r>
            <a:r>
              <a:rPr lang="en-US" sz="2400" dirty="0" smtClean="0"/>
              <a:t>small                  </a:t>
            </a:r>
          </a:p>
          <a:p>
            <a:r>
              <a:rPr lang="en-US" sz="2400" dirty="0" smtClean="0"/>
              <a:t>         Strangeness       </a:t>
            </a:r>
            <a:r>
              <a:rPr lang="en-US" sz="2400" dirty="0"/>
              <a:t>~  </a:t>
            </a:r>
            <a:r>
              <a:rPr lang="en-US" sz="2400" dirty="0">
                <a:latin typeface="Symbol" charset="0"/>
                <a:sym typeface="Symbol" charset="0"/>
              </a:rPr>
              <a:t></a:t>
            </a:r>
            <a:r>
              <a:rPr lang="en-US" sz="2400" baseline="-25000" dirty="0"/>
              <a:t>S </a:t>
            </a:r>
            <a:r>
              <a:rPr lang="en-US" sz="2400" dirty="0"/>
              <a:t>~ small</a:t>
            </a:r>
          </a:p>
        </p:txBody>
      </p:sp>
      <p:sp>
        <p:nvSpPr>
          <p:cNvPr id="9" name="Title 1"/>
          <p:cNvSpPr txBox="1">
            <a:spLocks/>
          </p:cNvSpPr>
          <p:nvPr/>
        </p:nvSpPr>
        <p:spPr>
          <a:xfrm>
            <a:off x="0" y="0"/>
            <a:ext cx="9144000" cy="965978"/>
          </a:xfrm>
          <a:prstGeom prst="rect">
            <a:avLst/>
          </a:prstGeom>
        </p:spPr>
        <p:style>
          <a:lnRef idx="1">
            <a:schemeClr val="dk1"/>
          </a:lnRef>
          <a:fillRef idx="3">
            <a:schemeClr val="dk1"/>
          </a:fillRef>
          <a:effectRef idx="2">
            <a:schemeClr val="dk1"/>
          </a:effectRef>
          <a:fontRef idx="minor">
            <a:schemeClr val="lt1"/>
          </a:fontRef>
        </p:style>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Experimental access to the Phase diagram of QCD </a:t>
            </a:r>
            <a:endParaRPr lang="en-US" b="1"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pic>
        <p:nvPicPr>
          <p:cNvPr id="10" name="Picture 4" descr="nature06080-f2"/>
          <p:cNvPicPr>
            <a:picLocks noChangeAspect="1" noChangeArrowheads="1"/>
          </p:cNvPicPr>
          <p:nvPr/>
        </p:nvPicPr>
        <p:blipFill>
          <a:blip r:embed="rId4">
            <a:extLst>
              <a:ext uri="{28A0092B-C50C-407E-A947-70E740481C1C}">
                <a14:useLocalDpi xmlns:a14="http://schemas.microsoft.com/office/drawing/2010/main" val="0"/>
              </a:ext>
            </a:extLst>
          </a:blip>
          <a:srcRect r="56400"/>
          <a:stretch>
            <a:fillRect/>
          </a:stretch>
        </p:blipFill>
        <p:spPr bwMode="auto">
          <a:xfrm>
            <a:off x="5603091" y="965978"/>
            <a:ext cx="3448017" cy="539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B2"/>
                </a:solidFill>
                <a:miter lim="800000"/>
                <a:headEnd/>
                <a:tailEnd/>
              </a14:hiddenLine>
            </a:ext>
          </a:extLst>
        </p:spPr>
      </p:pic>
      <p:sp>
        <p:nvSpPr>
          <p:cNvPr id="11" name="Rectangle 13"/>
          <p:cNvSpPr>
            <a:spLocks noChangeArrowheads="1"/>
          </p:cNvSpPr>
          <p:nvPr/>
        </p:nvSpPr>
        <p:spPr bwMode="auto">
          <a:xfrm>
            <a:off x="6048678" y="6323224"/>
            <a:ext cx="223763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r>
              <a:rPr lang="en-US" sz="1400" dirty="0" smtClean="0"/>
              <a:t>P</a:t>
            </a:r>
            <a:r>
              <a:rPr lang="en-US" sz="1200" dirty="0" smtClean="0"/>
              <a:t>. Braun-</a:t>
            </a:r>
            <a:r>
              <a:rPr lang="en-US" sz="1200" dirty="0" err="1" smtClean="0"/>
              <a:t>Munzinger</a:t>
            </a:r>
            <a:r>
              <a:rPr lang="en-US" sz="1200" dirty="0" smtClean="0"/>
              <a:t>, J. </a:t>
            </a:r>
            <a:r>
              <a:rPr lang="en-US" sz="1200" dirty="0" err="1" smtClean="0"/>
              <a:t>Stachel</a:t>
            </a:r>
            <a:endParaRPr lang="en-US" sz="1200" dirty="0" smtClean="0"/>
          </a:p>
          <a:p>
            <a:r>
              <a:rPr lang="en-US" sz="1200" dirty="0" smtClean="0"/>
              <a:t>Nature </a:t>
            </a:r>
            <a:r>
              <a:rPr lang="en-US" sz="1200" dirty="0"/>
              <a:t>448</a:t>
            </a:r>
            <a:r>
              <a:rPr lang="en-US" sz="1200" dirty="0" smtClean="0"/>
              <a:t>:302</a:t>
            </a:r>
            <a:r>
              <a:rPr lang="en-US" sz="1200" dirty="0"/>
              <a:t>-309,2007</a:t>
            </a:r>
          </a:p>
        </p:txBody>
      </p:sp>
      <p:sp>
        <p:nvSpPr>
          <p:cNvPr id="14" name="TextBox 13"/>
          <p:cNvSpPr txBox="1"/>
          <p:nvPr/>
        </p:nvSpPr>
        <p:spPr>
          <a:xfrm>
            <a:off x="3242716" y="4885818"/>
            <a:ext cx="2678720" cy="193899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400" dirty="0">
                <a:solidFill>
                  <a:schemeClr val="tx1"/>
                </a:solidFill>
                <a:latin typeface="Apple Chancery"/>
                <a:cs typeface="Apple Chancery"/>
              </a:rPr>
              <a:t>Varying beam energy varies Temperature and Baryon Chemical Potential</a:t>
            </a:r>
          </a:p>
        </p:txBody>
      </p:sp>
      <p:sp>
        <p:nvSpPr>
          <p:cNvPr id="12" name="Rectangle 11"/>
          <p:cNvSpPr/>
          <p:nvPr/>
        </p:nvSpPr>
        <p:spPr>
          <a:xfrm>
            <a:off x="8277795" y="6630345"/>
            <a:ext cx="866205" cy="2276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27/34</a:t>
            </a:r>
            <a:endParaRPr lang="en-US" dirty="0">
              <a:solidFill>
                <a:schemeClr val="tx1"/>
              </a:solidFill>
            </a:endParaRPr>
          </a:p>
        </p:txBody>
      </p:sp>
    </p:spTree>
    <p:extLst>
      <p:ext uri="{BB962C8B-B14F-4D97-AF65-F5344CB8AC3E}">
        <p14:creationId xmlns:p14="http://schemas.microsoft.com/office/powerpoint/2010/main" val="84784907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32125"/>
          </a:xfrm>
        </p:spPr>
        <p:style>
          <a:lnRef idx="1">
            <a:schemeClr val="dk1"/>
          </a:lnRef>
          <a:fillRef idx="3">
            <a:schemeClr val="dk1"/>
          </a:fillRef>
          <a:effectRef idx="2">
            <a:schemeClr val="dk1"/>
          </a:effectRef>
          <a:fontRef idx="minor">
            <a:schemeClr val="lt1"/>
          </a:fontRef>
        </p:style>
        <p:txBody>
          <a:bodyPr>
            <a:normAutofit/>
          </a:bodyPr>
          <a:lstStyle/>
          <a:p>
            <a:r>
              <a:rPr lang="en-US" sz="3600" b="1"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QCD Phase Structure ~ Transition Temperature</a:t>
            </a:r>
            <a:endParaRPr lang="en-US" sz="3600" b="1"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pic>
        <p:nvPicPr>
          <p:cNvPr id="4" name="Picture 3"/>
          <p:cNvPicPr>
            <a:picLocks noChangeAspect="1"/>
          </p:cNvPicPr>
          <p:nvPr/>
        </p:nvPicPr>
        <p:blipFill>
          <a:blip r:embed="rId2"/>
          <a:stretch>
            <a:fillRect/>
          </a:stretch>
        </p:blipFill>
        <p:spPr>
          <a:xfrm>
            <a:off x="140939" y="1032126"/>
            <a:ext cx="6761443" cy="1945398"/>
          </a:xfrm>
          <a:prstGeom prst="rect">
            <a:avLst/>
          </a:prstGeom>
          <a:ln w="25400">
            <a:solidFill>
              <a:srgbClr val="FF0000"/>
            </a:solidFill>
          </a:ln>
        </p:spPr>
      </p:pic>
      <p:pic>
        <p:nvPicPr>
          <p:cNvPr id="5" name="Picture 4" descr="1204621fig4.png"/>
          <p:cNvPicPr>
            <a:picLocks noChangeAspect="1"/>
          </p:cNvPicPr>
          <p:nvPr/>
        </p:nvPicPr>
        <p:blipFill>
          <a:blip r:embed="rId3">
            <a:duotone>
              <a:prstClr val="black"/>
              <a:schemeClr val="accent3">
                <a:tint val="45000"/>
                <a:satMod val="400000"/>
              </a:schemeClr>
            </a:duotone>
            <a:alphaModFix amt="98000"/>
            <a:extLst>
              <a:ext uri="{BEBA8EAE-BF5A-486C-A8C5-ECC9F3942E4B}">
                <a14:imgProps xmlns:a14="http://schemas.microsoft.com/office/drawing/2010/main">
                  <a14:imgLayer r:embed="rId4">
                    <a14:imgEffect>
                      <a14:sharpenSoften amount="41000"/>
                    </a14:imgEffect>
                    <a14:imgEffect>
                      <a14:colorTemperature colorTemp="4978"/>
                    </a14:imgEffect>
                    <a14:imgEffect>
                      <a14:saturation sat="330000"/>
                    </a14:imgEffect>
                    <a14:imgEffect>
                      <a14:brightnessContrast bright="7000" contrast="87000"/>
                    </a14:imgEffect>
                  </a14:imgLayer>
                </a14:imgProps>
              </a:ext>
              <a:ext uri="{28A0092B-C50C-407E-A947-70E740481C1C}">
                <a14:useLocalDpi xmlns:a14="http://schemas.microsoft.com/office/drawing/2010/main" val="0"/>
              </a:ext>
            </a:extLst>
          </a:blip>
          <a:stretch>
            <a:fillRect/>
          </a:stretch>
        </p:blipFill>
        <p:spPr>
          <a:xfrm>
            <a:off x="-53658" y="3013299"/>
            <a:ext cx="4480336" cy="3748547"/>
          </a:xfrm>
          <a:prstGeom prst="rect">
            <a:avLst/>
          </a:prstGeom>
          <a:ln>
            <a:noFill/>
          </a:ln>
          <a:effectLst>
            <a:softEdge rad="112500"/>
          </a:effectLst>
        </p:spPr>
        <p:style>
          <a:lnRef idx="1">
            <a:schemeClr val="accent3"/>
          </a:lnRef>
          <a:fillRef idx="3">
            <a:schemeClr val="accent3"/>
          </a:fillRef>
          <a:effectRef idx="2">
            <a:schemeClr val="accent3"/>
          </a:effectRef>
          <a:fontRef idx="minor">
            <a:schemeClr val="lt1"/>
          </a:fontRef>
        </p:style>
      </p:pic>
      <p:sp>
        <p:nvSpPr>
          <p:cNvPr id="6" name="Rectangle 5"/>
          <p:cNvSpPr/>
          <p:nvPr/>
        </p:nvSpPr>
        <p:spPr>
          <a:xfrm>
            <a:off x="928224" y="3045121"/>
            <a:ext cx="2698175" cy="338554"/>
          </a:xfrm>
          <a:prstGeom prst="rect">
            <a:avLst/>
          </a:prstGeom>
        </p:spPr>
        <p:txBody>
          <a:bodyPr wrap="none">
            <a:spAutoFit/>
          </a:bodyPr>
          <a:lstStyle/>
          <a:p>
            <a:r>
              <a:rPr lang="en-US" sz="1600" dirty="0"/>
              <a:t>Science 332 (2011) 1525-1528</a:t>
            </a:r>
          </a:p>
        </p:txBody>
      </p:sp>
      <p:sp>
        <p:nvSpPr>
          <p:cNvPr id="7" name="Rectangle 6"/>
          <p:cNvSpPr/>
          <p:nvPr/>
        </p:nvSpPr>
        <p:spPr>
          <a:xfrm>
            <a:off x="7028629" y="1022280"/>
            <a:ext cx="2039841" cy="338554"/>
          </a:xfrm>
          <a:prstGeom prst="rect">
            <a:avLst/>
          </a:prstGeom>
        </p:spPr>
        <p:txBody>
          <a:bodyPr wrap="none">
            <a:spAutoFit/>
          </a:bodyPr>
          <a:lstStyle/>
          <a:p>
            <a:r>
              <a:rPr lang="en-US" sz="1600" dirty="0" smtClean="0"/>
              <a:t>PRD85 </a:t>
            </a:r>
            <a:r>
              <a:rPr lang="en-US" sz="1600" dirty="0"/>
              <a:t>(2012) 054503</a:t>
            </a:r>
          </a:p>
        </p:txBody>
      </p:sp>
      <p:sp>
        <p:nvSpPr>
          <p:cNvPr id="8" name="TextBox 7"/>
          <p:cNvSpPr txBox="1"/>
          <p:nvPr/>
        </p:nvSpPr>
        <p:spPr>
          <a:xfrm>
            <a:off x="7088441" y="1446340"/>
            <a:ext cx="1980029" cy="338554"/>
          </a:xfrm>
          <a:prstGeom prst="rect">
            <a:avLst/>
          </a:prstGeom>
          <a:noFill/>
        </p:spPr>
        <p:txBody>
          <a:bodyPr wrap="none" rtlCol="0">
            <a:spAutoFit/>
          </a:bodyPr>
          <a:lstStyle/>
          <a:p>
            <a:r>
              <a:rPr lang="en-US" sz="1600" dirty="0" smtClean="0"/>
              <a:t>NPA 830 (2009) 805c</a:t>
            </a:r>
            <a:endParaRPr lang="en-US" sz="1600" dirty="0"/>
          </a:p>
        </p:txBody>
      </p:sp>
      <p:grpSp>
        <p:nvGrpSpPr>
          <p:cNvPr id="9" name="Group 22"/>
          <p:cNvGrpSpPr>
            <a:grpSpLocks/>
          </p:cNvGrpSpPr>
          <p:nvPr/>
        </p:nvGrpSpPr>
        <p:grpSpPr bwMode="auto">
          <a:xfrm>
            <a:off x="4591451" y="3038458"/>
            <a:ext cx="4442580" cy="2697359"/>
            <a:chOff x="2081" y="1389"/>
            <a:chExt cx="3717" cy="2155"/>
          </a:xfrm>
          <a:effectLst>
            <a:outerShdw blurRad="50800" dist="38100" dir="2700000" algn="tl" rotWithShape="0">
              <a:prstClr val="black">
                <a:alpha val="40000"/>
              </a:prstClr>
            </a:outerShdw>
          </a:effectLst>
        </p:grpSpPr>
        <p:pic>
          <p:nvPicPr>
            <p:cNvPr id="10" name="Picture 6" descr="susc_46"/>
            <p:cNvPicPr>
              <a:picLocks noChangeAspect="1" noChangeArrowheads="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rcRect t="4800" r="4800" b="48000"/>
            <a:stretch>
              <a:fillRect/>
            </a:stretch>
          </p:blipFill>
          <p:spPr bwMode="auto">
            <a:xfrm>
              <a:off x="2081" y="1389"/>
              <a:ext cx="3695" cy="1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1" name="Text Box 7"/>
            <p:cNvSpPr txBox="1">
              <a:spLocks noChangeArrowheads="1"/>
            </p:cNvSpPr>
            <p:nvPr/>
          </p:nvSpPr>
          <p:spPr bwMode="auto">
            <a:xfrm>
              <a:off x="2081" y="3175"/>
              <a:ext cx="3717" cy="369"/>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square">
              <a:spAutoFit/>
            </a:bodyPr>
            <a:lstStyle/>
            <a:p>
              <a:pPr algn="l"/>
              <a:endParaRPr lang="en-US" sz="2400" dirty="0">
                <a:solidFill>
                  <a:schemeClr val="accent2"/>
                </a:solidFill>
              </a:endParaRPr>
            </a:p>
          </p:txBody>
        </p:sp>
      </p:grpSp>
      <p:sp>
        <p:nvSpPr>
          <p:cNvPr id="12" name="Text Box 9"/>
          <p:cNvSpPr txBox="1">
            <a:spLocks noChangeArrowheads="1"/>
          </p:cNvSpPr>
          <p:nvPr/>
        </p:nvSpPr>
        <p:spPr bwMode="auto">
          <a:xfrm>
            <a:off x="6870596" y="2731166"/>
            <a:ext cx="22734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6600"/>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r>
              <a:rPr lang="en-US" sz="1600" dirty="0" smtClean="0">
                <a:solidFill>
                  <a:schemeClr val="tx1"/>
                </a:solidFill>
              </a:rPr>
              <a:t>Nature443</a:t>
            </a:r>
            <a:r>
              <a:rPr lang="en-US" sz="1600" dirty="0">
                <a:solidFill>
                  <a:schemeClr val="tx1"/>
                </a:solidFill>
              </a:rPr>
              <a:t>:675-678,20</a:t>
            </a:r>
            <a:r>
              <a:rPr lang="en-US" sz="1500" dirty="0">
                <a:solidFill>
                  <a:schemeClr val="tx1"/>
                </a:solidFill>
              </a:rPr>
              <a:t>06</a:t>
            </a:r>
            <a:endParaRPr lang="en-US" dirty="0">
              <a:solidFill>
                <a:schemeClr val="tx1"/>
              </a:solidFill>
            </a:endParaRPr>
          </a:p>
        </p:txBody>
      </p:sp>
      <p:sp>
        <p:nvSpPr>
          <p:cNvPr id="13" name="TextBox 12"/>
          <p:cNvSpPr txBox="1"/>
          <p:nvPr/>
        </p:nvSpPr>
        <p:spPr>
          <a:xfrm>
            <a:off x="4310423" y="5325997"/>
            <a:ext cx="4833577" cy="1200328"/>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400" dirty="0" smtClean="0">
                <a:solidFill>
                  <a:srgbClr val="0000FF"/>
                </a:solidFill>
                <a:latin typeface="Apple Chancery"/>
                <a:cs typeface="Apple Chancery"/>
              </a:rPr>
              <a:t>Transition temperature and Cross Over established at zero baryon chemical potential</a:t>
            </a:r>
            <a:endParaRPr lang="en-US" sz="2400" dirty="0">
              <a:solidFill>
                <a:srgbClr val="0000FF"/>
              </a:solidFill>
              <a:latin typeface="Apple Chancery"/>
              <a:cs typeface="Apple Chancery"/>
            </a:endParaRPr>
          </a:p>
        </p:txBody>
      </p:sp>
      <p:sp>
        <p:nvSpPr>
          <p:cNvPr id="14" name="Rectangle 13"/>
          <p:cNvSpPr/>
          <p:nvPr/>
        </p:nvSpPr>
        <p:spPr>
          <a:xfrm>
            <a:off x="8277795" y="6630345"/>
            <a:ext cx="866205" cy="2276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28/34</a:t>
            </a:r>
            <a:endParaRPr lang="en-US" dirty="0">
              <a:solidFill>
                <a:schemeClr val="tx1"/>
              </a:solidFill>
            </a:endParaRPr>
          </a:p>
        </p:txBody>
      </p:sp>
    </p:spTree>
    <p:extLst>
      <p:ext uri="{BB962C8B-B14F-4D97-AF65-F5344CB8AC3E}">
        <p14:creationId xmlns:p14="http://schemas.microsoft.com/office/powerpoint/2010/main" val="384140990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figure1"/>
          <p:cNvPicPr>
            <a:picLocks noChangeAspect="1" noChangeArrowheads="1"/>
          </p:cNvPicPr>
          <p:nvPr/>
        </p:nvPicPr>
        <p:blipFill>
          <a:blip r:embed="rId3">
            <a:extLst>
              <a:ext uri="{28A0092B-C50C-407E-A947-70E740481C1C}">
                <a14:useLocalDpi xmlns:a14="http://schemas.microsoft.com/office/drawing/2010/main" val="0"/>
              </a:ext>
            </a:extLst>
          </a:blip>
          <a:srcRect l="2400" t="9494" r="14400" b="1582"/>
          <a:stretch>
            <a:fillRect/>
          </a:stretch>
        </p:blipFill>
        <p:spPr bwMode="auto">
          <a:xfrm>
            <a:off x="-7471" y="1032125"/>
            <a:ext cx="4455187" cy="387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9"/>
          <p:cNvGrpSpPr>
            <a:grpSpLocks/>
          </p:cNvGrpSpPr>
          <p:nvPr/>
        </p:nvGrpSpPr>
        <p:grpSpPr bwMode="auto">
          <a:xfrm>
            <a:off x="4447716" y="2115859"/>
            <a:ext cx="4621189" cy="1799940"/>
            <a:chOff x="1561" y="894"/>
            <a:chExt cx="2409" cy="764"/>
          </a:xfrm>
        </p:grpSpPr>
        <p:sp>
          <p:nvSpPr>
            <p:cNvPr id="9" name="Text Box 20"/>
            <p:cNvSpPr txBox="1">
              <a:spLocks noChangeArrowheads="1"/>
            </p:cNvSpPr>
            <p:nvPr/>
          </p:nvSpPr>
          <p:spPr bwMode="auto">
            <a:xfrm>
              <a:off x="1785" y="1229"/>
              <a:ext cx="870" cy="170"/>
            </a:xfrm>
            <a:prstGeom prst="rect">
              <a:avLst/>
            </a:prstGeom>
            <a:ln>
              <a:headEnd/>
              <a:tailEnd/>
            </a:ln>
            <a:extLst/>
          </p:spPr>
          <p:style>
            <a:lnRef idx="0">
              <a:schemeClr val="accent1"/>
            </a:lnRef>
            <a:fillRef idx="3">
              <a:schemeClr val="accent1"/>
            </a:fillRef>
            <a:effectRef idx="3">
              <a:schemeClr val="accent1"/>
            </a:effectRef>
            <a:fontRef idx="minor">
              <a:schemeClr val="lt1"/>
            </a:fontRef>
          </p:style>
          <p:txBody>
            <a:bodyPr wrap="square">
              <a:spAutoFit/>
            </a:bodyPr>
            <a:lstStyle/>
            <a:p>
              <a:pPr algn="ctr" eaLnBrk="1" hangingPunct="1"/>
              <a:r>
                <a:rPr lang="en-US" sz="2000" dirty="0">
                  <a:solidFill>
                    <a:srgbClr val="000000"/>
                  </a:solidFill>
                  <a:latin typeface="Times New Roman" charset="0"/>
                </a:rPr>
                <a:t>&lt; (</a:t>
              </a:r>
              <a:r>
                <a:rPr lang="en-US" sz="2000" dirty="0">
                  <a:solidFill>
                    <a:srgbClr val="000000"/>
                  </a:solidFill>
                  <a:latin typeface="Symbol" charset="0"/>
                  <a:sym typeface="Symbol" charset="0"/>
                </a:rPr>
                <a:t></a:t>
              </a:r>
              <a:r>
                <a:rPr lang="en-US" sz="2000" dirty="0">
                  <a:solidFill>
                    <a:srgbClr val="000000"/>
                  </a:solidFill>
                  <a:latin typeface="Times New Roman" charset="0"/>
                </a:rPr>
                <a:t>N)</a:t>
              </a:r>
              <a:r>
                <a:rPr lang="en-US" sz="2000" baseline="30000" dirty="0">
                  <a:solidFill>
                    <a:srgbClr val="000000"/>
                  </a:solidFill>
                  <a:latin typeface="Times New Roman" charset="0"/>
                </a:rPr>
                <a:t>2</a:t>
              </a:r>
              <a:r>
                <a:rPr lang="en-US" sz="2000" dirty="0">
                  <a:solidFill>
                    <a:srgbClr val="000000"/>
                  </a:solidFill>
                  <a:latin typeface="Times New Roman" charset="0"/>
                </a:rPr>
                <a:t>&gt; ~ </a:t>
              </a:r>
              <a:r>
                <a:rPr lang="en-US" sz="2000" dirty="0" smtClean="0">
                  <a:solidFill>
                    <a:srgbClr val="000000"/>
                  </a:solidFill>
                  <a:latin typeface="Symbol" charset="0"/>
                  <a:sym typeface="Symbol" charset="0"/>
                </a:rPr>
                <a:t></a:t>
              </a:r>
              <a:r>
                <a:rPr lang="en-US" sz="2000" baseline="30000" dirty="0" smtClean="0">
                  <a:solidFill>
                    <a:srgbClr val="000000"/>
                  </a:solidFill>
                  <a:latin typeface="Symbol" charset="0"/>
                  <a:sym typeface="Symbol" charset="0"/>
                </a:rPr>
                <a:t>2</a:t>
              </a:r>
              <a:r>
                <a:rPr lang="en-US" sz="2000" baseline="30000" dirty="0" smtClean="0">
                  <a:solidFill>
                    <a:srgbClr val="000000"/>
                  </a:solidFill>
                  <a:latin typeface="Times New Roman" charset="0"/>
                </a:rPr>
                <a:t> </a:t>
              </a:r>
              <a:endParaRPr lang="en-US" dirty="0">
                <a:solidFill>
                  <a:srgbClr val="000000"/>
                </a:solidFill>
                <a:latin typeface="Times New Roman" charset="0"/>
              </a:endParaRPr>
            </a:p>
          </p:txBody>
        </p:sp>
        <p:sp>
          <p:nvSpPr>
            <p:cNvPr id="11" name="Text Box 22"/>
            <p:cNvSpPr txBox="1">
              <a:spLocks noChangeArrowheads="1"/>
            </p:cNvSpPr>
            <p:nvPr/>
          </p:nvSpPr>
          <p:spPr bwMode="auto">
            <a:xfrm>
              <a:off x="2899" y="1229"/>
              <a:ext cx="929" cy="170"/>
            </a:xfrm>
            <a:prstGeom prst="rect">
              <a:avLst/>
            </a:prstGeom>
            <a:ln>
              <a:headEnd/>
              <a:tailEnd/>
            </a:ln>
            <a:extLst/>
          </p:spPr>
          <p:style>
            <a:lnRef idx="0">
              <a:schemeClr val="accent1"/>
            </a:lnRef>
            <a:fillRef idx="3">
              <a:schemeClr val="accent1"/>
            </a:fillRef>
            <a:effectRef idx="3">
              <a:schemeClr val="accent1"/>
            </a:effectRef>
            <a:fontRef idx="minor">
              <a:schemeClr val="lt1"/>
            </a:fontRef>
          </p:style>
          <p:txBody>
            <a:bodyPr wrap="square">
              <a:spAutoFit/>
            </a:bodyPr>
            <a:lstStyle/>
            <a:p>
              <a:pPr algn="ctr" eaLnBrk="1" hangingPunct="1"/>
              <a:r>
                <a:rPr lang="en-US" sz="2000" dirty="0">
                  <a:solidFill>
                    <a:srgbClr val="000000"/>
                  </a:solidFill>
                  <a:latin typeface="Times New Roman" charset="0"/>
                </a:rPr>
                <a:t>&lt; (</a:t>
              </a:r>
              <a:r>
                <a:rPr lang="en-US" sz="2000" dirty="0">
                  <a:solidFill>
                    <a:srgbClr val="000000"/>
                  </a:solidFill>
                  <a:latin typeface="Symbol" charset="0"/>
                  <a:sym typeface="Symbol" charset="0"/>
                </a:rPr>
                <a:t></a:t>
              </a:r>
              <a:r>
                <a:rPr lang="en-US" sz="2000" dirty="0">
                  <a:solidFill>
                    <a:srgbClr val="000000"/>
                  </a:solidFill>
                  <a:latin typeface="Times New Roman" charset="0"/>
                </a:rPr>
                <a:t>N)</a:t>
              </a:r>
              <a:r>
                <a:rPr lang="en-US" sz="2000" baseline="30000" dirty="0">
                  <a:solidFill>
                    <a:srgbClr val="000000"/>
                  </a:solidFill>
                  <a:latin typeface="Times New Roman" charset="0"/>
                </a:rPr>
                <a:t>3</a:t>
              </a:r>
              <a:r>
                <a:rPr lang="en-US" sz="2000" dirty="0">
                  <a:solidFill>
                    <a:srgbClr val="000000"/>
                  </a:solidFill>
                  <a:latin typeface="Times New Roman" charset="0"/>
                </a:rPr>
                <a:t>&gt; ~ </a:t>
              </a:r>
              <a:r>
                <a:rPr lang="en-US" sz="2000" dirty="0">
                  <a:solidFill>
                    <a:srgbClr val="000000"/>
                  </a:solidFill>
                  <a:latin typeface="Symbol" charset="0"/>
                  <a:sym typeface="Symbol" charset="0"/>
                </a:rPr>
                <a:t></a:t>
              </a:r>
              <a:r>
                <a:rPr lang="en-US" sz="2000" baseline="30000" dirty="0">
                  <a:solidFill>
                    <a:srgbClr val="000000"/>
                  </a:solidFill>
                  <a:latin typeface="Times New Roman" charset="0"/>
                </a:rPr>
                <a:t>4.5</a:t>
              </a:r>
              <a:endParaRPr lang="en-US" dirty="0">
                <a:solidFill>
                  <a:srgbClr val="000000"/>
                </a:solidFill>
                <a:latin typeface="Times New Roman" charset="0"/>
              </a:endParaRPr>
            </a:p>
          </p:txBody>
        </p:sp>
        <p:sp>
          <p:nvSpPr>
            <p:cNvPr id="12" name="Text Box 23"/>
            <p:cNvSpPr txBox="1">
              <a:spLocks noChangeArrowheads="1"/>
            </p:cNvSpPr>
            <p:nvPr/>
          </p:nvSpPr>
          <p:spPr bwMode="auto">
            <a:xfrm>
              <a:off x="1914" y="1488"/>
              <a:ext cx="1597" cy="170"/>
            </a:xfrm>
            <a:prstGeom prst="rect">
              <a:avLst/>
            </a:prstGeom>
            <a:ln>
              <a:headEnd/>
              <a:tailEnd/>
            </a:ln>
            <a:extLst/>
          </p:spPr>
          <p:style>
            <a:lnRef idx="0">
              <a:schemeClr val="accent1"/>
            </a:lnRef>
            <a:fillRef idx="3">
              <a:schemeClr val="accent1"/>
            </a:fillRef>
            <a:effectRef idx="3">
              <a:schemeClr val="accent1"/>
            </a:effectRef>
            <a:fontRef idx="minor">
              <a:schemeClr val="lt1"/>
            </a:fontRef>
          </p:style>
          <p:txBody>
            <a:bodyPr wrap="none">
              <a:spAutoFit/>
            </a:bodyPr>
            <a:lstStyle/>
            <a:p>
              <a:pPr algn="ctr" eaLnBrk="1" hangingPunct="1"/>
              <a:r>
                <a:rPr lang="en-US" sz="2000" dirty="0">
                  <a:solidFill>
                    <a:srgbClr val="000000"/>
                  </a:solidFill>
                  <a:latin typeface="Times New Roman" charset="0"/>
                </a:rPr>
                <a:t>&lt; (</a:t>
              </a:r>
              <a:r>
                <a:rPr lang="en-US" sz="2000" dirty="0">
                  <a:solidFill>
                    <a:srgbClr val="000000"/>
                  </a:solidFill>
                  <a:latin typeface="Symbol" charset="0"/>
                  <a:sym typeface="Symbol" charset="0"/>
                </a:rPr>
                <a:t></a:t>
              </a:r>
              <a:r>
                <a:rPr lang="en-US" sz="2000" dirty="0">
                  <a:solidFill>
                    <a:srgbClr val="000000"/>
                  </a:solidFill>
                  <a:latin typeface="Times New Roman" charset="0"/>
                </a:rPr>
                <a:t>N)</a:t>
              </a:r>
              <a:r>
                <a:rPr lang="en-US" sz="2000" baseline="30000" dirty="0">
                  <a:solidFill>
                    <a:srgbClr val="000000"/>
                  </a:solidFill>
                  <a:latin typeface="Times New Roman" charset="0"/>
                </a:rPr>
                <a:t>4</a:t>
              </a:r>
              <a:r>
                <a:rPr lang="en-US" sz="2000" dirty="0">
                  <a:solidFill>
                    <a:srgbClr val="000000"/>
                  </a:solidFill>
                  <a:latin typeface="Times New Roman" charset="0"/>
                </a:rPr>
                <a:t>&gt; -  3 &lt; (</a:t>
              </a:r>
              <a:r>
                <a:rPr lang="en-US" sz="2000" dirty="0">
                  <a:solidFill>
                    <a:srgbClr val="000000"/>
                  </a:solidFill>
                  <a:latin typeface="Symbol" charset="0"/>
                  <a:sym typeface="Symbol" charset="0"/>
                </a:rPr>
                <a:t></a:t>
              </a:r>
              <a:r>
                <a:rPr lang="en-US" sz="2000" dirty="0">
                  <a:solidFill>
                    <a:srgbClr val="000000"/>
                  </a:solidFill>
                  <a:latin typeface="Times New Roman" charset="0"/>
                </a:rPr>
                <a:t>N)</a:t>
              </a:r>
              <a:r>
                <a:rPr lang="en-US" sz="2000" baseline="30000" dirty="0">
                  <a:solidFill>
                    <a:srgbClr val="000000"/>
                  </a:solidFill>
                  <a:latin typeface="Times New Roman" charset="0"/>
                </a:rPr>
                <a:t>2</a:t>
              </a:r>
              <a:r>
                <a:rPr lang="en-US" sz="2000" dirty="0">
                  <a:solidFill>
                    <a:srgbClr val="000000"/>
                  </a:solidFill>
                  <a:latin typeface="Times New Roman" charset="0"/>
                </a:rPr>
                <a:t>&gt;</a:t>
              </a:r>
              <a:r>
                <a:rPr lang="en-US" sz="2000" baseline="30000" dirty="0">
                  <a:solidFill>
                    <a:srgbClr val="000000"/>
                  </a:solidFill>
                  <a:latin typeface="Times New Roman" charset="0"/>
                </a:rPr>
                <a:t>2</a:t>
              </a:r>
              <a:r>
                <a:rPr lang="en-US" sz="2000" dirty="0">
                  <a:solidFill>
                    <a:srgbClr val="000000"/>
                  </a:solidFill>
                  <a:latin typeface="Times New Roman" charset="0"/>
                </a:rPr>
                <a:t> ~ </a:t>
              </a:r>
              <a:r>
                <a:rPr lang="en-US" sz="2000" dirty="0">
                  <a:solidFill>
                    <a:srgbClr val="000000"/>
                  </a:solidFill>
                  <a:latin typeface="Symbol" charset="0"/>
                  <a:sym typeface="Symbol" charset="0"/>
                </a:rPr>
                <a:t></a:t>
              </a:r>
              <a:r>
                <a:rPr lang="en-US" sz="2000" baseline="30000" dirty="0">
                  <a:solidFill>
                    <a:srgbClr val="000000"/>
                  </a:solidFill>
                  <a:latin typeface="Times New Roman" charset="0"/>
                </a:rPr>
                <a:t>7</a:t>
              </a:r>
              <a:endParaRPr lang="en-US" baseline="30000" dirty="0">
                <a:solidFill>
                  <a:srgbClr val="000000"/>
                </a:solidFill>
                <a:latin typeface="Times New Roman" charset="0"/>
              </a:endParaRPr>
            </a:p>
          </p:txBody>
        </p:sp>
        <p:sp>
          <p:nvSpPr>
            <p:cNvPr id="13" name="Text Box 24"/>
            <p:cNvSpPr txBox="1">
              <a:spLocks noChangeArrowheads="1"/>
            </p:cNvSpPr>
            <p:nvPr/>
          </p:nvSpPr>
          <p:spPr bwMode="auto">
            <a:xfrm>
              <a:off x="1561" y="894"/>
              <a:ext cx="2409" cy="320"/>
            </a:xfrm>
            <a:prstGeom prst="rect">
              <a:avLst/>
            </a:prstGeom>
            <a:ln/>
            <a:extLst/>
          </p:spPr>
          <p:style>
            <a:lnRef idx="0">
              <a:schemeClr val="accent1"/>
            </a:lnRef>
            <a:fillRef idx="3">
              <a:schemeClr val="accent1"/>
            </a:fillRef>
            <a:effectRef idx="3">
              <a:schemeClr val="accent1"/>
            </a:effectRef>
            <a:fontRef idx="minor">
              <a:schemeClr val="lt1"/>
            </a:fontRef>
          </p:style>
          <p:txBody>
            <a:bodyPr wrap="none" anchor="ctr">
              <a:spAutoFit/>
            </a:bodyPr>
            <a:lstStyle/>
            <a:p>
              <a:pPr algn="ctr" eaLnBrk="1" hangingPunct="1"/>
              <a:r>
                <a:rPr lang="en-US" sz="2000" dirty="0">
                  <a:solidFill>
                    <a:srgbClr val="000000"/>
                  </a:solidFill>
                </a:rPr>
                <a:t>Moments </a:t>
              </a:r>
              <a:r>
                <a:rPr lang="en-US" sz="2000" dirty="0" smtClean="0">
                  <a:solidFill>
                    <a:srgbClr val="000000"/>
                  </a:solidFill>
                </a:rPr>
                <a:t>relates to </a:t>
              </a:r>
              <a:r>
                <a:rPr lang="en-US" sz="2000" dirty="0">
                  <a:solidFill>
                    <a:srgbClr val="000000"/>
                  </a:solidFill>
                </a:rPr>
                <a:t>Correlation length </a:t>
              </a:r>
              <a:r>
                <a:rPr lang="en-US" sz="2000" dirty="0">
                  <a:solidFill>
                    <a:srgbClr val="000000"/>
                  </a:solidFill>
                  <a:latin typeface="Times New Roman" charset="0"/>
                </a:rPr>
                <a:t>(</a:t>
              </a:r>
              <a:r>
                <a:rPr lang="en-US" sz="2000" dirty="0">
                  <a:solidFill>
                    <a:srgbClr val="000000"/>
                  </a:solidFill>
                  <a:latin typeface="Symbol" charset="0"/>
                  <a:sym typeface="Symbol" charset="0"/>
                </a:rPr>
                <a:t></a:t>
              </a:r>
              <a:r>
                <a:rPr lang="en-US" sz="2000" dirty="0" smtClean="0">
                  <a:solidFill>
                    <a:srgbClr val="000000"/>
                  </a:solidFill>
                  <a:latin typeface="Times New Roman" charset="0"/>
                </a:rPr>
                <a:t>): </a:t>
              </a:r>
            </a:p>
            <a:p>
              <a:pPr algn="ctr" eaLnBrk="1" hangingPunct="1"/>
              <a:r>
                <a:rPr lang="en-US" sz="2000" dirty="0" smtClean="0">
                  <a:solidFill>
                    <a:srgbClr val="000000"/>
                  </a:solidFill>
                </a:rPr>
                <a:t>Study phase transition and Critical Poin</a:t>
              </a:r>
              <a:r>
                <a:rPr lang="en-US" sz="2300" dirty="0" smtClean="0">
                  <a:solidFill>
                    <a:srgbClr val="000000"/>
                  </a:solidFill>
                </a:rPr>
                <a:t>t </a:t>
              </a:r>
              <a:endParaRPr lang="en-US" sz="2300" dirty="0">
                <a:solidFill>
                  <a:srgbClr val="000000"/>
                </a:solidFill>
              </a:endParaRPr>
            </a:p>
          </p:txBody>
        </p:sp>
      </p:grpSp>
      <p:sp>
        <p:nvSpPr>
          <p:cNvPr id="15" name="TextBox 14"/>
          <p:cNvSpPr txBox="1"/>
          <p:nvPr/>
        </p:nvSpPr>
        <p:spPr>
          <a:xfrm>
            <a:off x="4447717" y="1064567"/>
            <a:ext cx="4696284" cy="461665"/>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US" sz="2400" dirty="0" smtClean="0">
                <a:solidFill>
                  <a:srgbClr val="0000FF"/>
                </a:solidFill>
              </a:rPr>
              <a:t>Shape of distribution ~ correlations</a:t>
            </a:r>
            <a:endParaRPr lang="en-US" sz="2400" dirty="0">
              <a:solidFill>
                <a:srgbClr val="0000FF"/>
              </a:solidFill>
            </a:endParaRPr>
          </a:p>
        </p:txBody>
      </p:sp>
      <p:sp>
        <p:nvSpPr>
          <p:cNvPr id="4" name="TextBox 3"/>
          <p:cNvSpPr txBox="1"/>
          <p:nvPr/>
        </p:nvSpPr>
        <p:spPr>
          <a:xfrm>
            <a:off x="69991" y="5486642"/>
            <a:ext cx="3637320" cy="646331"/>
          </a:xfrm>
          <a:prstGeom prst="rect">
            <a:avLst/>
          </a:prstGeom>
          <a:noFill/>
        </p:spPr>
        <p:txBody>
          <a:bodyPr wrap="square" rtlCol="0">
            <a:spAutoFit/>
          </a:bodyPr>
          <a:lstStyle/>
          <a:p>
            <a:r>
              <a:rPr lang="en-US" dirty="0" smtClean="0"/>
              <a:t>STAR: Physical Review Letters 2010 and 2014</a:t>
            </a:r>
            <a:endParaRPr lang="en-US" dirty="0"/>
          </a:p>
        </p:txBody>
      </p:sp>
      <p:sp>
        <p:nvSpPr>
          <p:cNvPr id="19" name="Title 1"/>
          <p:cNvSpPr>
            <a:spLocks noGrp="1"/>
          </p:cNvSpPr>
          <p:nvPr>
            <p:ph type="title"/>
          </p:nvPr>
        </p:nvSpPr>
        <p:spPr>
          <a:xfrm>
            <a:off x="-7471" y="0"/>
            <a:ext cx="9144000" cy="1032125"/>
          </a:xfrm>
        </p:spPr>
        <p:style>
          <a:lnRef idx="1">
            <a:schemeClr val="dk1"/>
          </a:lnRef>
          <a:fillRef idx="3">
            <a:schemeClr val="dk1"/>
          </a:fillRef>
          <a:effectRef idx="2">
            <a:schemeClr val="dk1"/>
          </a:effectRef>
          <a:fontRef idx="minor">
            <a:schemeClr val="lt1"/>
          </a:fontRef>
        </p:style>
        <p:txBody>
          <a:bodyPr>
            <a:normAutofit/>
          </a:bodyPr>
          <a:lstStyle/>
          <a:p>
            <a:r>
              <a:rPr lang="en-US" sz="3600" b="1"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Experiment and Theory Link</a:t>
            </a:r>
            <a:endParaRPr lang="en-US" sz="3600" b="1"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
        <p:nvSpPr>
          <p:cNvPr id="20" name="TextBox 19"/>
          <p:cNvSpPr txBox="1"/>
          <p:nvPr/>
        </p:nvSpPr>
        <p:spPr>
          <a:xfrm>
            <a:off x="3707311" y="4896198"/>
            <a:ext cx="5360413" cy="156966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400" dirty="0">
                <a:solidFill>
                  <a:srgbClr val="000000"/>
                </a:solidFill>
              </a:rPr>
              <a:t>Moments relates to Susceptibility </a:t>
            </a:r>
            <a:r>
              <a:rPr lang="en-US" sz="2400" dirty="0">
                <a:solidFill>
                  <a:srgbClr val="000000"/>
                </a:solidFill>
                <a:latin typeface="Times New Roman" charset="0"/>
              </a:rPr>
              <a:t>(</a:t>
            </a:r>
            <a:r>
              <a:rPr lang="en-US" sz="2400" dirty="0">
                <a:solidFill>
                  <a:srgbClr val="000000"/>
                </a:solidFill>
                <a:latin typeface="Symbol"/>
              </a:rPr>
              <a:t>c</a:t>
            </a:r>
            <a:r>
              <a:rPr lang="en-US" sz="2400" dirty="0">
                <a:solidFill>
                  <a:srgbClr val="000000"/>
                </a:solidFill>
                <a:latin typeface="Times New Roman" charset="0"/>
              </a:rPr>
              <a:t>) :  </a:t>
            </a:r>
          </a:p>
          <a:p>
            <a:pPr algn="ctr"/>
            <a:r>
              <a:rPr lang="en-US" sz="2400" dirty="0">
                <a:solidFill>
                  <a:srgbClr val="000000"/>
                </a:solidFill>
              </a:rPr>
              <a:t>Study Bulk properties of QCD matter</a:t>
            </a:r>
          </a:p>
          <a:p>
            <a:pPr algn="ctr"/>
            <a:r>
              <a:rPr lang="en-US" sz="2400" dirty="0">
                <a:solidFill>
                  <a:srgbClr val="000000"/>
                </a:solidFill>
              </a:rPr>
              <a:t>Kurtosis x Variance </a:t>
            </a:r>
            <a:r>
              <a:rPr lang="en-US" sz="2400" dirty="0">
                <a:solidFill>
                  <a:srgbClr val="000000"/>
                </a:solidFill>
                <a:latin typeface="Times New Roman" charset="0"/>
              </a:rPr>
              <a:t>~ </a:t>
            </a:r>
            <a:r>
              <a:rPr lang="en-US" sz="2400" dirty="0">
                <a:solidFill>
                  <a:srgbClr val="000000"/>
                </a:solidFill>
                <a:latin typeface="Symbol" charset="0"/>
                <a:sym typeface="Symbol" charset="0"/>
              </a:rPr>
              <a:t></a:t>
            </a:r>
            <a:r>
              <a:rPr lang="en-US" sz="2400" baseline="30000" dirty="0">
                <a:solidFill>
                  <a:srgbClr val="000000"/>
                </a:solidFill>
                <a:latin typeface="Symbol" charset="0"/>
                <a:sym typeface="Symbol" charset="0"/>
              </a:rPr>
              <a:t></a:t>
            </a:r>
            <a:r>
              <a:rPr lang="en-US" sz="2400" baseline="30000" dirty="0">
                <a:solidFill>
                  <a:srgbClr val="000000"/>
                </a:solidFill>
                <a:latin typeface="Times New Roman" charset="0"/>
              </a:rPr>
              <a:t>4)</a:t>
            </a:r>
            <a:r>
              <a:rPr lang="en-US" sz="2400" dirty="0">
                <a:solidFill>
                  <a:srgbClr val="000000"/>
                </a:solidFill>
                <a:latin typeface="Times New Roman" charset="0"/>
              </a:rPr>
              <a:t>/ [</a:t>
            </a:r>
            <a:r>
              <a:rPr lang="en-US" sz="2400" dirty="0">
                <a:solidFill>
                  <a:srgbClr val="000000"/>
                </a:solidFill>
                <a:latin typeface="Symbol" charset="0"/>
                <a:sym typeface="Symbol" charset="0"/>
              </a:rPr>
              <a:t>c</a:t>
            </a:r>
            <a:r>
              <a:rPr lang="en-US" sz="2400" baseline="30000" dirty="0">
                <a:solidFill>
                  <a:srgbClr val="000000"/>
                </a:solidFill>
                <a:latin typeface="Symbol" charset="0"/>
                <a:sym typeface="Symbol" charset="0"/>
              </a:rPr>
              <a:t></a:t>
            </a:r>
            <a:r>
              <a:rPr lang="en-US" sz="2400" dirty="0">
                <a:solidFill>
                  <a:srgbClr val="000000"/>
                </a:solidFill>
                <a:latin typeface="Times New Roman" charset="0"/>
              </a:rPr>
              <a:t> T</a:t>
            </a:r>
            <a:r>
              <a:rPr lang="en-US" sz="2400" baseline="30000" dirty="0">
                <a:solidFill>
                  <a:srgbClr val="000000"/>
                </a:solidFill>
                <a:latin typeface="Times New Roman" charset="0"/>
              </a:rPr>
              <a:t>2</a:t>
            </a:r>
            <a:r>
              <a:rPr lang="en-US" sz="2400" dirty="0">
                <a:solidFill>
                  <a:srgbClr val="000000"/>
                </a:solidFill>
                <a:latin typeface="Times New Roman" charset="0"/>
              </a:rPr>
              <a:t>]</a:t>
            </a:r>
          </a:p>
          <a:p>
            <a:pPr algn="ctr"/>
            <a:r>
              <a:rPr lang="en-US" sz="2400" dirty="0" err="1">
                <a:solidFill>
                  <a:srgbClr val="000000"/>
                </a:solidFill>
              </a:rPr>
              <a:t>Skewness</a:t>
            </a:r>
            <a:r>
              <a:rPr lang="en-US" sz="2400" dirty="0">
                <a:solidFill>
                  <a:srgbClr val="000000"/>
                </a:solidFill>
              </a:rPr>
              <a:t> x Sigma </a:t>
            </a:r>
            <a:r>
              <a:rPr lang="en-US" sz="2400" dirty="0">
                <a:solidFill>
                  <a:srgbClr val="000000"/>
                </a:solidFill>
                <a:latin typeface="Times New Roman" charset="0"/>
              </a:rPr>
              <a:t>~ [</a:t>
            </a:r>
            <a:r>
              <a:rPr lang="en-US" sz="2400" dirty="0">
                <a:solidFill>
                  <a:srgbClr val="000000"/>
                </a:solidFill>
                <a:latin typeface="Symbol" charset="0"/>
                <a:sym typeface="Symbol" charset="0"/>
              </a:rPr>
              <a:t></a:t>
            </a:r>
            <a:r>
              <a:rPr lang="en-US" sz="2400" baseline="30000" dirty="0">
                <a:solidFill>
                  <a:srgbClr val="000000"/>
                </a:solidFill>
                <a:latin typeface="Symbol" charset="0"/>
                <a:sym typeface="Symbol" charset="0"/>
              </a:rPr>
              <a:t></a:t>
            </a:r>
            <a:r>
              <a:rPr lang="en-US" sz="2400" baseline="30000" dirty="0">
                <a:solidFill>
                  <a:srgbClr val="000000"/>
                </a:solidFill>
                <a:latin typeface="Times New Roman" charset="0"/>
              </a:rPr>
              <a:t>3) </a:t>
            </a:r>
            <a:r>
              <a:rPr lang="en-US" sz="2400" dirty="0">
                <a:solidFill>
                  <a:srgbClr val="000000"/>
                </a:solidFill>
                <a:latin typeface="Times New Roman" charset="0"/>
              </a:rPr>
              <a:t>T]/ [</a:t>
            </a:r>
            <a:r>
              <a:rPr lang="en-US" sz="2400" dirty="0">
                <a:solidFill>
                  <a:srgbClr val="000000"/>
                </a:solidFill>
                <a:latin typeface="Symbol" charset="0"/>
                <a:sym typeface="Symbol" charset="0"/>
              </a:rPr>
              <a:t>c</a:t>
            </a:r>
            <a:r>
              <a:rPr lang="en-US" sz="2400" baseline="30000" dirty="0">
                <a:solidFill>
                  <a:srgbClr val="000000"/>
                </a:solidFill>
                <a:latin typeface="Symbol" charset="0"/>
                <a:sym typeface="Symbol" charset="0"/>
              </a:rPr>
              <a:t></a:t>
            </a:r>
            <a:r>
              <a:rPr lang="en-US" sz="2400" dirty="0">
                <a:solidFill>
                  <a:srgbClr val="000000"/>
                </a:solidFill>
                <a:latin typeface="Times New Roman" charset="0"/>
              </a:rPr>
              <a:t> T</a:t>
            </a:r>
            <a:r>
              <a:rPr lang="en-US" sz="2400" baseline="30000" dirty="0">
                <a:solidFill>
                  <a:srgbClr val="000000"/>
                </a:solidFill>
                <a:latin typeface="Times New Roman" charset="0"/>
              </a:rPr>
              <a:t>2</a:t>
            </a:r>
            <a:r>
              <a:rPr lang="en-US" sz="2400" dirty="0">
                <a:solidFill>
                  <a:srgbClr val="000000"/>
                </a:solidFill>
                <a:latin typeface="Times New Roman" charset="0"/>
              </a:rPr>
              <a:t>]</a:t>
            </a:r>
          </a:p>
        </p:txBody>
      </p:sp>
      <p:sp>
        <p:nvSpPr>
          <p:cNvPr id="14" name="Rectangle 13"/>
          <p:cNvSpPr/>
          <p:nvPr/>
        </p:nvSpPr>
        <p:spPr>
          <a:xfrm>
            <a:off x="8277795" y="6630345"/>
            <a:ext cx="866205" cy="2276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29/34</a:t>
            </a:r>
            <a:endParaRPr lang="en-US" dirty="0">
              <a:solidFill>
                <a:schemeClr val="tx1"/>
              </a:solidFill>
            </a:endParaRPr>
          </a:p>
        </p:txBody>
      </p:sp>
    </p:spTree>
    <p:extLst>
      <p:ext uri="{BB962C8B-B14F-4D97-AF65-F5344CB8AC3E}">
        <p14:creationId xmlns:p14="http://schemas.microsoft.com/office/powerpoint/2010/main" val="13314776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1176860"/>
          </a:xfrm>
        </p:spPr>
        <p:style>
          <a:lnRef idx="1">
            <a:schemeClr val="dk1"/>
          </a:lnRef>
          <a:fillRef idx="3">
            <a:schemeClr val="dk1"/>
          </a:fillRef>
          <a:effectRef idx="2">
            <a:schemeClr val="dk1"/>
          </a:effectRef>
          <a:fontRef idx="minor">
            <a:schemeClr val="lt1"/>
          </a:fontRef>
        </p:style>
        <p:txBody>
          <a:bodyPr>
            <a:normAutofit fontScale="90000"/>
          </a:bodyPr>
          <a:lstStyle/>
          <a:p>
            <a:r>
              <a:rPr lang="en-US"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Fundamental Constituents of Visible Matter</a:t>
            </a:r>
            <a:endParaRPr lang="en-US"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sp>
        <p:nvSpPr>
          <p:cNvPr id="5" name="Text Box 2"/>
          <p:cNvSpPr txBox="1">
            <a:spLocks noChangeArrowheads="1"/>
          </p:cNvSpPr>
          <p:nvPr/>
        </p:nvSpPr>
        <p:spPr bwMode="auto">
          <a:xfrm>
            <a:off x="1143000" y="1176860"/>
            <a:ext cx="10490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2400" dirty="0" smtClean="0">
                <a:solidFill>
                  <a:srgbClr val="000000"/>
                </a:solidFill>
                <a:effectLst/>
                <a:latin typeface="Arial" charset="0"/>
              </a:rPr>
              <a:t>~1900</a:t>
            </a:r>
            <a:endParaRPr lang="en-US" sz="2000" dirty="0">
              <a:solidFill>
                <a:srgbClr val="000000"/>
              </a:solidFill>
              <a:effectLst/>
              <a:latin typeface="Arial" charset="0"/>
            </a:endParaRPr>
          </a:p>
        </p:txBody>
      </p:sp>
      <p:sp>
        <p:nvSpPr>
          <p:cNvPr id="11" name="Text Box 8"/>
          <p:cNvSpPr txBox="1">
            <a:spLocks noChangeArrowheads="1"/>
          </p:cNvSpPr>
          <p:nvPr/>
        </p:nvSpPr>
        <p:spPr bwMode="auto">
          <a:xfrm>
            <a:off x="2540000" y="1176860"/>
            <a:ext cx="1039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2400">
                <a:solidFill>
                  <a:srgbClr val="000000"/>
                </a:solidFill>
                <a:effectLst/>
                <a:latin typeface="Arial" charset="0"/>
              </a:rPr>
              <a:t>~1910</a:t>
            </a:r>
            <a:endParaRPr lang="en-US" sz="2000">
              <a:solidFill>
                <a:srgbClr val="000000"/>
              </a:solidFill>
              <a:effectLst/>
              <a:latin typeface="Arial" charset="0"/>
            </a:endParaRPr>
          </a:p>
        </p:txBody>
      </p:sp>
      <p:sp>
        <p:nvSpPr>
          <p:cNvPr id="17" name="Text Box 14"/>
          <p:cNvSpPr txBox="1">
            <a:spLocks noChangeArrowheads="1"/>
          </p:cNvSpPr>
          <p:nvPr/>
        </p:nvSpPr>
        <p:spPr bwMode="auto">
          <a:xfrm>
            <a:off x="4191000" y="1176860"/>
            <a:ext cx="1039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2400">
                <a:solidFill>
                  <a:srgbClr val="000000"/>
                </a:solidFill>
                <a:effectLst/>
                <a:latin typeface="Arial" charset="0"/>
              </a:rPr>
              <a:t>~1940</a:t>
            </a:r>
            <a:endParaRPr lang="en-US" sz="2000">
              <a:solidFill>
                <a:srgbClr val="000000"/>
              </a:solidFill>
              <a:effectLst/>
              <a:latin typeface="Arial" charset="0"/>
            </a:endParaRPr>
          </a:p>
        </p:txBody>
      </p:sp>
      <p:sp>
        <p:nvSpPr>
          <p:cNvPr id="23" name="Text Box 20"/>
          <p:cNvSpPr txBox="1">
            <a:spLocks noChangeArrowheads="1"/>
          </p:cNvSpPr>
          <p:nvPr/>
        </p:nvSpPr>
        <p:spPr bwMode="auto">
          <a:xfrm>
            <a:off x="5715000" y="1185328"/>
            <a:ext cx="1039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2400" dirty="0">
                <a:solidFill>
                  <a:schemeClr val="bg1"/>
                </a:solidFill>
                <a:effectLst/>
                <a:latin typeface="Arial" charset="0"/>
              </a:rPr>
              <a:t>~</a:t>
            </a:r>
            <a:r>
              <a:rPr lang="en-US" sz="2400" dirty="0">
                <a:solidFill>
                  <a:srgbClr val="000000"/>
                </a:solidFill>
                <a:effectLst/>
                <a:latin typeface="Arial" charset="0"/>
              </a:rPr>
              <a:t>1970</a:t>
            </a:r>
            <a:endParaRPr lang="en-US" sz="2000" dirty="0">
              <a:solidFill>
                <a:srgbClr val="000000"/>
              </a:solidFill>
              <a:effectLst/>
              <a:latin typeface="Arial" charset="0"/>
            </a:endParaRPr>
          </a:p>
        </p:txBody>
      </p:sp>
      <p:sp>
        <p:nvSpPr>
          <p:cNvPr id="24" name="Rectangle 21"/>
          <p:cNvSpPr>
            <a:spLocks noChangeArrowheads="1"/>
          </p:cNvSpPr>
          <p:nvPr/>
        </p:nvSpPr>
        <p:spPr bwMode="auto">
          <a:xfrm>
            <a:off x="117475" y="1661048"/>
            <a:ext cx="7134225" cy="3173412"/>
          </a:xfrm>
          <a:prstGeom prst="rect">
            <a:avLst/>
          </a:prstGeom>
          <a:solidFill>
            <a:schemeClr val="bg1"/>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DDDDDD"/>
                </a:outerShdw>
              </a:effectLst>
              <a:latin typeface="Times" pitchFamily="-65" charset="0"/>
              <a:ea typeface="+mn-ea"/>
              <a:cs typeface="+mn-cs"/>
            </a:endParaRPr>
          </a:p>
        </p:txBody>
      </p:sp>
      <p:pic>
        <p:nvPicPr>
          <p:cNvPr id="25" name="Picture 22"/>
          <p:cNvPicPr>
            <a:picLocks noChangeAspect="1" noChangeArrowheads="1"/>
          </p:cNvPicPr>
          <p:nvPr/>
        </p:nvPicPr>
        <p:blipFill>
          <a:blip r:embed="rId2">
            <a:extLst>
              <a:ext uri="{28A0092B-C50C-407E-A947-70E740481C1C}">
                <a14:useLocalDpi xmlns:a14="http://schemas.microsoft.com/office/drawing/2010/main" val="0"/>
              </a:ext>
            </a:extLst>
          </a:blip>
          <a:srcRect t="1376" b="1376"/>
          <a:stretch>
            <a:fillRect/>
          </a:stretch>
        </p:blipFill>
        <p:spPr bwMode="auto">
          <a:xfrm>
            <a:off x="177800" y="1734073"/>
            <a:ext cx="67087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3"/>
          <p:cNvSpPr>
            <a:spLocks noChangeArrowheads="1"/>
          </p:cNvSpPr>
          <p:nvPr/>
        </p:nvSpPr>
        <p:spPr bwMode="auto">
          <a:xfrm>
            <a:off x="2657475" y="3862910"/>
            <a:ext cx="1111250" cy="496888"/>
          </a:xfrm>
          <a:prstGeom prst="rect">
            <a:avLst/>
          </a:prstGeom>
          <a:solidFill>
            <a:schemeClr val="bg1"/>
          </a:solidFill>
          <a:ln w="9525">
            <a:noFill/>
            <a:miter lim="800000"/>
            <a:headEnd/>
            <a:tailEnd/>
          </a:ln>
          <a:effectLst/>
        </p:spPr>
        <p:txBody>
          <a:bodyPr wrap="none" anchor="ctr"/>
          <a:lstStyle/>
          <a:p>
            <a:pPr>
              <a:defRPr/>
            </a:pPr>
            <a:endParaRPr lang="en-US">
              <a:effectLst>
                <a:outerShdw blurRad="38100" dist="38100" dir="2700000" algn="tl">
                  <a:srgbClr val="DDDDDD"/>
                </a:outerShdw>
              </a:effectLst>
              <a:latin typeface="Times" pitchFamily="-65" charset="0"/>
              <a:ea typeface="+mn-ea"/>
              <a:cs typeface="+mn-cs"/>
            </a:endParaRPr>
          </a:p>
        </p:txBody>
      </p:sp>
      <p:sp>
        <p:nvSpPr>
          <p:cNvPr id="27" name="Rectangle 24"/>
          <p:cNvSpPr>
            <a:spLocks noChangeArrowheads="1"/>
          </p:cNvSpPr>
          <p:nvPr/>
        </p:nvSpPr>
        <p:spPr bwMode="auto">
          <a:xfrm>
            <a:off x="4227513" y="4356623"/>
            <a:ext cx="1042987" cy="334962"/>
          </a:xfrm>
          <a:prstGeom prst="rect">
            <a:avLst/>
          </a:prstGeom>
          <a:solidFill>
            <a:schemeClr val="bg1"/>
          </a:solidFill>
          <a:ln w="9525">
            <a:noFill/>
            <a:miter lim="800000"/>
            <a:headEnd/>
            <a:tailEnd/>
          </a:ln>
          <a:effectLst/>
        </p:spPr>
        <p:txBody>
          <a:bodyPr wrap="none" anchor="ctr"/>
          <a:lstStyle/>
          <a:p>
            <a:pPr>
              <a:defRPr/>
            </a:pPr>
            <a:endParaRPr lang="en-US">
              <a:effectLst>
                <a:outerShdw blurRad="38100" dist="38100" dir="2700000" algn="tl">
                  <a:srgbClr val="DDDDDD"/>
                </a:outerShdw>
              </a:effectLst>
              <a:latin typeface="Times" pitchFamily="-65" charset="0"/>
              <a:ea typeface="+mn-ea"/>
              <a:cs typeface="+mn-cs"/>
            </a:endParaRPr>
          </a:p>
        </p:txBody>
      </p:sp>
      <p:sp>
        <p:nvSpPr>
          <p:cNvPr id="28" name="Text Box 25"/>
          <p:cNvSpPr txBox="1">
            <a:spLocks noChangeArrowheads="1"/>
          </p:cNvSpPr>
          <p:nvPr/>
        </p:nvSpPr>
        <p:spPr bwMode="auto">
          <a:xfrm>
            <a:off x="831850" y="1634060"/>
            <a:ext cx="912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pPr algn="ctr" eaLnBrk="1" hangingPunct="1"/>
            <a:r>
              <a:rPr lang="en-US" sz="2400" b="1">
                <a:effectLst/>
                <a:latin typeface="Arial" charset="0"/>
              </a:rPr>
              <a:t>atom</a:t>
            </a:r>
            <a:endParaRPr lang="en-US" sz="2000">
              <a:effectLst/>
              <a:latin typeface="Arial" charset="0"/>
            </a:endParaRPr>
          </a:p>
        </p:txBody>
      </p:sp>
      <p:sp>
        <p:nvSpPr>
          <p:cNvPr id="29" name="Text Box 26"/>
          <p:cNvSpPr txBox="1">
            <a:spLocks noChangeArrowheads="1"/>
          </p:cNvSpPr>
          <p:nvPr/>
        </p:nvSpPr>
        <p:spPr bwMode="auto">
          <a:xfrm>
            <a:off x="2551113" y="2472260"/>
            <a:ext cx="1336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pPr algn="ctr" eaLnBrk="1" hangingPunct="1"/>
            <a:r>
              <a:rPr lang="en-US" sz="2400" b="1">
                <a:effectLst/>
                <a:latin typeface="Arial" charset="0"/>
              </a:rPr>
              <a:t>nucleus</a:t>
            </a:r>
            <a:endParaRPr lang="en-US" sz="2000">
              <a:effectLst/>
              <a:latin typeface="Arial" charset="0"/>
            </a:endParaRPr>
          </a:p>
        </p:txBody>
      </p:sp>
      <p:sp>
        <p:nvSpPr>
          <p:cNvPr id="30" name="Rectangle 27"/>
          <p:cNvSpPr>
            <a:spLocks noChangeArrowheads="1"/>
          </p:cNvSpPr>
          <p:nvPr/>
        </p:nvSpPr>
        <p:spPr bwMode="auto">
          <a:xfrm>
            <a:off x="407988" y="4247085"/>
            <a:ext cx="1679575" cy="292100"/>
          </a:xfrm>
          <a:prstGeom prst="rect">
            <a:avLst/>
          </a:prstGeom>
          <a:solidFill>
            <a:schemeClr val="bg1"/>
          </a:solidFill>
          <a:ln w="9525">
            <a:noFill/>
            <a:miter lim="800000"/>
            <a:headEnd/>
            <a:tailEnd/>
          </a:ln>
          <a:effectLst/>
        </p:spPr>
        <p:txBody>
          <a:bodyPr wrap="none" anchor="ctr"/>
          <a:lstStyle/>
          <a:p>
            <a:pPr>
              <a:defRPr/>
            </a:pPr>
            <a:endParaRPr lang="en-US">
              <a:effectLst>
                <a:outerShdw blurRad="38100" dist="38100" dir="2700000" algn="tl">
                  <a:srgbClr val="DDDDDD"/>
                </a:outerShdw>
              </a:effectLst>
              <a:latin typeface="Times" pitchFamily="-65" charset="0"/>
              <a:ea typeface="+mn-ea"/>
              <a:cs typeface="+mn-cs"/>
            </a:endParaRPr>
          </a:p>
        </p:txBody>
      </p:sp>
      <p:sp>
        <p:nvSpPr>
          <p:cNvPr id="38" name="Text Box 39"/>
          <p:cNvSpPr txBox="1">
            <a:spLocks noChangeArrowheads="1"/>
          </p:cNvSpPr>
          <p:nvPr/>
        </p:nvSpPr>
        <p:spPr bwMode="auto">
          <a:xfrm>
            <a:off x="4191000" y="4323285"/>
            <a:ext cx="10525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r>
              <a:rPr lang="en-US" sz="1800" b="1">
                <a:effectLst/>
                <a:latin typeface="Arial" charset="0"/>
              </a:rPr>
              <a:t>10</a:t>
            </a:r>
            <a:r>
              <a:rPr lang="en-US" sz="1800" b="1" baseline="30000">
                <a:effectLst/>
                <a:latin typeface="Arial" charset="0"/>
              </a:rPr>
              <a:t>-13</a:t>
            </a:r>
            <a:r>
              <a:rPr lang="en-US" sz="1800" b="1">
                <a:effectLst/>
                <a:latin typeface="Arial" charset="0"/>
              </a:rPr>
              <a:t> cm</a:t>
            </a:r>
          </a:p>
        </p:txBody>
      </p:sp>
      <p:sp>
        <p:nvSpPr>
          <p:cNvPr id="39" name="Text Box 41"/>
          <p:cNvSpPr txBox="1">
            <a:spLocks noChangeArrowheads="1"/>
          </p:cNvSpPr>
          <p:nvPr/>
        </p:nvSpPr>
        <p:spPr bwMode="auto">
          <a:xfrm>
            <a:off x="609600" y="4377260"/>
            <a:ext cx="9667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r>
              <a:rPr lang="en-US" sz="1800" b="1">
                <a:effectLst/>
                <a:latin typeface="Arial" charset="0"/>
              </a:rPr>
              <a:t>10</a:t>
            </a:r>
            <a:r>
              <a:rPr lang="en-US" sz="1800" b="1" baseline="30000">
                <a:effectLst/>
                <a:latin typeface="Arial" charset="0"/>
              </a:rPr>
              <a:t>-8</a:t>
            </a:r>
            <a:r>
              <a:rPr lang="en-US" sz="1800" b="1">
                <a:effectLst/>
                <a:latin typeface="Arial" charset="0"/>
              </a:rPr>
              <a:t> cm</a:t>
            </a:r>
          </a:p>
        </p:txBody>
      </p:sp>
      <p:sp>
        <p:nvSpPr>
          <p:cNvPr id="40" name="Text Box 42"/>
          <p:cNvSpPr txBox="1">
            <a:spLocks noChangeArrowheads="1"/>
          </p:cNvSpPr>
          <p:nvPr/>
        </p:nvSpPr>
        <p:spPr bwMode="auto">
          <a:xfrm>
            <a:off x="2590800" y="4315348"/>
            <a:ext cx="10525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charset="0"/>
                <a:ea typeface="ＭＳ Ｐゴシック" charset="0"/>
                <a:cs typeface="ＭＳ Ｐゴシック" charset="0"/>
              </a:defRPr>
            </a:lvl1pPr>
            <a:lvl2pPr marL="37931725" indent="-37474525">
              <a:defRPr sz="2800">
                <a:solidFill>
                  <a:schemeClr val="tx1"/>
                </a:solidFill>
                <a:latin typeface="Times" charset="0"/>
                <a:ea typeface="ＭＳ Ｐゴシック" charset="0"/>
              </a:defRPr>
            </a:lvl2pPr>
            <a:lvl3pPr>
              <a:defRPr sz="2800">
                <a:solidFill>
                  <a:schemeClr val="tx1"/>
                </a:solidFill>
                <a:latin typeface="Times" charset="0"/>
                <a:ea typeface="ＭＳ Ｐゴシック" charset="0"/>
              </a:defRPr>
            </a:lvl3pPr>
            <a:lvl4pPr>
              <a:defRPr sz="2800">
                <a:solidFill>
                  <a:schemeClr val="tx1"/>
                </a:solidFill>
                <a:latin typeface="Times" charset="0"/>
                <a:ea typeface="ＭＳ Ｐゴシック" charset="0"/>
              </a:defRPr>
            </a:lvl4pPr>
            <a:lvl5pPr>
              <a:defRPr sz="2800">
                <a:solidFill>
                  <a:schemeClr val="tx1"/>
                </a:solidFill>
                <a:latin typeface="Times" charset="0"/>
                <a:ea typeface="ＭＳ Ｐゴシック" charset="0"/>
              </a:defRPr>
            </a:lvl5pPr>
            <a:lvl6pPr marL="457200" eaLnBrk="0" fontAlgn="base" hangingPunct="0">
              <a:spcBef>
                <a:spcPct val="0"/>
              </a:spcBef>
              <a:spcAft>
                <a:spcPct val="0"/>
              </a:spcAft>
              <a:defRPr sz="2800">
                <a:solidFill>
                  <a:schemeClr val="tx1"/>
                </a:solidFill>
                <a:latin typeface="Times" charset="0"/>
                <a:ea typeface="ＭＳ Ｐゴシック" charset="0"/>
              </a:defRPr>
            </a:lvl6pPr>
            <a:lvl7pPr marL="914400" eaLnBrk="0" fontAlgn="base" hangingPunct="0">
              <a:spcBef>
                <a:spcPct val="0"/>
              </a:spcBef>
              <a:spcAft>
                <a:spcPct val="0"/>
              </a:spcAft>
              <a:defRPr sz="2800">
                <a:solidFill>
                  <a:schemeClr val="tx1"/>
                </a:solidFill>
                <a:latin typeface="Times" charset="0"/>
                <a:ea typeface="ＭＳ Ｐゴシック" charset="0"/>
              </a:defRPr>
            </a:lvl7pPr>
            <a:lvl8pPr marL="1371600" eaLnBrk="0" fontAlgn="base" hangingPunct="0">
              <a:spcBef>
                <a:spcPct val="0"/>
              </a:spcBef>
              <a:spcAft>
                <a:spcPct val="0"/>
              </a:spcAft>
              <a:defRPr sz="2800">
                <a:solidFill>
                  <a:schemeClr val="tx1"/>
                </a:solidFill>
                <a:latin typeface="Times" charset="0"/>
                <a:ea typeface="ＭＳ Ｐゴシック" charset="0"/>
              </a:defRPr>
            </a:lvl8pPr>
            <a:lvl9pPr marL="1828800" eaLnBrk="0" fontAlgn="base" hangingPunct="0">
              <a:spcBef>
                <a:spcPct val="0"/>
              </a:spcBef>
              <a:spcAft>
                <a:spcPct val="0"/>
              </a:spcAft>
              <a:defRPr sz="2800">
                <a:solidFill>
                  <a:schemeClr val="tx1"/>
                </a:solidFill>
                <a:latin typeface="Times" charset="0"/>
                <a:ea typeface="ＭＳ Ｐゴシック" charset="0"/>
              </a:defRPr>
            </a:lvl9pPr>
          </a:lstStyle>
          <a:p>
            <a:r>
              <a:rPr lang="en-US" sz="1800" b="1">
                <a:effectLst/>
                <a:latin typeface="Arial" charset="0"/>
              </a:rPr>
              <a:t>10</a:t>
            </a:r>
            <a:r>
              <a:rPr lang="en-US" sz="1800" b="1" baseline="30000">
                <a:effectLst/>
                <a:latin typeface="Arial" charset="0"/>
              </a:rPr>
              <a:t>-12</a:t>
            </a:r>
            <a:r>
              <a:rPr lang="en-US" sz="1800" b="1">
                <a:effectLst/>
                <a:latin typeface="Arial" charset="0"/>
              </a:rPr>
              <a:t> cm</a:t>
            </a:r>
          </a:p>
        </p:txBody>
      </p:sp>
      <p:pic>
        <p:nvPicPr>
          <p:cNvPr id="42" name="Picture 41"/>
          <p:cNvPicPr>
            <a:picLocks noChangeAspect="1"/>
          </p:cNvPicPr>
          <p:nvPr/>
        </p:nvPicPr>
        <p:blipFill>
          <a:blip r:embed="rId3"/>
          <a:stretch>
            <a:fillRect/>
          </a:stretch>
        </p:blipFill>
        <p:spPr>
          <a:xfrm>
            <a:off x="502434" y="5559427"/>
            <a:ext cx="1585129" cy="1071033"/>
          </a:xfrm>
          <a:prstGeom prst="rect">
            <a:avLst/>
          </a:prstGeom>
        </p:spPr>
      </p:pic>
      <p:sp>
        <p:nvSpPr>
          <p:cNvPr id="43" name="TextBox 42"/>
          <p:cNvSpPr txBox="1"/>
          <p:nvPr/>
        </p:nvSpPr>
        <p:spPr>
          <a:xfrm>
            <a:off x="2516188" y="5692914"/>
            <a:ext cx="1278841" cy="707886"/>
          </a:xfrm>
          <a:prstGeom prst="rect">
            <a:avLst/>
          </a:prstGeom>
          <a:noFill/>
        </p:spPr>
        <p:txBody>
          <a:bodyPr wrap="none" rtlCol="0">
            <a:spAutoFit/>
          </a:bodyPr>
          <a:lstStyle/>
          <a:p>
            <a:r>
              <a:rPr lang="en-US" sz="2000" dirty="0" smtClean="0"/>
              <a:t>De-Broglie</a:t>
            </a:r>
          </a:p>
          <a:p>
            <a:r>
              <a:rPr lang="en-US" sz="2000" dirty="0" smtClean="0"/>
              <a:t>equation</a:t>
            </a:r>
            <a:endParaRPr lang="en-US" sz="2000" dirty="0"/>
          </a:p>
        </p:txBody>
      </p:sp>
      <p:sp>
        <p:nvSpPr>
          <p:cNvPr id="44" name="TextBox 43"/>
          <p:cNvSpPr txBox="1"/>
          <p:nvPr/>
        </p:nvSpPr>
        <p:spPr>
          <a:xfrm>
            <a:off x="4866013" y="5569803"/>
            <a:ext cx="4041124" cy="83099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400" dirty="0" smtClean="0">
                <a:solidFill>
                  <a:srgbClr val="0000FF"/>
                </a:solidFill>
                <a:latin typeface="Apple Chancery"/>
                <a:cs typeface="Apple Chancery"/>
              </a:rPr>
              <a:t>Higher the momentum smaller the distance scale  we probe</a:t>
            </a:r>
            <a:endParaRPr lang="en-US" sz="2400" dirty="0">
              <a:solidFill>
                <a:srgbClr val="0000FF"/>
              </a:solidFill>
              <a:latin typeface="Apple Chancery"/>
              <a:cs typeface="Apple Chancery"/>
            </a:endParaRPr>
          </a:p>
        </p:txBody>
      </p:sp>
      <p:pic>
        <p:nvPicPr>
          <p:cNvPr id="45" name="Picture 8" descr="H1-ZEUS_Grafik"/>
          <p:cNvPicPr>
            <a:picLocks noChangeAspect="1" noChangeArrowheads="1"/>
          </p:cNvPicPr>
          <p:nvPr/>
        </p:nvPicPr>
        <p:blipFill>
          <a:blip r:embed="rId4">
            <a:extLst>
              <a:ext uri="{28A0092B-C50C-407E-A947-70E740481C1C}">
                <a14:useLocalDpi xmlns:a14="http://schemas.microsoft.com/office/drawing/2010/main" val="0"/>
              </a:ext>
            </a:extLst>
          </a:blip>
          <a:srcRect t="6148" b="52769"/>
          <a:stretch>
            <a:fillRect/>
          </a:stretch>
        </p:blipFill>
        <p:spPr bwMode="auto">
          <a:xfrm>
            <a:off x="6846376" y="1253055"/>
            <a:ext cx="2297624" cy="121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8280401" y="6630345"/>
            <a:ext cx="863600" cy="2276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03</a:t>
            </a:r>
            <a:r>
              <a:rPr lang="en-US" dirty="0" smtClean="0">
                <a:solidFill>
                  <a:schemeClr val="tx1"/>
                </a:solidFill>
              </a:rPr>
              <a:t>/34</a:t>
            </a:r>
            <a:endParaRPr lang="en-US" dirty="0">
              <a:solidFill>
                <a:schemeClr val="tx1"/>
              </a:solidFill>
            </a:endParaRPr>
          </a:p>
        </p:txBody>
      </p:sp>
      <p:sp>
        <p:nvSpPr>
          <p:cNvPr id="3" name="Rectangle 2"/>
          <p:cNvSpPr/>
          <p:nvPr/>
        </p:nvSpPr>
        <p:spPr>
          <a:xfrm>
            <a:off x="110361" y="4834460"/>
            <a:ext cx="2390398" cy="253916"/>
          </a:xfrm>
          <a:prstGeom prst="rect">
            <a:avLst/>
          </a:prstGeom>
        </p:spPr>
        <p:txBody>
          <a:bodyPr wrap="none">
            <a:spAutoFit/>
          </a:bodyPr>
          <a:lstStyle/>
          <a:p>
            <a:r>
              <a:rPr lang="en-US" sz="1050" dirty="0"/>
              <a:t>ETH Zurich, Institute for Particle Physics.</a:t>
            </a:r>
          </a:p>
        </p:txBody>
      </p:sp>
    </p:spTree>
    <p:extLst>
      <p:ext uri="{BB962C8B-B14F-4D97-AF65-F5344CB8AC3E}">
        <p14:creationId xmlns:p14="http://schemas.microsoft.com/office/powerpoint/2010/main" val="336408416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24798"/>
          </a:xfrm>
        </p:spPr>
        <p:style>
          <a:lnRef idx="1">
            <a:schemeClr val="dk1"/>
          </a:lnRef>
          <a:fillRef idx="3">
            <a:schemeClr val="dk1"/>
          </a:fillRef>
          <a:effectRef idx="2">
            <a:schemeClr val="dk1"/>
          </a:effectRef>
          <a:fontRef idx="minor">
            <a:schemeClr val="lt1"/>
          </a:fontRef>
        </p:style>
        <p:txBody>
          <a:bodyPr>
            <a:normAutofit/>
          </a:bodyPr>
          <a:lstStyle/>
          <a:p>
            <a:r>
              <a:rPr lang="en-US" sz="3600" b="1"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Data and QCD (Non-Zero T)  1</a:t>
            </a:r>
            <a:r>
              <a:rPr lang="en-US" sz="3600" b="1" baseline="30000"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st</a:t>
            </a:r>
            <a:r>
              <a:rPr lang="en-US" sz="3600" b="1"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 Comparison</a:t>
            </a:r>
            <a:endParaRPr lang="en-US" sz="3600" b="1"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pic>
        <p:nvPicPr>
          <p:cNvPr id="14" name="Picture 13" descr="Figure3"/>
          <p:cNvPicPr>
            <a:picLocks noChangeAspect="1" noChangeArrowheads="1"/>
          </p:cNvPicPr>
          <p:nvPr/>
        </p:nvPicPr>
        <p:blipFill>
          <a:blip r:embed="rId2">
            <a:extLst>
              <a:ext uri="{28A0092B-C50C-407E-A947-70E740481C1C}">
                <a14:useLocalDpi xmlns:a14="http://schemas.microsoft.com/office/drawing/2010/main" val="0"/>
              </a:ext>
            </a:extLst>
          </a:blip>
          <a:srcRect l="1199" r="9599" b="3810"/>
          <a:stretch>
            <a:fillRect/>
          </a:stretch>
        </p:blipFill>
        <p:spPr bwMode="auto">
          <a:xfrm>
            <a:off x="111125" y="1023432"/>
            <a:ext cx="5445125" cy="5547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p:cNvSpPr txBox="1">
            <a:spLocks noChangeArrowheads="1"/>
          </p:cNvSpPr>
          <p:nvPr/>
        </p:nvSpPr>
        <p:spPr bwMode="auto">
          <a:xfrm>
            <a:off x="5633690" y="976962"/>
            <a:ext cx="3429000" cy="1061829"/>
          </a:xfrm>
          <a:prstGeom prst="rect">
            <a:avLst/>
          </a:prstGeom>
          <a:solidFill>
            <a:srgbClr val="C3D69B"/>
          </a:solidFill>
          <a:ln w="38100">
            <a:solidFill>
              <a:srgbClr val="9A3837"/>
            </a:solidFill>
            <a:miter lim="800000"/>
            <a:headEnd/>
            <a:tailEnd/>
          </a:ln>
          <a:effectLst/>
          <a:extLst/>
        </p:spPr>
        <p:txBody>
          <a:bodyPr>
            <a:spAutoFit/>
          </a:bodyPr>
          <a:lstStyle/>
          <a:p>
            <a:pPr>
              <a:defRPr/>
            </a:pPr>
            <a:r>
              <a:rPr lang="en-US" sz="2100" dirty="0" smtClean="0">
                <a:solidFill>
                  <a:srgbClr val="0000FF"/>
                </a:solidFill>
                <a:latin typeface="Apple Chancery"/>
                <a:cs typeface="Apple Chancery"/>
              </a:rPr>
              <a:t>1</a:t>
            </a:r>
            <a:r>
              <a:rPr lang="en-US" sz="2100" baseline="30000" dirty="0" smtClean="0">
                <a:solidFill>
                  <a:srgbClr val="0000FF"/>
                </a:solidFill>
                <a:latin typeface="Apple Chancery"/>
                <a:cs typeface="Apple Chancery"/>
              </a:rPr>
              <a:t>st</a:t>
            </a:r>
            <a:r>
              <a:rPr lang="en-US" sz="2100" dirty="0" smtClean="0">
                <a:solidFill>
                  <a:srgbClr val="0000FF"/>
                </a:solidFill>
                <a:latin typeface="Apple Chancery"/>
                <a:cs typeface="Apple Chancery"/>
              </a:rPr>
              <a:t> comparison of high energy nuclear collision data to 1</a:t>
            </a:r>
            <a:r>
              <a:rPr lang="en-US" sz="2100" baseline="30000" dirty="0" smtClean="0">
                <a:solidFill>
                  <a:srgbClr val="0000FF"/>
                </a:solidFill>
                <a:latin typeface="Apple Chancery"/>
                <a:cs typeface="Apple Chancery"/>
              </a:rPr>
              <a:t>st</a:t>
            </a:r>
            <a:r>
              <a:rPr lang="en-US" sz="2100" dirty="0" smtClean="0">
                <a:solidFill>
                  <a:srgbClr val="0000FF"/>
                </a:solidFill>
                <a:latin typeface="Apple Chancery"/>
                <a:cs typeface="Apple Chancery"/>
              </a:rPr>
              <a:t> principle QCD calculations</a:t>
            </a:r>
            <a:r>
              <a:rPr lang="en-US" sz="2100" kern="1200" dirty="0" smtClean="0">
                <a:solidFill>
                  <a:srgbClr val="0000FF"/>
                </a:solidFill>
                <a:latin typeface="Apple Chancery"/>
                <a:cs typeface="Apple Chancery"/>
              </a:rPr>
              <a:t> </a:t>
            </a:r>
            <a:endParaRPr lang="en-US" sz="2100" kern="1200" dirty="0">
              <a:solidFill>
                <a:srgbClr val="0000FF"/>
              </a:solidFill>
              <a:latin typeface="Apple Chancery"/>
              <a:cs typeface="Apple Chancery"/>
            </a:endParaRPr>
          </a:p>
        </p:txBody>
      </p:sp>
      <p:sp>
        <p:nvSpPr>
          <p:cNvPr id="17" name="Text Box 5"/>
          <p:cNvSpPr txBox="1">
            <a:spLocks noChangeArrowheads="1"/>
          </p:cNvSpPr>
          <p:nvPr/>
        </p:nvSpPr>
        <p:spPr bwMode="auto">
          <a:xfrm>
            <a:off x="5633690" y="2598120"/>
            <a:ext cx="3429000" cy="415498"/>
          </a:xfrm>
          <a:prstGeom prst="rect">
            <a:avLst/>
          </a:prstGeom>
          <a:solidFill>
            <a:schemeClr val="accent6">
              <a:lumMod val="60000"/>
              <a:lumOff val="40000"/>
            </a:schemeClr>
          </a:solidFill>
          <a:ln w="38100">
            <a:solidFill>
              <a:srgbClr val="9A3837"/>
            </a:solidFill>
            <a:miter lim="800000"/>
            <a:headEnd/>
            <a:tailEnd/>
          </a:ln>
          <a:effectLst/>
          <a:extLst/>
        </p:spPr>
        <p:txBody>
          <a:bodyPr>
            <a:spAutoFit/>
          </a:bodyPr>
          <a:lstStyle/>
          <a:p>
            <a:pPr>
              <a:defRPr/>
            </a:pPr>
            <a:r>
              <a:rPr lang="en-US" sz="2100" kern="1200" dirty="0" smtClean="0">
                <a:solidFill>
                  <a:srgbClr val="0000FF"/>
                </a:solidFill>
                <a:latin typeface="Apple Chancery"/>
                <a:cs typeface="Apple Chancery"/>
              </a:rPr>
              <a:t>Confirms formation of QGP</a:t>
            </a:r>
            <a:endParaRPr lang="en-US" sz="2100" kern="1200" dirty="0">
              <a:solidFill>
                <a:srgbClr val="0000FF"/>
              </a:solidFill>
              <a:latin typeface="Apple Chancery"/>
              <a:cs typeface="Apple Chancery"/>
            </a:endParaRPr>
          </a:p>
        </p:txBody>
      </p:sp>
      <p:sp>
        <p:nvSpPr>
          <p:cNvPr id="18" name="Text Box 5"/>
          <p:cNvSpPr txBox="1">
            <a:spLocks noChangeArrowheads="1"/>
          </p:cNvSpPr>
          <p:nvPr/>
        </p:nvSpPr>
        <p:spPr bwMode="auto">
          <a:xfrm>
            <a:off x="5633690" y="3608948"/>
            <a:ext cx="3429000" cy="738664"/>
          </a:xfrm>
          <a:prstGeom prst="rect">
            <a:avLst/>
          </a:prstGeom>
          <a:solidFill>
            <a:schemeClr val="bg2">
              <a:lumMod val="75000"/>
            </a:schemeClr>
          </a:solidFill>
          <a:ln w="38100">
            <a:solidFill>
              <a:srgbClr val="9A3837"/>
            </a:solidFill>
            <a:miter lim="800000"/>
            <a:headEnd/>
            <a:tailEnd/>
          </a:ln>
          <a:effectLst/>
          <a:extLst/>
        </p:spPr>
        <p:txBody>
          <a:bodyPr>
            <a:spAutoFit/>
          </a:bodyPr>
          <a:lstStyle/>
          <a:p>
            <a:pPr>
              <a:defRPr/>
            </a:pPr>
            <a:r>
              <a:rPr lang="en-US" sz="2100" dirty="0" smtClean="0">
                <a:solidFill>
                  <a:srgbClr val="0000FF"/>
                </a:solidFill>
                <a:latin typeface="Apple Chancery"/>
                <a:cs typeface="Apple Chancery"/>
              </a:rPr>
              <a:t>Quark-Hadron transition is a cross over</a:t>
            </a:r>
            <a:endParaRPr lang="en-US" sz="2100" kern="1200" dirty="0">
              <a:solidFill>
                <a:srgbClr val="0000FF"/>
              </a:solidFill>
              <a:latin typeface="Apple Chancery"/>
              <a:cs typeface="Apple Chancery"/>
            </a:endParaRPr>
          </a:p>
        </p:txBody>
      </p:sp>
      <p:sp>
        <p:nvSpPr>
          <p:cNvPr id="21" name="Rounded Rectangle 20"/>
          <p:cNvSpPr/>
          <p:nvPr/>
        </p:nvSpPr>
        <p:spPr>
          <a:xfrm>
            <a:off x="5710014" y="4749835"/>
            <a:ext cx="3237763" cy="1807885"/>
          </a:xfrm>
          <a:prstGeom prst="roundRect">
            <a:avLst>
              <a:gd name="adj" fmla="val 5319"/>
            </a:avLst>
          </a:prstGeom>
          <a:solidFill>
            <a:schemeClr val="tx1"/>
          </a:solidFill>
          <a:ln w="5715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8141619" y="6300892"/>
            <a:ext cx="184666" cy="369332"/>
          </a:xfrm>
          <a:prstGeom prst="rect">
            <a:avLst/>
          </a:prstGeom>
          <a:noFill/>
        </p:spPr>
        <p:txBody>
          <a:bodyPr wrap="none" rtlCol="0">
            <a:spAutoFit/>
          </a:bodyPr>
          <a:lstStyle/>
          <a:p>
            <a:endParaRPr lang="en-US" dirty="0"/>
          </a:p>
        </p:txBody>
      </p:sp>
      <p:sp>
        <p:nvSpPr>
          <p:cNvPr id="23" name="TextBox 22"/>
          <p:cNvSpPr txBox="1"/>
          <p:nvPr/>
        </p:nvSpPr>
        <p:spPr>
          <a:xfrm>
            <a:off x="5807055" y="5465412"/>
            <a:ext cx="3140722" cy="646331"/>
          </a:xfrm>
          <a:prstGeom prst="rect">
            <a:avLst/>
          </a:prstGeom>
          <a:noFill/>
        </p:spPr>
        <p:txBody>
          <a:bodyPr wrap="square" rtlCol="0">
            <a:spAutoFit/>
          </a:bodyPr>
          <a:lstStyle/>
          <a:p>
            <a:r>
              <a:rPr lang="en-US" i="1" dirty="0" smtClean="0">
                <a:solidFill>
                  <a:schemeClr val="bg1"/>
                </a:solidFill>
              </a:rPr>
              <a:t>“Scale for the Phase Diagram of Quantum </a:t>
            </a:r>
            <a:r>
              <a:rPr lang="en-US" i="1" dirty="0" err="1" smtClean="0">
                <a:solidFill>
                  <a:schemeClr val="bg1"/>
                </a:solidFill>
              </a:rPr>
              <a:t>Chromodynamics</a:t>
            </a:r>
            <a:r>
              <a:rPr lang="en-US" i="1" dirty="0" smtClean="0">
                <a:solidFill>
                  <a:schemeClr val="bg1"/>
                </a:solidFill>
              </a:rPr>
              <a:t>”</a:t>
            </a:r>
            <a:endParaRPr lang="en-US" dirty="0">
              <a:solidFill>
                <a:schemeClr val="bg1"/>
              </a:solidFill>
            </a:endParaRPr>
          </a:p>
        </p:txBody>
      </p:sp>
      <p:pic>
        <p:nvPicPr>
          <p:cNvPr id="25" name="Picture 24"/>
          <p:cNvPicPr>
            <a:picLocks noChangeAspect="1"/>
          </p:cNvPicPr>
          <p:nvPr/>
        </p:nvPicPr>
        <p:blipFill>
          <a:blip r:embed="rId3"/>
          <a:stretch>
            <a:fillRect/>
          </a:stretch>
        </p:blipFill>
        <p:spPr>
          <a:xfrm>
            <a:off x="5754151" y="4792642"/>
            <a:ext cx="1067278" cy="567355"/>
          </a:xfrm>
          <a:prstGeom prst="rect">
            <a:avLst/>
          </a:prstGeom>
        </p:spPr>
      </p:pic>
      <p:sp>
        <p:nvSpPr>
          <p:cNvPr id="26" name="TextBox 25"/>
          <p:cNvSpPr txBox="1"/>
          <p:nvPr/>
        </p:nvSpPr>
        <p:spPr>
          <a:xfrm>
            <a:off x="5868319" y="6147003"/>
            <a:ext cx="2275641" cy="307777"/>
          </a:xfrm>
          <a:prstGeom prst="rect">
            <a:avLst/>
          </a:prstGeom>
          <a:noFill/>
        </p:spPr>
        <p:txBody>
          <a:bodyPr wrap="none" rtlCol="0">
            <a:spAutoFit/>
          </a:bodyPr>
          <a:lstStyle/>
          <a:p>
            <a:r>
              <a:rPr lang="en-US" sz="1400" b="1" i="1" dirty="0" smtClean="0">
                <a:solidFill>
                  <a:schemeClr val="bg1"/>
                </a:solidFill>
              </a:rPr>
              <a:t>Science, 332</a:t>
            </a:r>
            <a:r>
              <a:rPr lang="en-US" sz="1400" dirty="0" smtClean="0">
                <a:solidFill>
                  <a:schemeClr val="bg1"/>
                </a:solidFill>
              </a:rPr>
              <a:t>, 1525(2011)</a:t>
            </a:r>
            <a:endParaRPr lang="en-US" sz="1400" dirty="0">
              <a:solidFill>
                <a:schemeClr val="bg1"/>
              </a:solidFill>
            </a:endParaRPr>
          </a:p>
        </p:txBody>
      </p:sp>
      <p:sp>
        <p:nvSpPr>
          <p:cNvPr id="16" name="Rectangle 15"/>
          <p:cNvSpPr/>
          <p:nvPr/>
        </p:nvSpPr>
        <p:spPr>
          <a:xfrm>
            <a:off x="8277795" y="6630345"/>
            <a:ext cx="866205" cy="2276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30</a:t>
            </a:r>
            <a:r>
              <a:rPr lang="en-US" dirty="0" smtClean="0">
                <a:solidFill>
                  <a:schemeClr val="tx1"/>
                </a:solidFill>
              </a:rPr>
              <a:t>/34</a:t>
            </a:r>
            <a:endParaRPr lang="en-US" dirty="0">
              <a:solidFill>
                <a:schemeClr val="tx1"/>
              </a:solidFill>
            </a:endParaRPr>
          </a:p>
        </p:txBody>
      </p:sp>
    </p:spTree>
    <p:extLst>
      <p:ext uri="{BB962C8B-B14F-4D97-AF65-F5344CB8AC3E}">
        <p14:creationId xmlns:p14="http://schemas.microsoft.com/office/powerpoint/2010/main" val="207170730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976"/>
            <a:ext cx="9144000" cy="1143000"/>
          </a:xfrm>
        </p:spPr>
        <p:style>
          <a:lnRef idx="1">
            <a:schemeClr val="dk1"/>
          </a:lnRef>
          <a:fillRef idx="3">
            <a:schemeClr val="dk1"/>
          </a:fillRef>
          <a:effectRef idx="2">
            <a:schemeClr val="dk1"/>
          </a:effectRef>
          <a:fontRef idx="minor">
            <a:schemeClr val="lt1"/>
          </a:fontRef>
        </p:style>
        <p:txBody>
          <a:bodyPr>
            <a:normAutofit fontScale="90000"/>
          </a:bodyPr>
          <a:lstStyle/>
          <a:p>
            <a:r>
              <a:rPr lang="en-US" b="1"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Critical Point and First Order Phase Transition</a:t>
            </a:r>
            <a:endParaRPr lang="en-US" b="1"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pic>
        <p:nvPicPr>
          <p:cNvPr id="4" name="Picture 3" descr="criticalendpoint"/>
          <p:cNvPicPr>
            <a:picLocks noChangeAspect="1" noChangeArrowheads="1"/>
          </p:cNvPicPr>
          <p:nvPr/>
        </p:nvPicPr>
        <p:blipFill>
          <a:blip r:embed="rId2">
            <a:duotone>
              <a:prstClr val="black"/>
              <a:srgbClr val="83EAFF">
                <a:tint val="45000"/>
                <a:satMod val="400000"/>
              </a:srgbClr>
            </a:duotone>
            <a:extLst>
              <a:ext uri="{28A0092B-C50C-407E-A947-70E740481C1C}">
                <a14:useLocalDpi xmlns:a14="http://schemas.microsoft.com/office/drawing/2010/main" val="0"/>
              </a:ext>
            </a:extLst>
          </a:blip>
          <a:srcRect/>
          <a:stretch>
            <a:fillRect/>
          </a:stretch>
        </p:blipFill>
        <p:spPr bwMode="auto">
          <a:xfrm>
            <a:off x="876401" y="1226880"/>
            <a:ext cx="7833880" cy="5545859"/>
          </a:xfrm>
          <a:prstGeom prst="rect">
            <a:avLst/>
          </a:prstGeom>
          <a:noFill/>
          <a:ln w="25400">
            <a:no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70779"/>
            <a:ext cx="1484338" cy="369332"/>
          </a:xfrm>
          <a:prstGeom prst="rect">
            <a:avLst/>
          </a:prstGeom>
          <a:noFill/>
        </p:spPr>
        <p:txBody>
          <a:bodyPr wrap="none" rtlCol="0">
            <a:spAutoFit/>
          </a:bodyPr>
          <a:lstStyle/>
          <a:p>
            <a:r>
              <a:rPr lang="en-US" dirty="0" smtClean="0"/>
              <a:t>TIFR, Mumbai</a:t>
            </a:r>
            <a:endParaRPr lang="en-US" dirty="0"/>
          </a:p>
        </p:txBody>
      </p:sp>
      <p:sp>
        <p:nvSpPr>
          <p:cNvPr id="6" name="Rectangle 5"/>
          <p:cNvSpPr/>
          <p:nvPr/>
        </p:nvSpPr>
        <p:spPr>
          <a:xfrm>
            <a:off x="8277795" y="6630345"/>
            <a:ext cx="866205" cy="2276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31/</a:t>
            </a:r>
            <a:r>
              <a:rPr lang="en-US" dirty="0" smtClean="0">
                <a:solidFill>
                  <a:schemeClr val="tx1"/>
                </a:solidFill>
              </a:rPr>
              <a:t>34</a:t>
            </a:r>
            <a:endParaRPr lang="en-US" dirty="0">
              <a:solidFill>
                <a:schemeClr val="tx1"/>
              </a:solidFill>
            </a:endParaRPr>
          </a:p>
        </p:txBody>
      </p:sp>
    </p:spTree>
    <p:extLst>
      <p:ext uri="{BB962C8B-B14F-4D97-AF65-F5344CB8AC3E}">
        <p14:creationId xmlns:p14="http://schemas.microsoft.com/office/powerpoint/2010/main" val="403516613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267"/>
            <a:ext cx="9144000" cy="674384"/>
          </a:xfrm>
        </p:spPr>
        <p:style>
          <a:lnRef idx="1">
            <a:schemeClr val="dk1"/>
          </a:lnRef>
          <a:fillRef idx="3">
            <a:schemeClr val="dk1"/>
          </a:fillRef>
          <a:effectRef idx="2">
            <a:schemeClr val="dk1"/>
          </a:effectRef>
          <a:fontRef idx="minor">
            <a:schemeClr val="lt1"/>
          </a:fontRef>
        </p:style>
        <p:txBody>
          <a:bodyPr>
            <a:normAutofit fontScale="90000"/>
          </a:bodyPr>
          <a:lstStyle/>
          <a:p>
            <a:r>
              <a:rPr lang="en-US"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Experimental Result: CP and 1</a:t>
            </a:r>
            <a:r>
              <a:rPr lang="en-US" b="1" baseline="30000"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st</a:t>
            </a:r>
            <a:r>
              <a:rPr lang="en-US"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 Order PT</a:t>
            </a:r>
            <a:endParaRPr lang="en-US"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pic>
        <p:nvPicPr>
          <p:cNvPr id="4" name="Picture 3" descr="new_fig4.eps"/>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088714" y="849054"/>
            <a:ext cx="3920280" cy="5624031"/>
          </a:xfrm>
          <a:prstGeom prst="rect">
            <a:avLst/>
          </a:prstGeom>
          <a:ln>
            <a:noFill/>
          </a:ln>
          <a:effectLst>
            <a:outerShdw blurRad="292100" dist="139700" dir="2700000" algn="tl" rotWithShape="0">
              <a:srgbClr val="333333">
                <a:alpha val="65000"/>
              </a:srgbClr>
            </a:outerShdw>
          </a:effectLst>
        </p:spPr>
      </p:pic>
      <p:pic>
        <p:nvPicPr>
          <p:cNvPr id="5" name="Picture 4" descr="fig4_noband.eps"/>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60970" y="849055"/>
            <a:ext cx="4733578" cy="5635211"/>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0" y="6488668"/>
            <a:ext cx="3546276" cy="369332"/>
          </a:xfrm>
          <a:prstGeom prst="rect">
            <a:avLst/>
          </a:prstGeom>
          <a:noFill/>
        </p:spPr>
        <p:txBody>
          <a:bodyPr wrap="none" rtlCol="0">
            <a:spAutoFit/>
          </a:bodyPr>
          <a:lstStyle/>
          <a:p>
            <a:r>
              <a:rPr lang="en-US" b="1" dirty="0" smtClean="0"/>
              <a:t>STAR: Physical Review Letters 2014</a:t>
            </a:r>
            <a:endParaRPr lang="en-US" b="1" dirty="0"/>
          </a:p>
        </p:txBody>
      </p:sp>
      <p:sp>
        <p:nvSpPr>
          <p:cNvPr id="8" name="5-Point Star 7"/>
          <p:cNvSpPr/>
          <p:nvPr/>
        </p:nvSpPr>
        <p:spPr>
          <a:xfrm>
            <a:off x="1913759" y="4293241"/>
            <a:ext cx="268283" cy="304103"/>
          </a:xfrm>
          <a:prstGeom prst="star5">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5-Point Star 8"/>
          <p:cNvSpPr/>
          <p:nvPr/>
        </p:nvSpPr>
        <p:spPr>
          <a:xfrm>
            <a:off x="6322923" y="4168018"/>
            <a:ext cx="348396" cy="393549"/>
          </a:xfrm>
          <a:prstGeom prst="star5">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图片 7"/>
          <p:cNvPicPr>
            <a:picLocks noChangeAspect="1"/>
          </p:cNvPicPr>
          <p:nvPr/>
        </p:nvPicPr>
        <p:blipFill>
          <a:blip r:embed="rId4">
            <a:duotone>
              <a:prstClr val="black"/>
              <a:schemeClr val="accent3">
                <a:tint val="45000"/>
                <a:satMod val="400000"/>
              </a:schemeClr>
            </a:duotone>
          </a:blip>
          <a:srcRect t="2401"/>
          <a:stretch>
            <a:fillRect/>
          </a:stretch>
        </p:blipFill>
        <p:spPr>
          <a:xfrm>
            <a:off x="630155" y="1153277"/>
            <a:ext cx="6989846" cy="47087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10"/>
          <p:cNvSpPr/>
          <p:nvPr/>
        </p:nvSpPr>
        <p:spPr>
          <a:xfrm>
            <a:off x="8277795" y="6630345"/>
            <a:ext cx="866205" cy="2276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32/34</a:t>
            </a:r>
            <a:endParaRPr lang="en-US" dirty="0">
              <a:solidFill>
                <a:schemeClr val="tx1"/>
              </a:solidFill>
            </a:endParaRPr>
          </a:p>
        </p:txBody>
      </p:sp>
    </p:spTree>
    <p:extLst>
      <p:ext uri="{BB962C8B-B14F-4D97-AF65-F5344CB8AC3E}">
        <p14:creationId xmlns:p14="http://schemas.microsoft.com/office/powerpoint/2010/main" val="32285598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41329"/>
          </a:xfrm>
        </p:spPr>
        <p:style>
          <a:lnRef idx="1">
            <a:schemeClr val="dk1"/>
          </a:lnRef>
          <a:fillRef idx="3">
            <a:schemeClr val="dk1"/>
          </a:fillRef>
          <a:effectRef idx="2">
            <a:schemeClr val="dk1"/>
          </a:effectRef>
          <a:fontRef idx="minor">
            <a:schemeClr val="lt1"/>
          </a:fontRef>
        </p:style>
        <p:txBody>
          <a:bodyPr>
            <a:normAutofit fontScale="90000"/>
          </a:bodyPr>
          <a:lstStyle/>
          <a:p>
            <a:r>
              <a:rPr lang="en-US"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Summary</a:t>
            </a:r>
            <a:endParaRPr lang="en-US"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sp>
        <p:nvSpPr>
          <p:cNvPr id="3" name="Content Placeholder 2"/>
          <p:cNvSpPr>
            <a:spLocks noGrp="1"/>
          </p:cNvSpPr>
          <p:nvPr>
            <p:ph idx="1"/>
          </p:nvPr>
        </p:nvSpPr>
        <p:spPr>
          <a:xfrm>
            <a:off x="-34456" y="624788"/>
            <a:ext cx="9178456" cy="5650623"/>
          </a:xfrm>
        </p:spPr>
        <p:style>
          <a:lnRef idx="3">
            <a:schemeClr val="lt1"/>
          </a:lnRef>
          <a:fillRef idx="1">
            <a:schemeClr val="dk1"/>
          </a:fillRef>
          <a:effectRef idx="1">
            <a:schemeClr val="dk1"/>
          </a:effectRef>
          <a:fontRef idx="minor">
            <a:schemeClr val="lt1"/>
          </a:fontRef>
        </p:style>
        <p:txBody>
          <a:bodyPr>
            <a:noAutofit/>
          </a:bodyPr>
          <a:lstStyle/>
          <a:p>
            <a:pPr marL="0" indent="0">
              <a:lnSpc>
                <a:spcPct val="130000"/>
              </a:lnSpc>
              <a:buNone/>
            </a:pPr>
            <a:r>
              <a:rPr lang="en-US" sz="2300" dirty="0" smtClean="0">
                <a:solidFill>
                  <a:srgbClr val="FF6600"/>
                </a:solidFill>
                <a:latin typeface="Apple Chancery"/>
                <a:cs typeface="Apple Chancery"/>
              </a:rPr>
              <a:t>QCD phase transition and primordial matter created in Laboratory. System of de-confined quarks and gluons formed. </a:t>
            </a:r>
          </a:p>
          <a:p>
            <a:pPr marL="0" indent="0">
              <a:lnSpc>
                <a:spcPct val="130000"/>
              </a:lnSpc>
              <a:buNone/>
            </a:pPr>
            <a:endParaRPr lang="en-US" sz="2300" dirty="0">
              <a:solidFill>
                <a:srgbClr val="FF6600"/>
              </a:solidFill>
              <a:latin typeface="Apple Chancery"/>
              <a:cs typeface="Apple Chancery"/>
            </a:endParaRPr>
          </a:p>
          <a:p>
            <a:pPr marL="0" indent="0">
              <a:lnSpc>
                <a:spcPct val="130000"/>
              </a:lnSpc>
              <a:buNone/>
            </a:pPr>
            <a:r>
              <a:rPr lang="en-US" sz="2300" dirty="0" smtClean="0">
                <a:solidFill>
                  <a:srgbClr val="FF6600"/>
                </a:solidFill>
                <a:latin typeface="Apple Chancery"/>
                <a:cs typeface="Apple Chancery"/>
              </a:rPr>
              <a:t>The system of fundamental constituent of any visible matter exhibits the property of perfect fluidity with high degree of opacity.   The heavy quarks exhibit Brownian motion in a thermal bath of light </a:t>
            </a:r>
            <a:r>
              <a:rPr lang="en-US" sz="2300" dirty="0" err="1" smtClean="0">
                <a:solidFill>
                  <a:srgbClr val="FF6600"/>
                </a:solidFill>
                <a:latin typeface="Apple Chancery"/>
                <a:cs typeface="Apple Chancery"/>
              </a:rPr>
              <a:t>partons</a:t>
            </a:r>
            <a:r>
              <a:rPr lang="en-US" sz="2300" dirty="0" smtClean="0">
                <a:solidFill>
                  <a:srgbClr val="FF6600"/>
                </a:solidFill>
                <a:latin typeface="Apple Chancery"/>
                <a:cs typeface="Apple Chancery"/>
              </a:rPr>
              <a:t>.</a:t>
            </a:r>
          </a:p>
          <a:p>
            <a:pPr marL="0" indent="0">
              <a:lnSpc>
                <a:spcPct val="130000"/>
              </a:lnSpc>
              <a:buNone/>
            </a:pPr>
            <a:endParaRPr lang="en-US" sz="2300" dirty="0" smtClean="0">
              <a:solidFill>
                <a:srgbClr val="FF6600"/>
              </a:solidFill>
              <a:latin typeface="Apple Chancery"/>
              <a:cs typeface="Apple Chancery"/>
            </a:endParaRPr>
          </a:p>
          <a:p>
            <a:pPr marL="0" indent="0">
              <a:lnSpc>
                <a:spcPct val="130000"/>
              </a:lnSpc>
              <a:buNone/>
            </a:pPr>
            <a:r>
              <a:rPr lang="en-US" sz="2300" dirty="0" smtClean="0">
                <a:solidFill>
                  <a:srgbClr val="FF6600"/>
                </a:solidFill>
                <a:latin typeface="Apple Chancery"/>
                <a:cs typeface="Apple Chancery"/>
              </a:rPr>
              <a:t>Phase Diagram of Strong Interactions being laid out. Transition temperature and order of phase transition established at zero baryon chemical point. Exciting experimental results on critical point and phase boundary. Susceptibility has a non-monotonic variation with beam energy.</a:t>
            </a:r>
            <a:endParaRPr lang="en-US" sz="2300" dirty="0">
              <a:solidFill>
                <a:srgbClr val="FF6600"/>
              </a:solidFill>
              <a:latin typeface="Apple Chancery"/>
              <a:cs typeface="Apple Chancery"/>
            </a:endParaRPr>
          </a:p>
          <a:p>
            <a:pPr marL="0" indent="0">
              <a:lnSpc>
                <a:spcPct val="130000"/>
              </a:lnSpc>
              <a:buNone/>
            </a:pPr>
            <a:endParaRPr lang="en-US" sz="1800" dirty="0" smtClean="0">
              <a:solidFill>
                <a:srgbClr val="0000FF"/>
              </a:solidFill>
              <a:latin typeface="Apple Chancery"/>
              <a:cs typeface="Apple Chancery"/>
            </a:endParaRPr>
          </a:p>
          <a:p>
            <a:pPr marL="0" indent="0">
              <a:lnSpc>
                <a:spcPct val="130000"/>
              </a:lnSpc>
              <a:buNone/>
            </a:pPr>
            <a:endParaRPr lang="en-US" sz="1800" dirty="0"/>
          </a:p>
        </p:txBody>
      </p:sp>
      <p:sp>
        <p:nvSpPr>
          <p:cNvPr id="4" name="TextBox 3"/>
          <p:cNvSpPr txBox="1"/>
          <p:nvPr/>
        </p:nvSpPr>
        <p:spPr>
          <a:xfrm>
            <a:off x="1870149" y="6323636"/>
            <a:ext cx="5682686" cy="523220"/>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pPr algn="ctr"/>
            <a:r>
              <a:rPr lang="en-US" sz="2800" dirty="0" smtClean="0">
                <a:solidFill>
                  <a:srgbClr val="0000FF"/>
                </a:solidFill>
                <a:latin typeface="Apple Chancery"/>
                <a:cs typeface="Apple Chancery"/>
              </a:rPr>
              <a:t>Emergent Properties of QCD Matter</a:t>
            </a:r>
            <a:endParaRPr lang="en-US" sz="2800" dirty="0">
              <a:solidFill>
                <a:srgbClr val="0000FF"/>
              </a:solidFill>
              <a:latin typeface="Apple Chancery"/>
              <a:cs typeface="Apple Chancery"/>
            </a:endParaRPr>
          </a:p>
        </p:txBody>
      </p:sp>
      <p:sp>
        <p:nvSpPr>
          <p:cNvPr id="6" name="Rectangle 5"/>
          <p:cNvSpPr/>
          <p:nvPr/>
        </p:nvSpPr>
        <p:spPr>
          <a:xfrm>
            <a:off x="8277795" y="6630345"/>
            <a:ext cx="866205" cy="2276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33/34</a:t>
            </a:r>
            <a:endParaRPr lang="en-US" dirty="0">
              <a:solidFill>
                <a:schemeClr val="tx1"/>
              </a:solidFill>
            </a:endParaRPr>
          </a:p>
        </p:txBody>
      </p:sp>
    </p:spTree>
    <p:extLst>
      <p:ext uri="{BB962C8B-B14F-4D97-AF65-F5344CB8AC3E}">
        <p14:creationId xmlns:p14="http://schemas.microsoft.com/office/powerpoint/2010/main" val="14997807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41329"/>
          </a:xfrm>
        </p:spPr>
        <p:style>
          <a:lnRef idx="1">
            <a:schemeClr val="dk1"/>
          </a:lnRef>
          <a:fillRef idx="3">
            <a:schemeClr val="dk1"/>
          </a:fillRef>
          <a:effectRef idx="2">
            <a:schemeClr val="dk1"/>
          </a:effectRef>
          <a:fontRef idx="minor">
            <a:schemeClr val="lt1"/>
          </a:fontRef>
        </p:style>
        <p:txBody>
          <a:bodyPr>
            <a:normAutofit fontScale="90000"/>
          </a:bodyPr>
          <a:lstStyle/>
          <a:p>
            <a:r>
              <a:rPr lang="en-US"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QCD in 21</a:t>
            </a:r>
            <a:r>
              <a:rPr lang="en-US" b="1" baseline="30000"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st</a:t>
            </a:r>
            <a:r>
              <a:rPr lang="en-US"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 Century</a:t>
            </a:r>
            <a:endParaRPr lang="en-US"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sp>
        <p:nvSpPr>
          <p:cNvPr id="4" name="TextBox 3"/>
          <p:cNvSpPr txBox="1"/>
          <p:nvPr/>
        </p:nvSpPr>
        <p:spPr>
          <a:xfrm>
            <a:off x="1347502" y="6253636"/>
            <a:ext cx="6727994" cy="523220"/>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pPr algn="ctr"/>
            <a:r>
              <a:rPr lang="en-US" sz="2800" dirty="0" smtClean="0">
                <a:solidFill>
                  <a:srgbClr val="0000FF"/>
                </a:solidFill>
                <a:latin typeface="Apple Chancery"/>
                <a:cs typeface="Apple Chancery"/>
              </a:rPr>
              <a:t>Towards a complete test of QCD as a theory</a:t>
            </a:r>
            <a:endParaRPr lang="en-US" sz="2800" dirty="0">
              <a:solidFill>
                <a:srgbClr val="0000FF"/>
              </a:solidFill>
              <a:latin typeface="Apple Chancery"/>
              <a:cs typeface="Apple Chancery"/>
            </a:endParaRPr>
          </a:p>
        </p:txBody>
      </p:sp>
      <p:pic>
        <p:nvPicPr>
          <p:cNvPr id="7" name="Picture 6"/>
          <p:cNvPicPr>
            <a:picLocks noChangeAspect="1"/>
          </p:cNvPicPr>
          <p:nvPr/>
        </p:nvPicPr>
        <p:blipFill>
          <a:blip r:embed="rId2"/>
          <a:stretch>
            <a:fillRect/>
          </a:stretch>
        </p:blipFill>
        <p:spPr>
          <a:xfrm>
            <a:off x="2254" y="1141077"/>
            <a:ext cx="2863111" cy="2456487"/>
          </a:xfrm>
          <a:prstGeom prst="rect">
            <a:avLst/>
          </a:prstGeom>
        </p:spPr>
      </p:pic>
      <p:pic>
        <p:nvPicPr>
          <p:cNvPr id="8" name="Picture 7" descr="CMS_j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557" y="4277455"/>
            <a:ext cx="1871851" cy="184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0" y="769016"/>
            <a:ext cx="3369557"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i="1" dirty="0" smtClean="0">
                <a:solidFill>
                  <a:srgbClr val="0000FF"/>
                </a:solidFill>
              </a:rPr>
              <a:t>Standard Model &amp; Origin of Mass</a:t>
            </a:r>
            <a:endParaRPr lang="en-US" i="1" dirty="0">
              <a:solidFill>
                <a:srgbClr val="0000FF"/>
              </a:solidFill>
            </a:endParaRPr>
          </a:p>
        </p:txBody>
      </p:sp>
      <p:sp>
        <p:nvSpPr>
          <p:cNvPr id="10" name="Text Box 4"/>
          <p:cNvSpPr txBox="1">
            <a:spLocks noChangeArrowheads="1"/>
          </p:cNvSpPr>
          <p:nvPr/>
        </p:nvSpPr>
        <p:spPr bwMode="auto">
          <a:xfrm>
            <a:off x="2254" y="3608992"/>
            <a:ext cx="2958499" cy="646331"/>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i="1" kern="1200" dirty="0" smtClean="0">
                <a:solidFill>
                  <a:srgbClr val="0000FF"/>
                </a:solidFill>
              </a:rPr>
              <a:t>Test of QCD, Short distance scales, </a:t>
            </a:r>
            <a:r>
              <a:rPr lang="en-US" i="1" kern="1200" dirty="0" err="1" smtClean="0">
                <a:solidFill>
                  <a:srgbClr val="0000FF"/>
                </a:solidFill>
              </a:rPr>
              <a:t>perturbative</a:t>
            </a:r>
            <a:r>
              <a:rPr lang="en-US" i="1" kern="1200" dirty="0" smtClean="0">
                <a:solidFill>
                  <a:srgbClr val="0000FF"/>
                </a:solidFill>
              </a:rPr>
              <a:t> </a:t>
            </a:r>
            <a:r>
              <a:rPr lang="en-US" i="1" kern="1200" dirty="0">
                <a:solidFill>
                  <a:srgbClr val="0000FF"/>
                </a:solidFill>
              </a:rPr>
              <a:t>regime</a:t>
            </a:r>
            <a:endParaRPr lang="en-US" sz="1400" i="1" kern="1200" dirty="0">
              <a:solidFill>
                <a:srgbClr val="0000FF"/>
              </a:solidFill>
            </a:endParaRPr>
          </a:p>
        </p:txBody>
      </p:sp>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1193" y="4255324"/>
            <a:ext cx="2535918" cy="19766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 name="Text Box 4"/>
          <p:cNvSpPr txBox="1">
            <a:spLocks noChangeArrowheads="1"/>
          </p:cNvSpPr>
          <p:nvPr/>
        </p:nvSpPr>
        <p:spPr bwMode="auto">
          <a:xfrm>
            <a:off x="3014191" y="3335980"/>
            <a:ext cx="2882541" cy="923330"/>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i="1" kern="1200" dirty="0" smtClean="0">
                <a:solidFill>
                  <a:srgbClr val="0000FF"/>
                </a:solidFill>
              </a:rPr>
              <a:t>Test of QCD, Long distance scales, Non-</a:t>
            </a:r>
            <a:r>
              <a:rPr lang="en-US" i="1" kern="1200" dirty="0" err="1" smtClean="0">
                <a:solidFill>
                  <a:srgbClr val="0000FF"/>
                </a:solidFill>
              </a:rPr>
              <a:t>perturbative</a:t>
            </a:r>
            <a:r>
              <a:rPr lang="en-US" i="1" kern="1200" dirty="0" smtClean="0">
                <a:solidFill>
                  <a:srgbClr val="0000FF"/>
                </a:solidFill>
              </a:rPr>
              <a:t> </a:t>
            </a:r>
            <a:r>
              <a:rPr lang="en-US" i="1" kern="1200" dirty="0">
                <a:solidFill>
                  <a:srgbClr val="0000FF"/>
                </a:solidFill>
              </a:rPr>
              <a:t>regime</a:t>
            </a:r>
            <a:endParaRPr lang="en-US" sz="1400" i="1" kern="1200" dirty="0">
              <a:solidFill>
                <a:srgbClr val="0000FF"/>
              </a:solidFill>
            </a:endParaRPr>
          </a:p>
        </p:txBody>
      </p:sp>
      <p:sp>
        <p:nvSpPr>
          <p:cNvPr id="13" name="Rectangle 12"/>
          <p:cNvSpPr/>
          <p:nvPr/>
        </p:nvSpPr>
        <p:spPr>
          <a:xfrm>
            <a:off x="3497480" y="4417780"/>
            <a:ext cx="2009572" cy="307777"/>
          </a:xfrm>
          <a:prstGeom prst="rect">
            <a:avLst/>
          </a:prstGeom>
        </p:spPr>
        <p:txBody>
          <a:bodyPr wrap="none">
            <a:spAutoFit/>
          </a:bodyPr>
          <a:lstStyle/>
          <a:p>
            <a:r>
              <a:rPr lang="en-US" sz="1400" dirty="0" smtClean="0"/>
              <a:t>Science 322, 1224 (2008)</a:t>
            </a:r>
          </a:p>
        </p:txBody>
      </p:sp>
      <p:grpSp>
        <p:nvGrpSpPr>
          <p:cNvPr id="14" name="Group 13"/>
          <p:cNvGrpSpPr/>
          <p:nvPr/>
        </p:nvGrpSpPr>
        <p:grpSpPr>
          <a:xfrm>
            <a:off x="3091193" y="884512"/>
            <a:ext cx="5957663" cy="5063481"/>
            <a:chOff x="3180393" y="496720"/>
            <a:chExt cx="5957663" cy="5915589"/>
          </a:xfrm>
        </p:grpSpPr>
        <p:pic>
          <p:nvPicPr>
            <p:cNvPr id="15" name="Picture 14" descr="tmu_dl_15july2012.eps"/>
            <p:cNvPicPr>
              <a:picLocks noChangeAspect="1"/>
            </p:cNvPicPr>
            <p:nvPr/>
          </p:nvPicPr>
          <p:blipFill>
            <a:blip r:embed="rId5"/>
            <a:srcRect l="3448" t="9610" r="2682" b="6065"/>
            <a:stretch>
              <a:fillRect/>
            </a:stretch>
          </p:blipFill>
          <p:spPr>
            <a:xfrm>
              <a:off x="6199120" y="3846555"/>
              <a:ext cx="2895600" cy="2509796"/>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4381021" y="6012199"/>
              <a:ext cx="569387" cy="400110"/>
            </a:xfrm>
            <a:prstGeom prst="rect">
              <a:avLst/>
            </a:prstGeom>
            <a:noFill/>
          </p:spPr>
          <p:txBody>
            <a:bodyPr wrap="none" rtlCol="0">
              <a:spAutoFit/>
            </a:bodyPr>
            <a:lstStyle/>
            <a:p>
              <a:r>
                <a:rPr lang="en-US" sz="2000" b="1" dirty="0" smtClean="0"/>
                <a:t>T=0</a:t>
              </a:r>
              <a:endParaRPr lang="en-US" sz="2000" b="1" dirty="0"/>
            </a:p>
          </p:txBody>
        </p:sp>
        <p:pic>
          <p:nvPicPr>
            <p:cNvPr id="17" name="Picture 16" descr="Figure3"/>
            <p:cNvPicPr>
              <a:picLocks noChangeAspect="1" noChangeArrowheads="1"/>
            </p:cNvPicPr>
            <p:nvPr/>
          </p:nvPicPr>
          <p:blipFill>
            <a:blip r:embed="rId6">
              <a:extLst>
                <a:ext uri="{28A0092B-C50C-407E-A947-70E740481C1C}">
                  <a14:useLocalDpi xmlns:a14="http://schemas.microsoft.com/office/drawing/2010/main" val="0"/>
                </a:ext>
              </a:extLst>
            </a:blip>
            <a:srcRect l="1199" r="9599" b="3810"/>
            <a:stretch>
              <a:fillRect/>
            </a:stretch>
          </p:blipFill>
          <p:spPr bwMode="auto">
            <a:xfrm>
              <a:off x="6143896" y="496720"/>
              <a:ext cx="2994160" cy="30503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180393" y="977428"/>
              <a:ext cx="2805539" cy="172594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i="1" dirty="0" smtClean="0">
                  <a:solidFill>
                    <a:srgbClr val="0000FF"/>
                  </a:solidFill>
                </a:rPr>
                <a:t>Test of QCD </a:t>
              </a:r>
            </a:p>
            <a:p>
              <a:r>
                <a:rPr lang="en-US" b="1" i="1" dirty="0" smtClean="0">
                  <a:solidFill>
                    <a:srgbClr val="0000FF"/>
                  </a:solidFill>
                </a:rPr>
                <a:t>Non-</a:t>
              </a:r>
              <a:r>
                <a:rPr lang="en-US" b="1" i="1" dirty="0" err="1" smtClean="0">
                  <a:solidFill>
                    <a:srgbClr val="0000FF"/>
                  </a:solidFill>
                </a:rPr>
                <a:t>perturbative</a:t>
              </a:r>
              <a:r>
                <a:rPr lang="en-US" b="1" i="1" dirty="0" smtClean="0">
                  <a:solidFill>
                    <a:srgbClr val="0000FF"/>
                  </a:solidFill>
                </a:rPr>
                <a:t> T&gt;0</a:t>
              </a:r>
            </a:p>
            <a:p>
              <a:r>
                <a:rPr lang="en-US" b="1" i="1" dirty="0" smtClean="0">
                  <a:solidFill>
                    <a:srgbClr val="0000FF"/>
                  </a:solidFill>
                </a:rPr>
                <a:t>&amp;</a:t>
              </a:r>
            </a:p>
            <a:p>
              <a:r>
                <a:rPr lang="en-US" b="1" i="1" dirty="0" smtClean="0">
                  <a:solidFill>
                    <a:srgbClr val="0000FF"/>
                  </a:solidFill>
                </a:rPr>
                <a:t>Phase structure of QCD</a:t>
              </a:r>
            </a:p>
            <a:p>
              <a:r>
                <a:rPr lang="en-US" b="1" i="1" dirty="0" smtClean="0">
                  <a:solidFill>
                    <a:srgbClr val="0000FF"/>
                  </a:solidFill>
                </a:rPr>
                <a:t>Phase diagram</a:t>
              </a:r>
              <a:endParaRPr lang="en-US" b="1" i="1" dirty="0">
                <a:solidFill>
                  <a:srgbClr val="0000FF"/>
                </a:solidFill>
              </a:endParaRPr>
            </a:p>
          </p:txBody>
        </p:sp>
        <p:sp>
          <p:nvSpPr>
            <p:cNvPr id="19" name="Rectangle 18"/>
            <p:cNvSpPr/>
            <p:nvPr/>
          </p:nvSpPr>
          <p:spPr>
            <a:xfrm>
              <a:off x="6542531" y="3482354"/>
              <a:ext cx="2530974" cy="369332"/>
            </a:xfrm>
            <a:prstGeom prst="rect">
              <a:avLst/>
            </a:prstGeom>
          </p:spPr>
          <p:txBody>
            <a:bodyPr wrap="none">
              <a:spAutoFit/>
            </a:bodyPr>
            <a:lstStyle/>
            <a:p>
              <a:r>
                <a:rPr lang="en-US" dirty="0" smtClean="0"/>
                <a:t>Science 332, 1525 (2011)</a:t>
              </a:r>
              <a:endParaRPr lang="en-US" dirty="0"/>
            </a:p>
          </p:txBody>
        </p:sp>
      </p:grpSp>
      <p:sp>
        <p:nvSpPr>
          <p:cNvPr id="20" name="Rectangle 19"/>
          <p:cNvSpPr/>
          <p:nvPr/>
        </p:nvSpPr>
        <p:spPr>
          <a:xfrm>
            <a:off x="8277795" y="6630345"/>
            <a:ext cx="866205" cy="2276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34/34</a:t>
            </a:r>
            <a:endParaRPr lang="en-US" dirty="0">
              <a:solidFill>
                <a:schemeClr val="tx1"/>
              </a:solidFill>
            </a:endParaRPr>
          </a:p>
        </p:txBody>
      </p:sp>
    </p:spTree>
    <p:extLst>
      <p:ext uri="{BB962C8B-B14F-4D97-AF65-F5344CB8AC3E}">
        <p14:creationId xmlns:p14="http://schemas.microsoft.com/office/powerpoint/2010/main" val="15395957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00824" y="2988235"/>
            <a:ext cx="2465376"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sz="5400" dirty="0" smtClean="0">
                <a:solidFill>
                  <a:srgbClr val="000000"/>
                </a:solidFill>
              </a:rPr>
              <a:t>Back Up</a:t>
            </a:r>
            <a:endParaRPr lang="en-US" sz="5400" dirty="0">
              <a:solidFill>
                <a:srgbClr val="000000"/>
              </a:solidFill>
            </a:endParaRPr>
          </a:p>
        </p:txBody>
      </p:sp>
    </p:spTree>
    <p:extLst>
      <p:ext uri="{BB962C8B-B14F-4D97-AF65-F5344CB8AC3E}">
        <p14:creationId xmlns:p14="http://schemas.microsoft.com/office/powerpoint/2010/main" val="350688704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991461" y="6447028"/>
            <a:ext cx="2544624" cy="369332"/>
          </a:xfrm>
          <a:prstGeom prst="rect">
            <a:avLst/>
          </a:prstGeom>
          <a:noFill/>
        </p:spPr>
        <p:txBody>
          <a:bodyPr wrap="none" rtlCol="0">
            <a:spAutoFit/>
          </a:bodyPr>
          <a:lstStyle/>
          <a:p>
            <a:r>
              <a:rPr lang="en-US" i="1" dirty="0" smtClean="0"/>
              <a:t>QCD Phase Structures…..</a:t>
            </a:r>
            <a:endParaRPr lang="en-US" i="1" dirty="0"/>
          </a:p>
        </p:txBody>
      </p:sp>
      <p:sp>
        <p:nvSpPr>
          <p:cNvPr id="15" name="Slide Number Placeholder 12"/>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7AB535-96EF-1B4A-AEDA-53A33D54C822}" type="slidenum">
              <a:rPr lang="en-US" smtClean="0"/>
              <a:pPr/>
              <a:t>36</a:t>
            </a:fld>
            <a:endParaRPr lang="en-US"/>
          </a:p>
        </p:txBody>
      </p:sp>
      <p:pic>
        <p:nvPicPr>
          <p:cNvPr id="21" name="Picture 1028" descr="dedxvsRigidity"/>
          <p:cNvPicPr>
            <a:picLocks noChangeAspect="1" noChangeArrowheads="1"/>
          </p:cNvPicPr>
          <p:nvPr/>
        </p:nvPicPr>
        <p:blipFill>
          <a:blip r:embed="rId2">
            <a:extLst>
              <a:ext uri="{28A0092B-C50C-407E-A947-70E740481C1C}">
                <a14:useLocalDpi xmlns:a14="http://schemas.microsoft.com/office/drawing/2010/main" val="0"/>
              </a:ext>
            </a:extLst>
          </a:blip>
          <a:srcRect t="7526" r="8400"/>
          <a:stretch>
            <a:fillRect/>
          </a:stretch>
        </p:blipFill>
        <p:spPr bwMode="auto">
          <a:xfrm>
            <a:off x="44435" y="744675"/>
            <a:ext cx="4064732" cy="22930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2" name="Rectangle 21"/>
          <p:cNvSpPr/>
          <p:nvPr/>
        </p:nvSpPr>
        <p:spPr>
          <a:xfrm>
            <a:off x="4248742" y="744675"/>
            <a:ext cx="2492917" cy="1015663"/>
          </a:xfrm>
          <a:prstGeom prst="rect">
            <a:avLst/>
          </a:prstGeom>
        </p:spPr>
        <p:txBody>
          <a:bodyPr wrap="square">
            <a:spAutoFit/>
          </a:bodyPr>
          <a:lstStyle/>
          <a:p>
            <a:r>
              <a:rPr lang="en-US" sz="2000" dirty="0"/>
              <a:t>Ionization energy loss:  </a:t>
            </a:r>
          </a:p>
          <a:p>
            <a:r>
              <a:rPr lang="en-US" sz="2000" dirty="0"/>
              <a:t> - &lt; </a:t>
            </a:r>
            <a:r>
              <a:rPr lang="en-US" sz="2000" dirty="0" err="1"/>
              <a:t>dE</a:t>
            </a:r>
            <a:r>
              <a:rPr lang="en-US" sz="2000" dirty="0"/>
              <a:t>/dx &gt; ~  A / </a:t>
            </a:r>
            <a:r>
              <a:rPr lang="en-US" sz="2000" dirty="0">
                <a:latin typeface="Symbol" charset="0"/>
                <a:sym typeface="Symbol" charset="0"/>
              </a:rPr>
              <a:t></a:t>
            </a:r>
            <a:r>
              <a:rPr lang="en-US" sz="2000" baseline="30000" dirty="0"/>
              <a:t>2</a:t>
            </a:r>
            <a:r>
              <a:rPr lang="en-US" sz="2000" dirty="0"/>
              <a:t> </a:t>
            </a:r>
            <a:endParaRPr lang="en-US" sz="2000" dirty="0" smtClean="0"/>
          </a:p>
          <a:p>
            <a:r>
              <a:rPr lang="en-US" sz="2000" dirty="0" smtClean="0"/>
              <a:t> </a:t>
            </a:r>
            <a:r>
              <a:rPr lang="en-US" sz="2000" dirty="0"/>
              <a:t>= A (1 + </a:t>
            </a:r>
            <a:r>
              <a:rPr lang="en-US" sz="2000" b="1" dirty="0">
                <a:solidFill>
                  <a:srgbClr val="0000B2"/>
                </a:solidFill>
              </a:rPr>
              <a:t>m</a:t>
            </a:r>
            <a:r>
              <a:rPr lang="en-US" sz="2000" b="1" baseline="30000" dirty="0">
                <a:solidFill>
                  <a:srgbClr val="0000B2"/>
                </a:solidFill>
              </a:rPr>
              <a:t>2</a:t>
            </a:r>
            <a:r>
              <a:rPr lang="en-US" sz="2000" dirty="0"/>
              <a:t>/ p</a:t>
            </a:r>
            <a:r>
              <a:rPr lang="en-US" sz="2000" baseline="30000" dirty="0"/>
              <a:t>2</a:t>
            </a:r>
            <a:r>
              <a:rPr lang="en-US" sz="2000" dirty="0"/>
              <a:t>) </a:t>
            </a:r>
          </a:p>
        </p:txBody>
      </p:sp>
      <p:pic>
        <p:nvPicPr>
          <p:cNvPr id="31" name="Picture 30" descr="Picture 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924" y="3155335"/>
            <a:ext cx="3495876" cy="2817876"/>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pic>
        <p:nvPicPr>
          <p:cNvPr id="32" name="Content Placeholder 18" descr="antimatter_chronicle.jpg"/>
          <p:cNvPicPr>
            <a:picLocks noChangeAspect="1"/>
          </p:cNvPicPr>
          <p:nvPr/>
        </p:nvPicPr>
        <p:blipFill>
          <a:blip r:embed="rId4">
            <a:extLst>
              <a:ext uri="{28A0092B-C50C-407E-A947-70E740481C1C}">
                <a14:useLocalDpi xmlns:a14="http://schemas.microsoft.com/office/drawing/2010/main" val="0"/>
              </a:ext>
            </a:extLst>
          </a:blip>
          <a:srcRect l="2000"/>
          <a:stretch>
            <a:fillRect/>
          </a:stretch>
        </p:blipFill>
        <p:spPr bwMode="auto">
          <a:xfrm>
            <a:off x="4038601" y="2455166"/>
            <a:ext cx="4653424"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p:nvPr/>
        </p:nvSpPr>
        <p:spPr>
          <a:xfrm>
            <a:off x="8763000" y="2588516"/>
            <a:ext cx="228600" cy="2819400"/>
          </a:xfrm>
          <a:prstGeom prst="rect">
            <a:avLst/>
          </a:prstGeom>
          <a:solidFill>
            <a:srgbClr val="FF0000"/>
          </a:solidFill>
          <a:ln>
            <a:solidFill>
              <a:srgbClr val="FF0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4" name="TextBox 33"/>
          <p:cNvSpPr txBox="1"/>
          <p:nvPr/>
        </p:nvSpPr>
        <p:spPr>
          <a:xfrm>
            <a:off x="8686800" y="5497272"/>
            <a:ext cx="411090" cy="215444"/>
          </a:xfrm>
          <a:prstGeom prst="rect">
            <a:avLst/>
          </a:prstGeom>
          <a:noFill/>
        </p:spPr>
        <p:txBody>
          <a:bodyPr wrap="none" rtlCol="0">
            <a:spAutoFit/>
          </a:bodyPr>
          <a:lstStyle/>
          <a:p>
            <a:r>
              <a:rPr lang="en-US" sz="800" dirty="0" smtClean="0"/>
              <a:t>2011</a:t>
            </a:r>
            <a:endParaRPr lang="en-US" sz="800" dirty="0"/>
          </a:p>
        </p:txBody>
      </p:sp>
      <p:sp>
        <p:nvSpPr>
          <p:cNvPr id="35" name="TextBox 34"/>
          <p:cNvSpPr txBox="1"/>
          <p:nvPr/>
        </p:nvSpPr>
        <p:spPr>
          <a:xfrm>
            <a:off x="8536085" y="2207516"/>
            <a:ext cx="537239" cy="369332"/>
          </a:xfrm>
          <a:prstGeom prst="rect">
            <a:avLst/>
          </a:prstGeom>
          <a:noFill/>
        </p:spPr>
        <p:txBody>
          <a:bodyPr wrap="none" rtlCol="0">
            <a:spAutoFit/>
          </a:bodyPr>
          <a:lstStyle/>
          <a:p>
            <a:r>
              <a:rPr lang="en-US" baseline="30000" dirty="0" smtClean="0"/>
              <a:t>4</a:t>
            </a:r>
            <a:r>
              <a:rPr lang="en-US" dirty="0" smtClean="0"/>
              <a:t>He</a:t>
            </a:r>
            <a:endParaRPr lang="en-US" dirty="0"/>
          </a:p>
        </p:txBody>
      </p:sp>
      <p:cxnSp>
        <p:nvCxnSpPr>
          <p:cNvPr id="36" name="Straight Connector 35"/>
          <p:cNvCxnSpPr/>
          <p:nvPr/>
        </p:nvCxnSpPr>
        <p:spPr>
          <a:xfrm>
            <a:off x="8686800" y="2283716"/>
            <a:ext cx="228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37" name="Picture 7" descr="Nobel Med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569716"/>
            <a:ext cx="419697" cy="381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7" descr="Nobel Med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655316"/>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07414" y="934901"/>
            <a:ext cx="1805565" cy="923330"/>
          </a:xfrm>
          <a:prstGeom prst="rect">
            <a:avLst/>
          </a:prstGeom>
          <a:noFill/>
        </p:spPr>
        <p:txBody>
          <a:bodyPr wrap="none" rtlCol="0">
            <a:spAutoFit/>
          </a:bodyPr>
          <a:lstStyle/>
          <a:p>
            <a:r>
              <a:rPr lang="en-US" dirty="0" smtClean="0"/>
              <a:t>5 kind of charged</a:t>
            </a:r>
          </a:p>
          <a:p>
            <a:r>
              <a:rPr lang="en-US" dirty="0" smtClean="0"/>
              <a:t>Particles and two </a:t>
            </a:r>
          </a:p>
          <a:p>
            <a:r>
              <a:rPr lang="en-US" dirty="0" smtClean="0"/>
              <a:t>Neutral particles</a:t>
            </a:r>
            <a:endParaRPr lang="en-US" dirty="0"/>
          </a:p>
        </p:txBody>
      </p:sp>
      <p:sp>
        <p:nvSpPr>
          <p:cNvPr id="39" name="Text Box 36"/>
          <p:cNvSpPr txBox="1">
            <a:spLocks noChangeArrowheads="1"/>
          </p:cNvSpPr>
          <p:nvPr/>
        </p:nvSpPr>
        <p:spPr bwMode="auto">
          <a:xfrm>
            <a:off x="148794" y="5963624"/>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r>
              <a:rPr lang="en-US" dirty="0"/>
              <a:t>M</a:t>
            </a:r>
            <a:r>
              <a:rPr lang="en-US" baseline="30000" dirty="0"/>
              <a:t>2</a:t>
            </a:r>
            <a:r>
              <a:rPr lang="en-US" dirty="0"/>
              <a:t> = E</a:t>
            </a:r>
            <a:r>
              <a:rPr lang="en-US" baseline="30000" dirty="0"/>
              <a:t>2</a:t>
            </a:r>
            <a:r>
              <a:rPr lang="en-US" dirty="0"/>
              <a:t> - p</a:t>
            </a:r>
            <a:r>
              <a:rPr lang="en-US" baseline="30000" dirty="0"/>
              <a:t>2</a:t>
            </a:r>
            <a:endParaRPr lang="en-US" dirty="0"/>
          </a:p>
        </p:txBody>
      </p:sp>
      <p:sp>
        <p:nvSpPr>
          <p:cNvPr id="5" name="Rectangle 4"/>
          <p:cNvSpPr/>
          <p:nvPr/>
        </p:nvSpPr>
        <p:spPr>
          <a:xfrm>
            <a:off x="4172149" y="1881748"/>
            <a:ext cx="2498638" cy="369332"/>
          </a:xfrm>
          <a:prstGeom prst="rect">
            <a:avLst/>
          </a:prstGeom>
        </p:spPr>
        <p:txBody>
          <a:bodyPr wrap="none">
            <a:spAutoFit/>
          </a:bodyPr>
          <a:lstStyle/>
          <a:p>
            <a:r>
              <a:rPr lang="en-US" b="1" i="1" dirty="0"/>
              <a:t>Nature</a:t>
            </a:r>
            <a:r>
              <a:rPr lang="en-US" i="1" dirty="0"/>
              <a:t>, 473, 353(2011). </a:t>
            </a:r>
          </a:p>
        </p:txBody>
      </p:sp>
      <p:sp>
        <p:nvSpPr>
          <p:cNvPr id="12" name="Rectangle 11"/>
          <p:cNvSpPr/>
          <p:nvPr/>
        </p:nvSpPr>
        <p:spPr>
          <a:xfrm>
            <a:off x="3733800" y="5778958"/>
            <a:ext cx="2370911" cy="369332"/>
          </a:xfrm>
          <a:prstGeom prst="rect">
            <a:avLst/>
          </a:prstGeom>
        </p:spPr>
        <p:txBody>
          <a:bodyPr wrap="none">
            <a:spAutoFit/>
          </a:bodyPr>
          <a:lstStyle/>
          <a:p>
            <a:r>
              <a:rPr lang="en-US" b="1" i="1" dirty="0">
                <a:solidFill>
                  <a:srgbClr val="000000"/>
                </a:solidFill>
              </a:rPr>
              <a:t>Science</a:t>
            </a:r>
            <a:r>
              <a:rPr lang="en-US" i="1" dirty="0">
                <a:solidFill>
                  <a:srgbClr val="000000"/>
                </a:solidFill>
              </a:rPr>
              <a:t>, 328, 58(2010</a:t>
            </a:r>
            <a:r>
              <a:rPr lang="en-US" i="1" dirty="0" smtClean="0">
                <a:solidFill>
                  <a:srgbClr val="000000"/>
                </a:solidFill>
              </a:rPr>
              <a:t>)</a:t>
            </a:r>
            <a:endParaRPr lang="en-US" dirty="0">
              <a:solidFill>
                <a:srgbClr val="000000"/>
              </a:solidFill>
            </a:endParaRPr>
          </a:p>
        </p:txBody>
      </p:sp>
      <p:sp>
        <p:nvSpPr>
          <p:cNvPr id="40" name="Text Box 4"/>
          <p:cNvSpPr txBox="1">
            <a:spLocks noChangeArrowheads="1"/>
          </p:cNvSpPr>
          <p:nvPr/>
        </p:nvSpPr>
        <p:spPr bwMode="auto">
          <a:xfrm>
            <a:off x="1343458" y="6285799"/>
            <a:ext cx="4629460" cy="523220"/>
          </a:xfrm>
          <a:prstGeom prst="rect">
            <a:avLst/>
          </a:prstGeom>
          <a:noFill/>
          <a:ln w="9525">
            <a:solidFill>
              <a:srgbClr val="FF6600"/>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000E3"/>
                </a:solidFill>
              </a:rPr>
              <a:t>Louis Pasteur</a:t>
            </a:r>
            <a:r>
              <a:rPr lang="en-US" sz="1400" dirty="0"/>
              <a:t>:  </a:t>
            </a:r>
            <a:r>
              <a:rPr lang="ja-JP" altLang="en-US" sz="1400" i="1" dirty="0">
                <a:solidFill>
                  <a:srgbClr val="CE0000"/>
                </a:solidFill>
              </a:rPr>
              <a:t>“</a:t>
            </a:r>
            <a:r>
              <a:rPr lang="en-US" altLang="ja-JP" sz="1400" i="1" dirty="0">
                <a:solidFill>
                  <a:srgbClr val="CE0000"/>
                </a:solidFill>
              </a:rPr>
              <a:t>In the field of observation, chance only</a:t>
            </a:r>
          </a:p>
          <a:p>
            <a:r>
              <a:rPr lang="en-US" sz="1400" i="1" dirty="0" err="1">
                <a:solidFill>
                  <a:srgbClr val="CE0000"/>
                </a:solidFill>
              </a:rPr>
              <a:t>favours</a:t>
            </a:r>
            <a:r>
              <a:rPr lang="en-US" sz="1400" i="1" dirty="0">
                <a:solidFill>
                  <a:srgbClr val="CE0000"/>
                </a:solidFill>
              </a:rPr>
              <a:t> those minds which have been prepared</a:t>
            </a:r>
            <a:r>
              <a:rPr lang="ja-JP" altLang="en-US" sz="1400" i="1" dirty="0">
                <a:solidFill>
                  <a:srgbClr val="CE0000"/>
                </a:solidFill>
              </a:rPr>
              <a:t>”</a:t>
            </a:r>
            <a:endParaRPr lang="en-US" sz="1400" dirty="0"/>
          </a:p>
        </p:txBody>
      </p:sp>
      <p:sp>
        <p:nvSpPr>
          <p:cNvPr id="20" name="Title 1"/>
          <p:cNvSpPr txBox="1">
            <a:spLocks/>
          </p:cNvSpPr>
          <p:nvPr/>
        </p:nvSpPr>
        <p:spPr>
          <a:xfrm>
            <a:off x="0" y="1701"/>
            <a:ext cx="9108227" cy="512454"/>
          </a:xfrm>
          <a:prstGeom prst="rect">
            <a:avLst/>
          </a:prstGeom>
        </p:spPr>
        <p:style>
          <a:lnRef idx="1">
            <a:schemeClr val="dk1"/>
          </a:lnRef>
          <a:fillRef idx="3">
            <a:schemeClr val="dk1"/>
          </a:fillRef>
          <a:effectRef idx="2">
            <a:schemeClr val="dk1"/>
          </a:effectRef>
          <a:fontRef idx="minor">
            <a:schemeClr val="lt1"/>
          </a:fontRef>
        </p:style>
        <p:txBody>
          <a:bodyPr vert="horz" lIns="91440" tIns="45720" rIns="91440" bIns="45720" rtlCol="0" anchor="ctr">
            <a:normAutofit fontScale="75000" lnSpcReduction="20000"/>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Anti-Nuclei</a:t>
            </a:r>
            <a:endParaRPr lang="en-US"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881031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dissolve">
                                      <p:cBhvr>
                                        <p:cTn id="10" dur="500"/>
                                        <p:tgtEl>
                                          <p:spTgt spid="3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dissolve">
                                      <p:cBhvr>
                                        <p:cTn id="13" dur="500"/>
                                        <p:tgtEl>
                                          <p:spTgt spid="3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dissolve">
                                      <p:cBhvr>
                                        <p:cTn id="16" dur="500"/>
                                        <p:tgtEl>
                                          <p:spTgt spid="35"/>
                                        </p:tgtEl>
                                      </p:cBhvr>
                                    </p:animEffect>
                                  </p:childTnLst>
                                </p:cTn>
                              </p:par>
                              <p:par>
                                <p:cTn id="17" presetID="9"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dissolve">
                                      <p:cBhvr>
                                        <p:cTn id="19" dur="500"/>
                                        <p:tgtEl>
                                          <p:spTgt spid="36"/>
                                        </p:tgtEl>
                                      </p:cBhvr>
                                    </p:animEffect>
                                  </p:childTnLst>
                                </p:cTn>
                              </p:par>
                              <p:par>
                                <p:cTn id="20" presetID="9"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dissolve">
                                      <p:cBhvr>
                                        <p:cTn id="22" dur="500"/>
                                        <p:tgtEl>
                                          <p:spTgt spid="37"/>
                                        </p:tgtEl>
                                      </p:cBhvr>
                                    </p:animEffect>
                                  </p:childTnLst>
                                </p:cTn>
                              </p:par>
                              <p:par>
                                <p:cTn id="23" presetID="9"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dissolve">
                                      <p:cBhvr>
                                        <p:cTn id="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3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73" y="36298"/>
            <a:ext cx="9108227" cy="512454"/>
          </a:xfrm>
        </p:spPr>
        <p:style>
          <a:lnRef idx="1">
            <a:schemeClr val="dk1"/>
          </a:lnRef>
          <a:fillRef idx="3">
            <a:schemeClr val="dk1"/>
          </a:fillRef>
          <a:effectRef idx="2">
            <a:schemeClr val="dk1"/>
          </a:effectRef>
          <a:fontRef idx="minor">
            <a:schemeClr val="lt1"/>
          </a:fontRef>
        </p:style>
        <p:txBody>
          <a:bodyPr>
            <a:normAutofit fontScale="90000"/>
          </a:bodyPr>
          <a:lstStyle/>
          <a:p>
            <a:r>
              <a:rPr lang="en-US"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Origin of Mass</a:t>
            </a:r>
            <a:endParaRPr lang="en-US"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sp>
        <p:nvSpPr>
          <p:cNvPr id="4" name="TextBox 3"/>
          <p:cNvSpPr txBox="1"/>
          <p:nvPr/>
        </p:nvSpPr>
        <p:spPr>
          <a:xfrm>
            <a:off x="17886" y="6348987"/>
            <a:ext cx="9093697" cy="46166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400" dirty="0" smtClean="0">
                <a:solidFill>
                  <a:srgbClr val="0000FF"/>
                </a:solidFill>
                <a:latin typeface="Apple Chancery"/>
                <a:cs typeface="Apple Chancery"/>
              </a:rPr>
              <a:t>Large Hadron Collider contribution to science.</a:t>
            </a:r>
          </a:p>
        </p:txBody>
      </p:sp>
      <p:pic>
        <p:nvPicPr>
          <p:cNvPr id="7" name="Picture 6"/>
          <p:cNvPicPr>
            <a:picLocks noChangeAspect="1"/>
          </p:cNvPicPr>
          <p:nvPr/>
        </p:nvPicPr>
        <p:blipFill>
          <a:blip r:embed="rId2"/>
          <a:stretch>
            <a:fillRect/>
          </a:stretch>
        </p:blipFill>
        <p:spPr>
          <a:xfrm>
            <a:off x="4846991" y="652721"/>
            <a:ext cx="2030552" cy="2030552"/>
          </a:xfrm>
          <a:prstGeom prst="rect">
            <a:avLst/>
          </a:prstGeom>
        </p:spPr>
      </p:pic>
      <p:pic>
        <p:nvPicPr>
          <p:cNvPr id="8" name="Picture 7"/>
          <p:cNvPicPr>
            <a:picLocks noChangeAspect="1"/>
          </p:cNvPicPr>
          <p:nvPr/>
        </p:nvPicPr>
        <p:blipFill>
          <a:blip r:embed="rId3"/>
          <a:stretch>
            <a:fillRect/>
          </a:stretch>
        </p:blipFill>
        <p:spPr>
          <a:xfrm>
            <a:off x="0" y="600056"/>
            <a:ext cx="4846991" cy="5511498"/>
          </a:xfrm>
          <a:prstGeom prst="rect">
            <a:avLst/>
          </a:prstGeom>
        </p:spPr>
      </p:pic>
      <p:pic>
        <p:nvPicPr>
          <p:cNvPr id="9" name="Picture 8"/>
          <p:cNvPicPr>
            <a:picLocks noChangeAspect="1"/>
          </p:cNvPicPr>
          <p:nvPr/>
        </p:nvPicPr>
        <p:blipFill>
          <a:blip r:embed="rId4"/>
          <a:stretch>
            <a:fillRect/>
          </a:stretch>
        </p:blipFill>
        <p:spPr>
          <a:xfrm>
            <a:off x="1" y="548752"/>
            <a:ext cx="3056500" cy="5639243"/>
          </a:xfrm>
          <a:prstGeom prst="rect">
            <a:avLst/>
          </a:prstGeom>
        </p:spPr>
      </p:pic>
      <p:pic>
        <p:nvPicPr>
          <p:cNvPr id="6" name="Picture 5"/>
          <p:cNvPicPr>
            <a:picLocks noChangeAspect="1"/>
          </p:cNvPicPr>
          <p:nvPr/>
        </p:nvPicPr>
        <p:blipFill>
          <a:blip r:embed="rId5"/>
          <a:stretch>
            <a:fillRect/>
          </a:stretch>
        </p:blipFill>
        <p:spPr>
          <a:xfrm>
            <a:off x="1" y="546392"/>
            <a:ext cx="4052282" cy="5511498"/>
          </a:xfrm>
          <a:prstGeom prst="rect">
            <a:avLst/>
          </a:prstGeom>
        </p:spPr>
      </p:pic>
      <p:pic>
        <p:nvPicPr>
          <p:cNvPr id="10" name="Picture 9"/>
          <p:cNvPicPr>
            <a:picLocks noChangeAspect="1"/>
          </p:cNvPicPr>
          <p:nvPr/>
        </p:nvPicPr>
        <p:blipFill>
          <a:blip r:embed="rId6"/>
          <a:stretch>
            <a:fillRect/>
          </a:stretch>
        </p:blipFill>
        <p:spPr>
          <a:xfrm>
            <a:off x="6079477" y="2683273"/>
            <a:ext cx="2889080" cy="3665714"/>
          </a:xfrm>
          <a:prstGeom prst="rect">
            <a:avLst/>
          </a:prstGeom>
        </p:spPr>
      </p:pic>
      <p:grpSp>
        <p:nvGrpSpPr>
          <p:cNvPr id="11" name="Group 8"/>
          <p:cNvGrpSpPr>
            <a:grpSpLocks/>
          </p:cNvGrpSpPr>
          <p:nvPr/>
        </p:nvGrpSpPr>
        <p:grpSpPr bwMode="auto">
          <a:xfrm>
            <a:off x="7013506" y="652721"/>
            <a:ext cx="1955051" cy="1816502"/>
            <a:chOff x="2969" y="816"/>
            <a:chExt cx="2503" cy="2448"/>
          </a:xfrm>
        </p:grpSpPr>
        <p:pic>
          <p:nvPicPr>
            <p:cNvPr id="12" name="Picture 5" descr="lattice_masses_quench"/>
            <p:cNvPicPr>
              <a:picLocks noChangeAspect="1" noChangeArrowheads="1"/>
            </p:cNvPicPr>
            <p:nvPr/>
          </p:nvPicPr>
          <p:blipFill>
            <a:blip r:embed="rId7">
              <a:extLst>
                <a:ext uri="{28A0092B-C50C-407E-A947-70E740481C1C}">
                  <a14:useLocalDpi xmlns:a14="http://schemas.microsoft.com/office/drawing/2010/main" val="0"/>
                </a:ext>
              </a:extLst>
            </a:blip>
            <a:srcRect l="4898" r="6938"/>
            <a:stretch>
              <a:fillRect/>
            </a:stretch>
          </p:blipFill>
          <p:spPr bwMode="auto">
            <a:xfrm>
              <a:off x="2969" y="816"/>
              <a:ext cx="2503" cy="24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6" y="1152"/>
              <a:ext cx="624" cy="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Tree>
    <p:extLst>
      <p:ext uri="{BB962C8B-B14F-4D97-AF65-F5344CB8AC3E}">
        <p14:creationId xmlns:p14="http://schemas.microsoft.com/office/powerpoint/2010/main" val="7495426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61874"/>
          </a:xfrm>
        </p:spPr>
        <p:style>
          <a:lnRef idx="1">
            <a:schemeClr val="dk1"/>
          </a:lnRef>
          <a:fillRef idx="3">
            <a:schemeClr val="dk1"/>
          </a:fillRef>
          <a:effectRef idx="2">
            <a:schemeClr val="dk1"/>
          </a:effectRef>
          <a:fontRef idx="minor">
            <a:schemeClr val="lt1"/>
          </a:fontRef>
        </p:style>
        <p:txBody>
          <a:bodyPr>
            <a:normAutofit fontScale="90000"/>
          </a:bodyPr>
          <a:lstStyle/>
          <a:p>
            <a:r>
              <a:rPr lang="en-US"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Opacity</a:t>
            </a:r>
            <a:endParaRPr lang="en-US"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pic>
        <p:nvPicPr>
          <p:cNvPr id="4" name="Picture 3" descr="timeline_jet_v7"/>
          <p:cNvPicPr/>
          <p:nvPr/>
        </p:nvPicPr>
        <p:blipFill>
          <a:blip r:embed="rId3">
            <a:extLst>
              <a:ext uri="{28A0092B-C50C-407E-A947-70E740481C1C}">
                <a14:useLocalDpi xmlns:a14="http://schemas.microsoft.com/office/drawing/2010/main" val="0"/>
              </a:ext>
            </a:extLst>
          </a:blip>
          <a:srcRect/>
          <a:stretch>
            <a:fillRect/>
          </a:stretch>
        </p:blipFill>
        <p:spPr bwMode="auto">
          <a:xfrm>
            <a:off x="0" y="661874"/>
            <a:ext cx="5973782" cy="5998634"/>
          </a:xfrm>
          <a:prstGeom prst="rect">
            <a:avLst/>
          </a:prstGeom>
          <a:noFill/>
          <a:ln>
            <a:noFill/>
          </a:ln>
        </p:spPr>
      </p:pic>
      <p:sp>
        <p:nvSpPr>
          <p:cNvPr id="6" name="Rectangle 5"/>
          <p:cNvSpPr/>
          <p:nvPr/>
        </p:nvSpPr>
        <p:spPr>
          <a:xfrm>
            <a:off x="5973782" y="3527954"/>
            <a:ext cx="3170218" cy="3046988"/>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en-US" sz="2400" dirty="0">
                <a:solidFill>
                  <a:srgbClr val="0000FF"/>
                </a:solidFill>
                <a:latin typeface="Apple Chancery"/>
                <a:cs typeface="Apple Chancery"/>
              </a:rPr>
              <a:t>The shear viscosity to entropy density ratio is found to lie between (1-2)/4</a:t>
            </a:r>
            <a:r>
              <a:rPr lang="en-US" sz="2400" dirty="0">
                <a:solidFill>
                  <a:srgbClr val="0000FF"/>
                </a:solidFill>
                <a:latin typeface="Symbol" charset="2"/>
                <a:cs typeface="Symbol" charset="2"/>
              </a:rPr>
              <a:t>p</a:t>
            </a:r>
            <a:r>
              <a:rPr lang="en-US" sz="2400" dirty="0">
                <a:solidFill>
                  <a:srgbClr val="0000FF"/>
                </a:solidFill>
                <a:latin typeface="Apple Chancery"/>
                <a:cs typeface="Apple Chancery"/>
              </a:rPr>
              <a:t> and that reflecting the stopping power was observed to be between 2-10 GeV</a:t>
            </a:r>
            <a:r>
              <a:rPr lang="en-US" sz="2400" baseline="30000" dirty="0">
                <a:solidFill>
                  <a:srgbClr val="0000FF"/>
                </a:solidFill>
                <a:latin typeface="Apple Chancery"/>
                <a:cs typeface="Apple Chancery"/>
              </a:rPr>
              <a:t>2</a:t>
            </a:r>
            <a:r>
              <a:rPr lang="en-US" sz="2400" dirty="0">
                <a:solidFill>
                  <a:srgbClr val="0000FF"/>
                </a:solidFill>
                <a:latin typeface="Apple Chancery"/>
                <a:cs typeface="Apple Chancery"/>
              </a:rPr>
              <a:t>/fm. </a:t>
            </a:r>
          </a:p>
        </p:txBody>
      </p:sp>
      <p:pic>
        <p:nvPicPr>
          <p:cNvPr id="7" name="Picture 6"/>
          <p:cNvPicPr>
            <a:picLocks noChangeAspect="1"/>
          </p:cNvPicPr>
          <p:nvPr/>
        </p:nvPicPr>
        <p:blipFill>
          <a:blip r:embed="rId4"/>
          <a:stretch>
            <a:fillRect/>
          </a:stretch>
        </p:blipFill>
        <p:spPr>
          <a:xfrm>
            <a:off x="5820981" y="1088334"/>
            <a:ext cx="1796764" cy="1372873"/>
          </a:xfrm>
          <a:prstGeom prst="rect">
            <a:avLst/>
          </a:prstGeom>
        </p:spPr>
      </p:pic>
      <p:sp>
        <p:nvSpPr>
          <p:cNvPr id="8" name="TextBox 7"/>
          <p:cNvSpPr txBox="1"/>
          <p:nvPr/>
        </p:nvSpPr>
        <p:spPr>
          <a:xfrm>
            <a:off x="6434485" y="2869248"/>
            <a:ext cx="2366520" cy="523220"/>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2800" dirty="0" smtClean="0">
                <a:solidFill>
                  <a:schemeClr val="tx1"/>
                </a:solidFill>
                <a:latin typeface="Apple Chancery"/>
                <a:cs typeface="Apple Chancery"/>
              </a:rPr>
              <a:t>Jets Quenched</a:t>
            </a:r>
            <a:endParaRPr lang="en-US" sz="2800" dirty="0">
              <a:solidFill>
                <a:schemeClr val="tx1"/>
              </a:solidFill>
              <a:latin typeface="Apple Chancery"/>
              <a:cs typeface="Apple Chancery"/>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682313019"/>
              </p:ext>
            </p:extLst>
          </p:nvPr>
        </p:nvGraphicFramePr>
        <p:xfrm>
          <a:off x="30434" y="6389948"/>
          <a:ext cx="2014043" cy="468052"/>
        </p:xfrm>
        <a:graphic>
          <a:graphicData uri="http://schemas.openxmlformats.org/presentationml/2006/ole">
            <mc:AlternateContent xmlns:mc="http://schemas.openxmlformats.org/markup-compatibility/2006">
              <mc:Choice xmlns:v="urn:schemas-microsoft-com:vml" Requires="v">
                <p:oleObj spid="_x0000_s9376" name="Equation" r:id="rId5" imgW="1803400" imgH="419100" progId="Equation.3">
                  <p:embed/>
                </p:oleObj>
              </mc:Choice>
              <mc:Fallback>
                <p:oleObj name="Equation" r:id="rId5" imgW="1803400" imgH="4191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34" y="6389948"/>
                        <a:ext cx="2014043" cy="468052"/>
                      </a:xfrm>
                      <a:prstGeom prst="rect">
                        <a:avLst/>
                      </a:prstGeom>
                      <a:noFill/>
                      <a:extLst/>
                    </p:spPr>
                  </p:pic>
                </p:oleObj>
              </mc:Fallback>
            </mc:AlternateContent>
          </a:graphicData>
        </a:graphic>
      </p:graphicFrame>
      <p:pic>
        <p:nvPicPr>
          <p:cNvPr id="10"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r="46036"/>
          <a:stretch/>
        </p:blipFill>
        <p:spPr bwMode="auto">
          <a:xfrm>
            <a:off x="7617745" y="661874"/>
            <a:ext cx="1526255" cy="179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84522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6848920" y="1447785"/>
            <a:ext cx="2233612" cy="1495425"/>
            <a:chOff x="3969" y="1575"/>
            <a:chExt cx="1678" cy="1314"/>
          </a:xfrm>
        </p:grpSpPr>
        <p:sp>
          <p:nvSpPr>
            <p:cNvPr id="3" name="Oval 2"/>
            <p:cNvSpPr>
              <a:spLocks noChangeArrowheads="1"/>
            </p:cNvSpPr>
            <p:nvPr/>
          </p:nvSpPr>
          <p:spPr bwMode="auto">
            <a:xfrm>
              <a:off x="3969" y="1665"/>
              <a:ext cx="1134" cy="1134"/>
            </a:xfrm>
            <a:prstGeom prst="ellipse">
              <a:avLst/>
            </a:prstGeom>
            <a:gradFill rotWithShape="1">
              <a:gsLst>
                <a:gs pos="0">
                  <a:srgbClr val="FFCC00">
                    <a:gamma/>
                    <a:shade val="46275"/>
                    <a:invGamma/>
                  </a:srgbClr>
                </a:gs>
                <a:gs pos="100000">
                  <a:srgbClr val="FFCC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 name="Oval 7"/>
            <p:cNvSpPr>
              <a:spLocks noChangeArrowheads="1"/>
            </p:cNvSpPr>
            <p:nvPr/>
          </p:nvSpPr>
          <p:spPr bwMode="auto">
            <a:xfrm>
              <a:off x="4513" y="1665"/>
              <a:ext cx="1134" cy="1134"/>
            </a:xfrm>
            <a:prstGeom prst="ellipse">
              <a:avLst/>
            </a:prstGeom>
            <a:gradFill rotWithShape="1">
              <a:gsLst>
                <a:gs pos="0">
                  <a:srgbClr val="FFFF00">
                    <a:gamma/>
                    <a:shade val="46275"/>
                    <a:invGamma/>
                  </a:srgbClr>
                </a:gs>
                <a:gs pos="100000">
                  <a:srgbClr val="FFFF00">
                    <a:alpha val="50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 name="Oval 8"/>
            <p:cNvSpPr>
              <a:spLocks noChangeArrowheads="1"/>
            </p:cNvSpPr>
            <p:nvPr/>
          </p:nvSpPr>
          <p:spPr bwMode="auto">
            <a:xfrm>
              <a:off x="4513" y="1801"/>
              <a:ext cx="589" cy="862"/>
            </a:xfrm>
            <a:prstGeom prst="ellipse">
              <a:avLst/>
            </a:prstGeom>
            <a:gradFill rotWithShape="0">
              <a:gsLst>
                <a:gs pos="0">
                  <a:srgbClr val="FF0000">
                    <a:gamma/>
                    <a:shade val="46275"/>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 name="AutoShape 9" descr="Pink tissue paper"/>
            <p:cNvSpPr>
              <a:spLocks noChangeArrowheads="1"/>
            </p:cNvSpPr>
            <p:nvPr/>
          </p:nvSpPr>
          <p:spPr bwMode="auto">
            <a:xfrm>
              <a:off x="4967" y="1949"/>
              <a:ext cx="453" cy="533"/>
            </a:xfrm>
            <a:prstGeom prst="rightArrow">
              <a:avLst>
                <a:gd name="adj1" fmla="val 50000"/>
                <a:gd name="adj2" fmla="val 25000"/>
              </a:avLst>
            </a:prstGeom>
            <a:blipFill dpi="0" rotWithShape="1">
              <a:blip r:embed="rId3"/>
              <a:srcRect/>
              <a:tile tx="0" ty="0" sx="100000" sy="100000" flip="none" algn="tl"/>
            </a:blip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AutoShape 10" descr="Pink tissue paper"/>
            <p:cNvSpPr>
              <a:spLocks noChangeArrowheads="1"/>
            </p:cNvSpPr>
            <p:nvPr/>
          </p:nvSpPr>
          <p:spPr bwMode="auto">
            <a:xfrm rot="10800000">
              <a:off x="4196" y="1947"/>
              <a:ext cx="453" cy="533"/>
            </a:xfrm>
            <a:prstGeom prst="rightArrow">
              <a:avLst>
                <a:gd name="adj1" fmla="val 50000"/>
                <a:gd name="adj2" fmla="val 25000"/>
              </a:avLst>
            </a:prstGeom>
            <a:blipFill dpi="0" rotWithShape="1">
              <a:blip r:embed="rId3"/>
              <a:srcRect/>
              <a:tile tx="0" ty="0" sx="100000" sy="100000" flip="none" algn="tl"/>
            </a:blip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AutoShape 11" descr="Pink tissue paper"/>
            <p:cNvSpPr>
              <a:spLocks noChangeArrowheads="1"/>
            </p:cNvSpPr>
            <p:nvPr/>
          </p:nvSpPr>
          <p:spPr bwMode="auto">
            <a:xfrm>
              <a:off x="4695" y="1575"/>
              <a:ext cx="227" cy="317"/>
            </a:xfrm>
            <a:prstGeom prst="upArrow">
              <a:avLst>
                <a:gd name="adj1" fmla="val 50000"/>
                <a:gd name="adj2" fmla="val 34912"/>
              </a:avLst>
            </a:prstGeom>
            <a:blipFill dpi="0" rotWithShape="1">
              <a:blip r:embed="rId3"/>
              <a:srcRect/>
              <a:tile tx="0" ty="0" sx="100000" sy="100000" flip="none" algn="tl"/>
            </a:blip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AutoShape 12" descr="Pink tissue paper"/>
            <p:cNvSpPr>
              <a:spLocks noChangeArrowheads="1"/>
            </p:cNvSpPr>
            <p:nvPr/>
          </p:nvSpPr>
          <p:spPr bwMode="auto">
            <a:xfrm rot="10800000">
              <a:off x="4695" y="2572"/>
              <a:ext cx="227" cy="317"/>
            </a:xfrm>
            <a:prstGeom prst="upArrow">
              <a:avLst>
                <a:gd name="adj1" fmla="val 50000"/>
                <a:gd name="adj2" fmla="val 34912"/>
              </a:avLst>
            </a:prstGeom>
            <a:blipFill dpi="0" rotWithShape="1">
              <a:blip r:embed="rId3"/>
              <a:srcRect/>
              <a:tile tx="0" ty="0" sx="100000" sy="100000" flip="none" algn="tl"/>
            </a:blip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0" name="Text Box 13"/>
          <p:cNvSpPr txBox="1">
            <a:spLocks noChangeArrowheads="1"/>
          </p:cNvSpPr>
          <p:nvPr/>
        </p:nvSpPr>
        <p:spPr bwMode="auto">
          <a:xfrm>
            <a:off x="6598093" y="934871"/>
            <a:ext cx="2386440" cy="46166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ja-JP" sz="2400" dirty="0"/>
              <a:t>Pressure gradient</a:t>
            </a:r>
          </a:p>
        </p:txBody>
      </p:sp>
      <p:sp>
        <p:nvSpPr>
          <p:cNvPr id="11" name="Text Box 14"/>
          <p:cNvSpPr txBox="1">
            <a:spLocks noChangeArrowheads="1"/>
          </p:cNvSpPr>
          <p:nvPr/>
        </p:nvSpPr>
        <p:spPr bwMode="auto">
          <a:xfrm>
            <a:off x="3761955" y="3181349"/>
            <a:ext cx="266065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altLang="ja-JP" sz="1900" dirty="0"/>
              <a:t>Spatial Anisotropy</a:t>
            </a:r>
            <a:endParaRPr lang="en-US" altLang="ja-JP" dirty="0">
              <a:solidFill>
                <a:srgbClr val="FFFF00"/>
              </a:solidFill>
              <a:effectLst>
                <a:outerShdw blurRad="38100" dist="38100" dir="2700000" algn="tl">
                  <a:srgbClr val="DDDDDD"/>
                </a:outerShdw>
              </a:effectLst>
            </a:endParaRPr>
          </a:p>
        </p:txBody>
      </p:sp>
      <p:sp>
        <p:nvSpPr>
          <p:cNvPr id="12" name="Text Box 15"/>
          <p:cNvSpPr txBox="1">
            <a:spLocks noChangeArrowheads="1"/>
          </p:cNvSpPr>
          <p:nvPr/>
        </p:nvSpPr>
        <p:spPr bwMode="auto">
          <a:xfrm>
            <a:off x="4523955" y="4629149"/>
            <a:ext cx="259873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ltLang="ja-JP" sz="1900" dirty="0"/>
              <a:t>Momentum Anisotropy</a:t>
            </a:r>
            <a:endParaRPr lang="en-US" dirty="0">
              <a:solidFill>
                <a:srgbClr val="FFFF00"/>
              </a:solidFill>
              <a:effectLst>
                <a:outerShdw blurRad="38100" dist="38100" dir="2700000" algn="tl">
                  <a:srgbClr val="DDDDDD"/>
                </a:outerShdw>
              </a:effectLst>
              <a:cs typeface="Arial" charset="0"/>
            </a:endParaRPr>
          </a:p>
        </p:txBody>
      </p:sp>
      <p:sp>
        <p:nvSpPr>
          <p:cNvPr id="13" name="AutoShape 16"/>
          <p:cNvSpPr>
            <a:spLocks noChangeArrowheads="1"/>
          </p:cNvSpPr>
          <p:nvPr/>
        </p:nvSpPr>
        <p:spPr bwMode="auto">
          <a:xfrm>
            <a:off x="5514555" y="3562349"/>
            <a:ext cx="485775" cy="990600"/>
          </a:xfrm>
          <a:prstGeom prst="downArrow">
            <a:avLst>
              <a:gd name="adj1" fmla="val 50000"/>
              <a:gd name="adj2"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endParaRPr lang="en-US"/>
          </a:p>
        </p:txBody>
      </p:sp>
      <p:sp>
        <p:nvSpPr>
          <p:cNvPr id="14" name="AutoShape 17"/>
          <p:cNvSpPr>
            <a:spLocks noChangeArrowheads="1"/>
          </p:cNvSpPr>
          <p:nvPr/>
        </p:nvSpPr>
        <p:spPr bwMode="auto">
          <a:xfrm>
            <a:off x="2999955" y="2952749"/>
            <a:ext cx="914400" cy="431800"/>
          </a:xfrm>
          <a:prstGeom prst="roundRect">
            <a:avLst>
              <a:gd name="adj" fmla="val 16667"/>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r>
              <a:rPr lang="en-US" altLang="ja-JP" sz="1800" dirty="0">
                <a:effectLst>
                  <a:outerShdw blurRad="38100" dist="38100" dir="2700000" algn="tl">
                    <a:srgbClr val="FFFFFF"/>
                  </a:outerShdw>
                </a:effectLst>
              </a:rPr>
              <a:t>INPUT</a:t>
            </a:r>
          </a:p>
        </p:txBody>
      </p:sp>
      <p:sp>
        <p:nvSpPr>
          <p:cNvPr id="15" name="AutoShape 18"/>
          <p:cNvSpPr>
            <a:spLocks noChangeArrowheads="1"/>
          </p:cNvSpPr>
          <p:nvPr/>
        </p:nvSpPr>
        <p:spPr bwMode="auto">
          <a:xfrm>
            <a:off x="3076155" y="4552949"/>
            <a:ext cx="1296988" cy="471487"/>
          </a:xfrm>
          <a:prstGeom prst="roundRect">
            <a:avLst>
              <a:gd name="adj" fmla="val 16667"/>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r>
              <a:rPr lang="en-US" altLang="ja-JP" sz="1800">
                <a:effectLst>
                  <a:outerShdw blurRad="38100" dist="38100" dir="2700000" algn="tl">
                    <a:srgbClr val="FFFFFF"/>
                  </a:outerShdw>
                </a:effectLst>
              </a:rPr>
              <a:t>OUTPUT</a:t>
            </a:r>
          </a:p>
        </p:txBody>
      </p:sp>
      <p:sp>
        <p:nvSpPr>
          <p:cNvPr id="16" name="AutoShape 19"/>
          <p:cNvSpPr>
            <a:spLocks noChangeArrowheads="1"/>
          </p:cNvSpPr>
          <p:nvPr/>
        </p:nvSpPr>
        <p:spPr bwMode="auto">
          <a:xfrm>
            <a:off x="2847555" y="3638549"/>
            <a:ext cx="2447925" cy="637798"/>
          </a:xfrm>
          <a:prstGeom prst="rightArrowCallout">
            <a:avLst>
              <a:gd name="adj1" fmla="val 24917"/>
              <a:gd name="adj2" fmla="val 25000"/>
              <a:gd name="adj3" fmla="val 59611"/>
              <a:gd name="adj4" fmla="val 8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r>
              <a:rPr lang="en-US" altLang="ja-JP" sz="1800" dirty="0">
                <a:effectLst>
                  <a:outerShdw blurRad="38100" dist="38100" dir="2700000" algn="tl">
                    <a:srgbClr val="FFFFFF"/>
                  </a:outerShdw>
                </a:effectLst>
              </a:rPr>
              <a:t>Interaction among</a:t>
            </a:r>
          </a:p>
          <a:p>
            <a:pPr algn="ctr" eaLnBrk="1" hangingPunct="1"/>
            <a:r>
              <a:rPr lang="en-US" altLang="ja-JP" sz="1800" dirty="0">
                <a:effectLst>
                  <a:outerShdw blurRad="38100" dist="38100" dir="2700000" algn="tl">
                    <a:srgbClr val="FFFFFF"/>
                  </a:outerShdw>
                </a:effectLst>
              </a:rPr>
              <a:t>produced particles</a:t>
            </a:r>
          </a:p>
        </p:txBody>
      </p:sp>
      <p:grpSp>
        <p:nvGrpSpPr>
          <p:cNvPr id="17" name="Group 20"/>
          <p:cNvGrpSpPr>
            <a:grpSpLocks/>
          </p:cNvGrpSpPr>
          <p:nvPr/>
        </p:nvGrpSpPr>
        <p:grpSpPr bwMode="auto">
          <a:xfrm>
            <a:off x="590527" y="1624026"/>
            <a:ext cx="2209800" cy="1638300"/>
            <a:chOff x="68" y="1620"/>
            <a:chExt cx="1678" cy="1356"/>
          </a:xfrm>
        </p:grpSpPr>
        <p:sp>
          <p:nvSpPr>
            <p:cNvPr id="18" name="Oval 21"/>
            <p:cNvSpPr>
              <a:spLocks noChangeArrowheads="1"/>
            </p:cNvSpPr>
            <p:nvPr/>
          </p:nvSpPr>
          <p:spPr bwMode="auto">
            <a:xfrm>
              <a:off x="68" y="1665"/>
              <a:ext cx="1134" cy="1134"/>
            </a:xfrm>
            <a:prstGeom prst="ellipse">
              <a:avLst/>
            </a:prstGeom>
            <a:gradFill rotWithShape="1">
              <a:gsLst>
                <a:gs pos="0">
                  <a:srgbClr val="FFCC00">
                    <a:gamma/>
                    <a:shade val="46275"/>
                    <a:invGamma/>
                  </a:srgbClr>
                </a:gs>
                <a:gs pos="100000">
                  <a:srgbClr val="FFCC00"/>
                </a:gs>
              </a:gsLst>
              <a:path path="shape">
                <a:fillToRect l="50000" t="50000" r="50000" b="50000"/>
              </a:path>
            </a:gradFill>
            <a:ln w="9525">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 name="Oval 22"/>
            <p:cNvSpPr>
              <a:spLocks noChangeArrowheads="1"/>
            </p:cNvSpPr>
            <p:nvPr/>
          </p:nvSpPr>
          <p:spPr bwMode="auto">
            <a:xfrm>
              <a:off x="612" y="1665"/>
              <a:ext cx="1134" cy="1134"/>
            </a:xfrm>
            <a:prstGeom prst="ellipse">
              <a:avLst/>
            </a:prstGeom>
            <a:gradFill rotWithShape="1">
              <a:gsLst>
                <a:gs pos="0">
                  <a:srgbClr val="FFFF00">
                    <a:gamma/>
                    <a:shade val="46275"/>
                    <a:invGamma/>
                  </a:srgbClr>
                </a:gs>
                <a:gs pos="100000">
                  <a:srgbClr val="FFFF00">
                    <a:alpha val="50000"/>
                  </a:srgbClr>
                </a:gs>
              </a:gsLst>
              <a:path path="shape">
                <a:fillToRect l="50000" t="50000" r="50000" b="50000"/>
              </a:path>
            </a:gradFill>
            <a:ln w="9525">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 name="Oval 23"/>
            <p:cNvSpPr>
              <a:spLocks noChangeArrowheads="1"/>
            </p:cNvSpPr>
            <p:nvPr/>
          </p:nvSpPr>
          <p:spPr bwMode="auto">
            <a:xfrm>
              <a:off x="794" y="2164"/>
              <a:ext cx="46" cy="46"/>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 name="Oval 24"/>
            <p:cNvSpPr>
              <a:spLocks noChangeArrowheads="1"/>
            </p:cNvSpPr>
            <p:nvPr/>
          </p:nvSpPr>
          <p:spPr bwMode="auto">
            <a:xfrm>
              <a:off x="930" y="2300"/>
              <a:ext cx="46" cy="46"/>
            </a:xfrm>
            <a:prstGeom prst="ellipse">
              <a:avLst/>
            </a:prstGeom>
            <a:solidFill>
              <a:srgbClr val="008000"/>
            </a:solidFill>
            <a:ln w="9525">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 name="Oval 25"/>
            <p:cNvSpPr>
              <a:spLocks noChangeArrowheads="1"/>
            </p:cNvSpPr>
            <p:nvPr/>
          </p:nvSpPr>
          <p:spPr bwMode="auto">
            <a:xfrm>
              <a:off x="839" y="2028"/>
              <a:ext cx="46" cy="46"/>
            </a:xfrm>
            <a:prstGeom prst="ellipse">
              <a:avLst/>
            </a:prstGeom>
            <a:solidFill>
              <a:srgbClr val="0000FF"/>
            </a:solidFill>
            <a:ln w="9525">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 name="Oval 26"/>
            <p:cNvSpPr>
              <a:spLocks noChangeArrowheads="1"/>
            </p:cNvSpPr>
            <p:nvPr/>
          </p:nvSpPr>
          <p:spPr bwMode="auto">
            <a:xfrm>
              <a:off x="1065" y="2164"/>
              <a:ext cx="46" cy="46"/>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 name="Oval 27"/>
            <p:cNvSpPr>
              <a:spLocks noChangeArrowheads="1"/>
            </p:cNvSpPr>
            <p:nvPr/>
          </p:nvSpPr>
          <p:spPr bwMode="auto">
            <a:xfrm>
              <a:off x="839" y="2436"/>
              <a:ext cx="46" cy="46"/>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 name="Oval 28"/>
            <p:cNvSpPr>
              <a:spLocks noChangeArrowheads="1"/>
            </p:cNvSpPr>
            <p:nvPr/>
          </p:nvSpPr>
          <p:spPr bwMode="auto">
            <a:xfrm>
              <a:off x="885" y="1892"/>
              <a:ext cx="46" cy="46"/>
            </a:xfrm>
            <a:prstGeom prst="ellipse">
              <a:avLst/>
            </a:prstGeom>
            <a:solidFill>
              <a:srgbClr val="0000FF"/>
            </a:solidFill>
            <a:ln w="9525">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 name="Oval 29"/>
            <p:cNvSpPr>
              <a:spLocks noChangeArrowheads="1"/>
            </p:cNvSpPr>
            <p:nvPr/>
          </p:nvSpPr>
          <p:spPr bwMode="auto">
            <a:xfrm>
              <a:off x="931" y="2481"/>
              <a:ext cx="46" cy="46"/>
            </a:xfrm>
            <a:prstGeom prst="ellipse">
              <a:avLst/>
            </a:prstGeom>
            <a:solidFill>
              <a:srgbClr val="0000FF"/>
            </a:solidFill>
            <a:ln w="9525">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 name="Oval 30"/>
            <p:cNvSpPr>
              <a:spLocks noChangeArrowheads="1"/>
            </p:cNvSpPr>
            <p:nvPr/>
          </p:nvSpPr>
          <p:spPr bwMode="auto">
            <a:xfrm>
              <a:off x="749" y="2300"/>
              <a:ext cx="46" cy="46"/>
            </a:xfrm>
            <a:prstGeom prst="ellipse">
              <a:avLst/>
            </a:prstGeom>
            <a:solidFill>
              <a:srgbClr val="008000"/>
            </a:solidFill>
            <a:ln w="9525">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 name="Oval 31"/>
            <p:cNvSpPr>
              <a:spLocks noChangeArrowheads="1"/>
            </p:cNvSpPr>
            <p:nvPr/>
          </p:nvSpPr>
          <p:spPr bwMode="auto">
            <a:xfrm>
              <a:off x="748" y="2073"/>
              <a:ext cx="46" cy="46"/>
            </a:xfrm>
            <a:prstGeom prst="ellipse">
              <a:avLst/>
            </a:prstGeom>
            <a:solidFill>
              <a:srgbClr val="008000"/>
            </a:solidFill>
            <a:ln w="9525">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 name="Oval 32"/>
            <p:cNvSpPr>
              <a:spLocks noChangeArrowheads="1"/>
            </p:cNvSpPr>
            <p:nvPr/>
          </p:nvSpPr>
          <p:spPr bwMode="auto">
            <a:xfrm>
              <a:off x="929" y="2119"/>
              <a:ext cx="46" cy="46"/>
            </a:xfrm>
            <a:prstGeom prst="ellipse">
              <a:avLst/>
            </a:prstGeom>
            <a:solidFill>
              <a:srgbClr val="008000"/>
            </a:solidFill>
            <a:ln w="9525">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 name="Oval 33"/>
            <p:cNvSpPr>
              <a:spLocks noChangeArrowheads="1"/>
            </p:cNvSpPr>
            <p:nvPr/>
          </p:nvSpPr>
          <p:spPr bwMode="auto">
            <a:xfrm>
              <a:off x="1020" y="2390"/>
              <a:ext cx="46" cy="46"/>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 name="Oval 34"/>
            <p:cNvSpPr>
              <a:spLocks noChangeArrowheads="1"/>
            </p:cNvSpPr>
            <p:nvPr/>
          </p:nvSpPr>
          <p:spPr bwMode="auto">
            <a:xfrm>
              <a:off x="749" y="2436"/>
              <a:ext cx="46" cy="46"/>
            </a:xfrm>
            <a:prstGeom prst="ellipse">
              <a:avLst/>
            </a:prstGeom>
            <a:solidFill>
              <a:srgbClr val="0000FF"/>
            </a:solidFill>
            <a:ln w="9525">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 name="Oval 35"/>
            <p:cNvSpPr>
              <a:spLocks noChangeArrowheads="1"/>
            </p:cNvSpPr>
            <p:nvPr/>
          </p:nvSpPr>
          <p:spPr bwMode="auto">
            <a:xfrm>
              <a:off x="1021" y="2028"/>
              <a:ext cx="46" cy="46"/>
            </a:xfrm>
            <a:prstGeom prst="ellipse">
              <a:avLst/>
            </a:prstGeom>
            <a:solidFill>
              <a:srgbClr val="008000"/>
            </a:solidFill>
            <a:ln w="9525">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 name="Oval 36"/>
            <p:cNvSpPr>
              <a:spLocks noChangeArrowheads="1"/>
            </p:cNvSpPr>
            <p:nvPr/>
          </p:nvSpPr>
          <p:spPr bwMode="auto">
            <a:xfrm>
              <a:off x="1065" y="2300"/>
              <a:ext cx="46" cy="46"/>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 name="Line 37"/>
            <p:cNvSpPr>
              <a:spLocks noChangeShapeType="1"/>
            </p:cNvSpPr>
            <p:nvPr/>
          </p:nvSpPr>
          <p:spPr bwMode="auto">
            <a:xfrm flipV="1">
              <a:off x="1046" y="1685"/>
              <a:ext cx="318" cy="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 name="Line 38"/>
            <p:cNvSpPr>
              <a:spLocks noChangeShapeType="1"/>
            </p:cNvSpPr>
            <p:nvPr/>
          </p:nvSpPr>
          <p:spPr bwMode="auto">
            <a:xfrm flipH="1" flipV="1">
              <a:off x="668" y="1691"/>
              <a:ext cx="408" cy="49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 name="Line 39"/>
            <p:cNvSpPr>
              <a:spLocks noChangeShapeType="1"/>
            </p:cNvSpPr>
            <p:nvPr/>
          </p:nvSpPr>
          <p:spPr bwMode="auto">
            <a:xfrm>
              <a:off x="768" y="2320"/>
              <a:ext cx="253" cy="57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 name="Line 40"/>
            <p:cNvSpPr>
              <a:spLocks noChangeShapeType="1"/>
            </p:cNvSpPr>
            <p:nvPr/>
          </p:nvSpPr>
          <p:spPr bwMode="auto">
            <a:xfrm>
              <a:off x="1085" y="2310"/>
              <a:ext cx="571" cy="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 name="Line 41"/>
            <p:cNvSpPr>
              <a:spLocks noChangeShapeType="1"/>
            </p:cNvSpPr>
            <p:nvPr/>
          </p:nvSpPr>
          <p:spPr bwMode="auto">
            <a:xfrm flipV="1">
              <a:off x="819" y="1620"/>
              <a:ext cx="66" cy="57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 name="Line 42"/>
            <p:cNvSpPr>
              <a:spLocks noChangeShapeType="1"/>
            </p:cNvSpPr>
            <p:nvPr/>
          </p:nvSpPr>
          <p:spPr bwMode="auto">
            <a:xfrm flipH="1">
              <a:off x="577" y="2496"/>
              <a:ext cx="382" cy="40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 name="Line 43"/>
            <p:cNvSpPr>
              <a:spLocks noChangeShapeType="1"/>
            </p:cNvSpPr>
            <p:nvPr/>
          </p:nvSpPr>
          <p:spPr bwMode="auto">
            <a:xfrm flipH="1" flipV="1">
              <a:off x="522" y="2028"/>
              <a:ext cx="418" cy="2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 name="Line 44"/>
            <p:cNvSpPr>
              <a:spLocks noChangeShapeType="1"/>
            </p:cNvSpPr>
            <p:nvPr/>
          </p:nvSpPr>
          <p:spPr bwMode="auto">
            <a:xfrm>
              <a:off x="895" y="1907"/>
              <a:ext cx="534" cy="30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 name="Line 45"/>
            <p:cNvSpPr>
              <a:spLocks noChangeShapeType="1"/>
            </p:cNvSpPr>
            <p:nvPr/>
          </p:nvSpPr>
          <p:spPr bwMode="auto">
            <a:xfrm flipH="1" flipV="1">
              <a:off x="431" y="2391"/>
              <a:ext cx="610" cy="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 name="Line 46"/>
            <p:cNvSpPr>
              <a:spLocks noChangeShapeType="1"/>
            </p:cNvSpPr>
            <p:nvPr/>
          </p:nvSpPr>
          <p:spPr bwMode="auto">
            <a:xfrm flipH="1">
              <a:off x="386" y="2093"/>
              <a:ext cx="382" cy="40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 name="Line 47"/>
            <p:cNvSpPr>
              <a:spLocks noChangeShapeType="1"/>
            </p:cNvSpPr>
            <p:nvPr/>
          </p:nvSpPr>
          <p:spPr bwMode="auto">
            <a:xfrm>
              <a:off x="955" y="2133"/>
              <a:ext cx="292" cy="53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5" name="Line 48"/>
            <p:cNvSpPr>
              <a:spLocks noChangeShapeType="1"/>
            </p:cNvSpPr>
            <p:nvPr/>
          </p:nvSpPr>
          <p:spPr bwMode="auto">
            <a:xfrm>
              <a:off x="855" y="2446"/>
              <a:ext cx="292" cy="53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 name="Line 49"/>
            <p:cNvSpPr>
              <a:spLocks noChangeShapeType="1"/>
            </p:cNvSpPr>
            <p:nvPr/>
          </p:nvSpPr>
          <p:spPr bwMode="auto">
            <a:xfrm flipV="1">
              <a:off x="774" y="2300"/>
              <a:ext cx="700" cy="15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7" name="Line 50"/>
            <p:cNvSpPr>
              <a:spLocks noChangeShapeType="1"/>
            </p:cNvSpPr>
            <p:nvPr/>
          </p:nvSpPr>
          <p:spPr bwMode="auto">
            <a:xfrm flipH="1">
              <a:off x="431" y="2048"/>
              <a:ext cx="434" cy="1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48" name="Group 51"/>
          <p:cNvGrpSpPr>
            <a:grpSpLocks/>
          </p:cNvGrpSpPr>
          <p:nvPr/>
        </p:nvGrpSpPr>
        <p:grpSpPr bwMode="auto">
          <a:xfrm>
            <a:off x="460924" y="3507648"/>
            <a:ext cx="1981199" cy="1371600"/>
            <a:chOff x="136" y="2882"/>
            <a:chExt cx="1662" cy="1365"/>
          </a:xfrm>
        </p:grpSpPr>
        <p:sp>
          <p:nvSpPr>
            <p:cNvPr id="49" name="Line 52"/>
            <p:cNvSpPr>
              <a:spLocks noChangeShapeType="1"/>
            </p:cNvSpPr>
            <p:nvPr/>
          </p:nvSpPr>
          <p:spPr bwMode="auto">
            <a:xfrm flipV="1">
              <a:off x="434" y="2882"/>
              <a:ext cx="0" cy="113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0" name="Line 53"/>
            <p:cNvSpPr>
              <a:spLocks noChangeShapeType="1"/>
            </p:cNvSpPr>
            <p:nvPr/>
          </p:nvSpPr>
          <p:spPr bwMode="auto">
            <a:xfrm>
              <a:off x="434" y="4016"/>
              <a:ext cx="136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 name="Text Box 54"/>
            <p:cNvSpPr txBox="1">
              <a:spLocks noChangeArrowheads="1"/>
            </p:cNvSpPr>
            <p:nvPr/>
          </p:nvSpPr>
          <p:spPr bwMode="auto">
            <a:xfrm rot="16200000">
              <a:off x="4" y="3284"/>
              <a:ext cx="49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ja-JP" sz="1800">
                  <a:latin typeface="New York" charset="0"/>
                </a:rPr>
                <a:t>dN</a:t>
              </a:r>
              <a:r>
                <a:rPr lang="en-US" altLang="ja-JP" sz="1800"/>
                <a:t>/</a:t>
              </a:r>
              <a:r>
                <a:rPr lang="en-US" altLang="ja-JP" sz="1800">
                  <a:latin typeface="New York" charset="0"/>
                </a:rPr>
                <a:t>d</a:t>
              </a:r>
              <a:r>
                <a:rPr lang="en-US" altLang="ja-JP" sz="1800">
                  <a:latin typeface="Symbol" charset="0"/>
                </a:rPr>
                <a:t>f</a:t>
              </a:r>
              <a:endParaRPr lang="en-US" sz="1800">
                <a:solidFill>
                  <a:srgbClr val="FFFF00"/>
                </a:solidFill>
                <a:latin typeface="Symbol" charset="0"/>
                <a:cs typeface="Arial" charset="0"/>
              </a:endParaRPr>
            </a:p>
          </p:txBody>
        </p:sp>
        <p:sp>
          <p:nvSpPr>
            <p:cNvPr id="52" name="Text Box 55"/>
            <p:cNvSpPr txBox="1">
              <a:spLocks noChangeArrowheads="1"/>
            </p:cNvSpPr>
            <p:nvPr/>
          </p:nvSpPr>
          <p:spPr bwMode="auto">
            <a:xfrm>
              <a:off x="969" y="4016"/>
              <a:ext cx="19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ja-JP" sz="1800" i="1">
                  <a:latin typeface="Symbol" charset="0"/>
                  <a:sym typeface="Symbol" charset="0"/>
                </a:rPr>
                <a:t></a:t>
              </a:r>
              <a:endParaRPr lang="en-US" sz="1800" i="1">
                <a:solidFill>
                  <a:srgbClr val="FFFF00"/>
                </a:solidFill>
                <a:latin typeface="Symbol" charset="0"/>
                <a:cs typeface="Arial" charset="0"/>
              </a:endParaRPr>
            </a:p>
          </p:txBody>
        </p:sp>
        <p:sp>
          <p:nvSpPr>
            <p:cNvPr id="53" name="Line 56"/>
            <p:cNvSpPr>
              <a:spLocks noChangeShapeType="1"/>
            </p:cNvSpPr>
            <p:nvPr/>
          </p:nvSpPr>
          <p:spPr bwMode="auto">
            <a:xfrm>
              <a:off x="434" y="3335"/>
              <a:ext cx="12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4" name="Text Box 57"/>
            <p:cNvSpPr txBox="1">
              <a:spLocks noChangeArrowheads="1"/>
            </p:cNvSpPr>
            <p:nvPr/>
          </p:nvSpPr>
          <p:spPr bwMode="auto">
            <a:xfrm>
              <a:off x="329" y="4016"/>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ja-JP" sz="1800"/>
                <a:t>0</a:t>
              </a:r>
              <a:endParaRPr lang="en-US" sz="1800">
                <a:solidFill>
                  <a:srgbClr val="FFFF00"/>
                </a:solidFill>
                <a:cs typeface="Arial" charset="0"/>
              </a:endParaRPr>
            </a:p>
          </p:txBody>
        </p:sp>
        <p:sp>
          <p:nvSpPr>
            <p:cNvPr id="55" name="Text Box 58"/>
            <p:cNvSpPr txBox="1">
              <a:spLocks noChangeArrowheads="1"/>
            </p:cNvSpPr>
            <p:nvPr/>
          </p:nvSpPr>
          <p:spPr bwMode="auto">
            <a:xfrm>
              <a:off x="1523" y="4016"/>
              <a:ext cx="27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ja-JP" sz="1800"/>
                <a:t>2</a:t>
              </a:r>
              <a:r>
                <a:rPr lang="en-US" altLang="ja-JP" sz="1800">
                  <a:latin typeface="Symbol" charset="0"/>
                </a:rPr>
                <a:t>p</a:t>
              </a:r>
              <a:endParaRPr lang="en-US" sz="1800">
                <a:solidFill>
                  <a:srgbClr val="FFFF00"/>
                </a:solidFill>
                <a:latin typeface="Symbol" charset="0"/>
                <a:cs typeface="Arial" charset="0"/>
              </a:endParaRPr>
            </a:p>
          </p:txBody>
        </p:sp>
      </p:grpSp>
      <p:grpSp>
        <p:nvGrpSpPr>
          <p:cNvPr id="56" name="Group 59"/>
          <p:cNvGrpSpPr>
            <a:grpSpLocks/>
          </p:cNvGrpSpPr>
          <p:nvPr/>
        </p:nvGrpSpPr>
        <p:grpSpPr bwMode="auto">
          <a:xfrm>
            <a:off x="7038555" y="3714749"/>
            <a:ext cx="1825625" cy="1295400"/>
            <a:chOff x="3746" y="2795"/>
            <a:chExt cx="1780" cy="1556"/>
          </a:xfrm>
        </p:grpSpPr>
        <p:sp>
          <p:nvSpPr>
            <p:cNvPr id="57" name="Line 60"/>
            <p:cNvSpPr>
              <a:spLocks noChangeShapeType="1"/>
            </p:cNvSpPr>
            <p:nvPr/>
          </p:nvSpPr>
          <p:spPr bwMode="auto">
            <a:xfrm flipV="1">
              <a:off x="4063" y="2795"/>
              <a:ext cx="0" cy="113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8" name="Line 61"/>
            <p:cNvSpPr>
              <a:spLocks noChangeShapeType="1"/>
            </p:cNvSpPr>
            <p:nvPr/>
          </p:nvSpPr>
          <p:spPr bwMode="auto">
            <a:xfrm>
              <a:off x="4063" y="4097"/>
              <a:ext cx="136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 name="Text Box 62"/>
            <p:cNvSpPr txBox="1">
              <a:spLocks noChangeArrowheads="1"/>
            </p:cNvSpPr>
            <p:nvPr/>
          </p:nvSpPr>
          <p:spPr bwMode="auto">
            <a:xfrm rot="16200000">
              <a:off x="3614" y="3323"/>
              <a:ext cx="49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ja-JP" sz="1800">
                  <a:latin typeface="New York" charset="0"/>
                </a:rPr>
                <a:t>dN</a:t>
              </a:r>
              <a:r>
                <a:rPr lang="en-US" altLang="ja-JP" sz="1800"/>
                <a:t>/</a:t>
              </a:r>
              <a:r>
                <a:rPr lang="en-US" altLang="ja-JP" sz="1800">
                  <a:latin typeface="New York" charset="0"/>
                </a:rPr>
                <a:t>d</a:t>
              </a:r>
              <a:r>
                <a:rPr lang="en-US" altLang="ja-JP" sz="1800">
                  <a:latin typeface="Symbol" charset="0"/>
                </a:rPr>
                <a:t>f</a:t>
              </a:r>
              <a:endParaRPr lang="en-US" sz="1800">
                <a:latin typeface="Symbol" charset="0"/>
                <a:cs typeface="Arial" charset="0"/>
              </a:endParaRPr>
            </a:p>
          </p:txBody>
        </p:sp>
        <p:sp>
          <p:nvSpPr>
            <p:cNvPr id="60" name="Text Box 63"/>
            <p:cNvSpPr txBox="1">
              <a:spLocks noChangeArrowheads="1"/>
            </p:cNvSpPr>
            <p:nvPr/>
          </p:nvSpPr>
          <p:spPr bwMode="auto">
            <a:xfrm>
              <a:off x="4598" y="4110"/>
              <a:ext cx="19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ja-JP" sz="1800" i="1">
                  <a:latin typeface="Symbol" charset="0"/>
                  <a:sym typeface="Symbol" charset="0"/>
                </a:rPr>
                <a:t>f</a:t>
              </a:r>
              <a:endParaRPr lang="en-US" sz="1800" i="1">
                <a:latin typeface="Symbol" charset="0"/>
                <a:cs typeface="Arial" charset="0"/>
                <a:sym typeface="Symbol" charset="0"/>
              </a:endParaRPr>
            </a:p>
          </p:txBody>
        </p:sp>
        <p:sp>
          <p:nvSpPr>
            <p:cNvPr id="61" name="Line 64"/>
            <p:cNvSpPr>
              <a:spLocks noChangeShapeType="1"/>
            </p:cNvSpPr>
            <p:nvPr/>
          </p:nvSpPr>
          <p:spPr bwMode="auto">
            <a:xfrm>
              <a:off x="4063" y="3552"/>
              <a:ext cx="1225"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2" name="Freeform 65"/>
            <p:cNvSpPr>
              <a:spLocks/>
            </p:cNvSpPr>
            <p:nvPr/>
          </p:nvSpPr>
          <p:spPr bwMode="auto">
            <a:xfrm>
              <a:off x="4054" y="3022"/>
              <a:ext cx="1220" cy="924"/>
            </a:xfrm>
            <a:custGeom>
              <a:avLst/>
              <a:gdLst>
                <a:gd name="T0" fmla="*/ 0 w 1220"/>
                <a:gd name="T1" fmla="*/ 81 h 924"/>
                <a:gd name="T2" fmla="*/ 58 w 1220"/>
                <a:gd name="T3" fmla="*/ 139 h 924"/>
                <a:gd name="T4" fmla="*/ 298 w 1220"/>
                <a:gd name="T5" fmla="*/ 916 h 924"/>
                <a:gd name="T6" fmla="*/ 605 w 1220"/>
                <a:gd name="T7" fmla="*/ 91 h 924"/>
                <a:gd name="T8" fmla="*/ 903 w 1220"/>
                <a:gd name="T9" fmla="*/ 897 h 924"/>
                <a:gd name="T10" fmla="*/ 1149 w 1220"/>
                <a:gd name="T11" fmla="*/ 167 h 924"/>
                <a:gd name="T12" fmla="*/ 1220 w 1220"/>
                <a:gd name="T13" fmla="*/ 91 h 924"/>
              </a:gdLst>
              <a:ahLst/>
              <a:cxnLst>
                <a:cxn ang="0">
                  <a:pos x="T0" y="T1"/>
                </a:cxn>
                <a:cxn ang="0">
                  <a:pos x="T2" y="T3"/>
                </a:cxn>
                <a:cxn ang="0">
                  <a:pos x="T4" y="T5"/>
                </a:cxn>
                <a:cxn ang="0">
                  <a:pos x="T6" y="T7"/>
                </a:cxn>
                <a:cxn ang="0">
                  <a:pos x="T8" y="T9"/>
                </a:cxn>
                <a:cxn ang="0">
                  <a:pos x="T10" y="T11"/>
                </a:cxn>
                <a:cxn ang="0">
                  <a:pos x="T12" y="T13"/>
                </a:cxn>
              </a:cxnLst>
              <a:rect l="0" t="0" r="r" b="b"/>
              <a:pathLst>
                <a:path w="1220" h="924">
                  <a:moveTo>
                    <a:pt x="0" y="81"/>
                  </a:moveTo>
                  <a:cubicBezTo>
                    <a:pt x="10" y="89"/>
                    <a:pt x="8" y="0"/>
                    <a:pt x="58" y="139"/>
                  </a:cubicBezTo>
                  <a:cubicBezTo>
                    <a:pt x="108" y="278"/>
                    <a:pt x="207" y="924"/>
                    <a:pt x="298" y="916"/>
                  </a:cubicBezTo>
                  <a:cubicBezTo>
                    <a:pt x="389" y="908"/>
                    <a:pt x="504" y="94"/>
                    <a:pt x="605" y="91"/>
                  </a:cubicBezTo>
                  <a:cubicBezTo>
                    <a:pt x="706" y="88"/>
                    <a:pt x="812" y="884"/>
                    <a:pt x="903" y="897"/>
                  </a:cubicBezTo>
                  <a:cubicBezTo>
                    <a:pt x="994" y="910"/>
                    <a:pt x="1096" y="301"/>
                    <a:pt x="1149" y="167"/>
                  </a:cubicBezTo>
                  <a:cubicBezTo>
                    <a:pt x="1202" y="33"/>
                    <a:pt x="1205" y="107"/>
                    <a:pt x="1220" y="9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3" name="Text Box 66"/>
            <p:cNvSpPr txBox="1">
              <a:spLocks noChangeArrowheads="1"/>
            </p:cNvSpPr>
            <p:nvPr/>
          </p:nvSpPr>
          <p:spPr bwMode="auto">
            <a:xfrm>
              <a:off x="3955" y="4110"/>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ja-JP" sz="1800"/>
                <a:t>0</a:t>
              </a:r>
              <a:endParaRPr lang="en-US" sz="1800">
                <a:cs typeface="Arial" charset="0"/>
              </a:endParaRPr>
            </a:p>
          </p:txBody>
        </p:sp>
        <p:sp>
          <p:nvSpPr>
            <p:cNvPr id="64" name="Text Box 67"/>
            <p:cNvSpPr txBox="1">
              <a:spLocks noChangeArrowheads="1"/>
            </p:cNvSpPr>
            <p:nvPr/>
          </p:nvSpPr>
          <p:spPr bwMode="auto">
            <a:xfrm>
              <a:off x="5181" y="4120"/>
              <a:ext cx="27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ja-JP" sz="1800"/>
                <a:t>2</a:t>
              </a:r>
              <a:r>
                <a:rPr lang="en-US" altLang="ja-JP" sz="1800">
                  <a:latin typeface="Symbol" charset="0"/>
                </a:rPr>
                <a:t>p</a:t>
              </a:r>
              <a:endParaRPr lang="en-US" sz="1800">
                <a:latin typeface="Symbol" charset="0"/>
                <a:cs typeface="Arial" charset="0"/>
              </a:endParaRPr>
            </a:p>
          </p:txBody>
        </p:sp>
        <p:sp>
          <p:nvSpPr>
            <p:cNvPr id="65" name="Line 68"/>
            <p:cNvSpPr>
              <a:spLocks noChangeShapeType="1"/>
            </p:cNvSpPr>
            <p:nvPr/>
          </p:nvSpPr>
          <p:spPr bwMode="auto">
            <a:xfrm flipV="1">
              <a:off x="4650" y="3098"/>
              <a:ext cx="0" cy="454"/>
            </a:xfrm>
            <a:prstGeom prst="line">
              <a:avLst/>
            </a:prstGeom>
            <a:noFill/>
            <a:ln w="9525">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6" name="Freeform 69"/>
            <p:cNvSpPr>
              <a:spLocks/>
            </p:cNvSpPr>
            <p:nvPr/>
          </p:nvSpPr>
          <p:spPr bwMode="auto">
            <a:xfrm>
              <a:off x="4650" y="2962"/>
              <a:ext cx="499" cy="408"/>
            </a:xfrm>
            <a:custGeom>
              <a:avLst/>
              <a:gdLst>
                <a:gd name="T0" fmla="*/ 0 w 499"/>
                <a:gd name="T1" fmla="*/ 408 h 408"/>
                <a:gd name="T2" fmla="*/ 226 w 499"/>
                <a:gd name="T3" fmla="*/ 91 h 408"/>
                <a:gd name="T4" fmla="*/ 499 w 499"/>
                <a:gd name="T5" fmla="*/ 0 h 408"/>
              </a:gdLst>
              <a:ahLst/>
              <a:cxnLst>
                <a:cxn ang="0">
                  <a:pos x="T0" y="T1"/>
                </a:cxn>
                <a:cxn ang="0">
                  <a:pos x="T2" y="T3"/>
                </a:cxn>
                <a:cxn ang="0">
                  <a:pos x="T4" y="T5"/>
                </a:cxn>
              </a:cxnLst>
              <a:rect l="0" t="0" r="r" b="b"/>
              <a:pathLst>
                <a:path w="499" h="408">
                  <a:moveTo>
                    <a:pt x="0" y="408"/>
                  </a:moveTo>
                  <a:cubicBezTo>
                    <a:pt x="71" y="283"/>
                    <a:pt x="143" y="159"/>
                    <a:pt x="226" y="91"/>
                  </a:cubicBezTo>
                  <a:cubicBezTo>
                    <a:pt x="309" y="23"/>
                    <a:pt x="404" y="11"/>
                    <a:pt x="499" y="0"/>
                  </a:cubicBezTo>
                </a:path>
              </a:pathLst>
            </a:custGeom>
            <a:noFill/>
            <a:ln w="9525" cap="flat">
              <a:solidFill>
                <a:schemeClr val="tx1"/>
              </a:solidFill>
              <a:prstDash val="dash"/>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 name="Text Box 70"/>
            <p:cNvSpPr txBox="1">
              <a:spLocks noChangeArrowheads="1"/>
            </p:cNvSpPr>
            <p:nvPr/>
          </p:nvSpPr>
          <p:spPr bwMode="auto">
            <a:xfrm>
              <a:off x="5136" y="2795"/>
              <a:ext cx="39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ja-JP"/>
                <a:t>2</a:t>
              </a:r>
              <a:r>
                <a:rPr lang="en-US" altLang="ja-JP" i="1">
                  <a:latin typeface="New York" charset="0"/>
                </a:rPr>
                <a:t>v</a:t>
              </a:r>
              <a:r>
                <a:rPr lang="en-US" altLang="ja-JP" baseline="-25000">
                  <a:latin typeface="New York" charset="0"/>
                </a:rPr>
                <a:t>2</a:t>
              </a:r>
              <a:endParaRPr lang="en-US" baseline="-25000">
                <a:latin typeface="New York" charset="0"/>
                <a:cs typeface="Arial" charset="0"/>
              </a:endParaRPr>
            </a:p>
          </p:txBody>
        </p:sp>
        <p:sp>
          <p:nvSpPr>
            <p:cNvPr id="68" name="Freeform 71"/>
            <p:cNvSpPr>
              <a:spLocks/>
            </p:cNvSpPr>
            <p:nvPr/>
          </p:nvSpPr>
          <p:spPr bwMode="auto">
            <a:xfrm>
              <a:off x="4014" y="3929"/>
              <a:ext cx="136" cy="45"/>
            </a:xfrm>
            <a:custGeom>
              <a:avLst/>
              <a:gdLst>
                <a:gd name="T0" fmla="*/ 0 w 318"/>
                <a:gd name="T1" fmla="*/ 53 h 106"/>
                <a:gd name="T2" fmla="*/ 91 w 318"/>
                <a:gd name="T3" fmla="*/ 7 h 106"/>
                <a:gd name="T4" fmla="*/ 227 w 318"/>
                <a:gd name="T5" fmla="*/ 98 h 106"/>
                <a:gd name="T6" fmla="*/ 318 w 318"/>
                <a:gd name="T7" fmla="*/ 53 h 106"/>
              </a:gdLst>
              <a:ahLst/>
              <a:cxnLst>
                <a:cxn ang="0">
                  <a:pos x="T0" y="T1"/>
                </a:cxn>
                <a:cxn ang="0">
                  <a:pos x="T2" y="T3"/>
                </a:cxn>
                <a:cxn ang="0">
                  <a:pos x="T4" y="T5"/>
                </a:cxn>
                <a:cxn ang="0">
                  <a:pos x="T6" y="T7"/>
                </a:cxn>
              </a:cxnLst>
              <a:rect l="0" t="0" r="r" b="b"/>
              <a:pathLst>
                <a:path w="318" h="106">
                  <a:moveTo>
                    <a:pt x="0" y="53"/>
                  </a:moveTo>
                  <a:cubicBezTo>
                    <a:pt x="26" y="26"/>
                    <a:pt x="53" y="0"/>
                    <a:pt x="91" y="7"/>
                  </a:cubicBezTo>
                  <a:cubicBezTo>
                    <a:pt x="129" y="14"/>
                    <a:pt x="189" y="90"/>
                    <a:pt x="227" y="98"/>
                  </a:cubicBezTo>
                  <a:cubicBezTo>
                    <a:pt x="265" y="106"/>
                    <a:pt x="291" y="79"/>
                    <a:pt x="318" y="5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 name="Freeform 72"/>
            <p:cNvSpPr>
              <a:spLocks/>
            </p:cNvSpPr>
            <p:nvPr/>
          </p:nvSpPr>
          <p:spPr bwMode="auto">
            <a:xfrm>
              <a:off x="4014" y="3975"/>
              <a:ext cx="136" cy="45"/>
            </a:xfrm>
            <a:custGeom>
              <a:avLst/>
              <a:gdLst>
                <a:gd name="T0" fmla="*/ 0 w 318"/>
                <a:gd name="T1" fmla="*/ 53 h 106"/>
                <a:gd name="T2" fmla="*/ 91 w 318"/>
                <a:gd name="T3" fmla="*/ 7 h 106"/>
                <a:gd name="T4" fmla="*/ 227 w 318"/>
                <a:gd name="T5" fmla="*/ 98 h 106"/>
                <a:gd name="T6" fmla="*/ 318 w 318"/>
                <a:gd name="T7" fmla="*/ 53 h 106"/>
              </a:gdLst>
              <a:ahLst/>
              <a:cxnLst>
                <a:cxn ang="0">
                  <a:pos x="T0" y="T1"/>
                </a:cxn>
                <a:cxn ang="0">
                  <a:pos x="T2" y="T3"/>
                </a:cxn>
                <a:cxn ang="0">
                  <a:pos x="T4" y="T5"/>
                </a:cxn>
                <a:cxn ang="0">
                  <a:pos x="T6" y="T7"/>
                </a:cxn>
              </a:cxnLst>
              <a:rect l="0" t="0" r="r" b="b"/>
              <a:pathLst>
                <a:path w="318" h="106">
                  <a:moveTo>
                    <a:pt x="0" y="53"/>
                  </a:moveTo>
                  <a:cubicBezTo>
                    <a:pt x="26" y="26"/>
                    <a:pt x="53" y="0"/>
                    <a:pt x="91" y="7"/>
                  </a:cubicBezTo>
                  <a:cubicBezTo>
                    <a:pt x="129" y="14"/>
                    <a:pt x="189" y="90"/>
                    <a:pt x="227" y="98"/>
                  </a:cubicBezTo>
                  <a:cubicBezTo>
                    <a:pt x="265" y="106"/>
                    <a:pt x="291" y="79"/>
                    <a:pt x="318" y="5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 name="Line 73"/>
            <p:cNvSpPr>
              <a:spLocks noChangeShapeType="1"/>
            </p:cNvSpPr>
            <p:nvPr/>
          </p:nvSpPr>
          <p:spPr bwMode="auto">
            <a:xfrm flipV="1">
              <a:off x="4070" y="3984"/>
              <a:ext cx="10" cy="1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71" name="Text Box 74"/>
          <p:cNvSpPr txBox="1">
            <a:spLocks noChangeArrowheads="1"/>
          </p:cNvSpPr>
          <p:nvPr/>
        </p:nvSpPr>
        <p:spPr bwMode="auto">
          <a:xfrm>
            <a:off x="4981155" y="2664885"/>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ja-JP" i="1" dirty="0"/>
              <a:t>x</a:t>
            </a:r>
            <a:endParaRPr lang="en-US" i="1" dirty="0">
              <a:solidFill>
                <a:srgbClr val="FFFF00"/>
              </a:solidFill>
              <a:latin typeface="New York" charset="0"/>
              <a:cs typeface="Arial" charset="0"/>
            </a:endParaRPr>
          </a:p>
        </p:txBody>
      </p:sp>
      <p:grpSp>
        <p:nvGrpSpPr>
          <p:cNvPr id="72" name="Group 82"/>
          <p:cNvGrpSpPr>
            <a:grpSpLocks/>
          </p:cNvGrpSpPr>
          <p:nvPr/>
        </p:nvGrpSpPr>
        <p:grpSpPr bwMode="auto">
          <a:xfrm>
            <a:off x="950259" y="5395379"/>
            <a:ext cx="7677327" cy="990599"/>
            <a:chOff x="534" y="2688"/>
            <a:chExt cx="5237" cy="864"/>
          </a:xfrm>
        </p:grpSpPr>
        <p:graphicFrame>
          <p:nvGraphicFramePr>
            <p:cNvPr id="73" name="Object 83"/>
            <p:cNvGraphicFramePr>
              <a:graphicFrameLocks noChangeAspect="1"/>
            </p:cNvGraphicFramePr>
            <p:nvPr/>
          </p:nvGraphicFramePr>
          <p:xfrm>
            <a:off x="2982" y="2848"/>
            <a:ext cx="1632" cy="563"/>
          </p:xfrm>
          <a:graphic>
            <a:graphicData uri="http://schemas.openxmlformats.org/presentationml/2006/ole">
              <mc:AlternateContent xmlns:mc="http://schemas.openxmlformats.org/markup-compatibility/2006">
                <mc:Choice xmlns:v="urn:schemas-microsoft-com:vml" Requires="v">
                  <p:oleObj spid="_x0000_s16397" name="Equation" r:id="rId4" imgW="1613296" imgH="508397" progId="Equation.3">
                    <p:embed/>
                  </p:oleObj>
                </mc:Choice>
                <mc:Fallback>
                  <p:oleObj name="Equation" r:id="rId4" imgW="1613296" imgH="50839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2" y="2848"/>
                          <a:ext cx="1632" cy="56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4" name="Object 84"/>
            <p:cNvGraphicFramePr>
              <a:graphicFrameLocks noChangeAspect="1"/>
            </p:cNvGraphicFramePr>
            <p:nvPr/>
          </p:nvGraphicFramePr>
          <p:xfrm>
            <a:off x="534" y="2896"/>
            <a:ext cx="1104" cy="560"/>
          </p:xfrm>
          <a:graphic>
            <a:graphicData uri="http://schemas.openxmlformats.org/presentationml/2006/ole">
              <mc:AlternateContent xmlns:mc="http://schemas.openxmlformats.org/markup-compatibility/2006">
                <mc:Choice xmlns:v="urn:schemas-microsoft-com:vml" Requires="v">
                  <p:oleObj spid="_x0000_s16398" name="Equation" r:id="rId6" imgW="1028650" imgH="622427" progId="Equation.3">
                    <p:embed/>
                  </p:oleObj>
                </mc:Choice>
                <mc:Fallback>
                  <p:oleObj name="Equation" r:id="rId6" imgW="1028650" imgH="622427"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 y="2896"/>
                          <a:ext cx="1104" cy="56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5" name="AutoShape 117"/>
            <p:cNvSpPr>
              <a:spLocks noChangeArrowheads="1"/>
            </p:cNvSpPr>
            <p:nvPr/>
          </p:nvSpPr>
          <p:spPr bwMode="auto">
            <a:xfrm>
              <a:off x="1734" y="2992"/>
              <a:ext cx="1152" cy="240"/>
            </a:xfrm>
            <a:prstGeom prst="leftRightArrow">
              <a:avLst>
                <a:gd name="adj1" fmla="val 50000"/>
                <a:gd name="adj2" fmla="val 96000"/>
              </a:avLst>
            </a:prstGeom>
            <a:solidFill>
              <a:schemeClr val="accent1"/>
            </a:solidFill>
            <a:ln w="9525">
              <a:solidFill>
                <a:schemeClr val="tx1"/>
              </a:solidFill>
              <a:miter lim="800000"/>
              <a:headEnd/>
              <a:tailEnd/>
            </a:ln>
          </p:spPr>
          <p:txBody>
            <a:bodyPr wrap="none" anchor="ctr"/>
            <a:lstStyle/>
            <a:p>
              <a:pPr defTabSz="457200" eaLnBrk="1" hangingPunct="1"/>
              <a:endParaRPr lang="en-US" sz="1800">
                <a:latin typeface="Calibri" charset="0"/>
              </a:endParaRPr>
            </a:p>
          </p:txBody>
        </p:sp>
        <p:sp>
          <p:nvSpPr>
            <p:cNvPr id="76" name="Text Box 118"/>
            <p:cNvSpPr txBox="1">
              <a:spLocks noChangeArrowheads="1"/>
            </p:cNvSpPr>
            <p:nvPr/>
          </p:nvSpPr>
          <p:spPr bwMode="auto">
            <a:xfrm>
              <a:off x="4692" y="2821"/>
              <a:ext cx="1079" cy="5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mn-lt"/>
                  <a:cs typeface="Arial" charset="0"/>
                </a:rPr>
                <a:t>Free </a:t>
              </a:r>
              <a:r>
                <a:rPr lang="en-US" sz="1800" dirty="0" smtClean="0">
                  <a:latin typeface="+mn-lt"/>
                  <a:cs typeface="Arial" charset="0"/>
                </a:rPr>
                <a:t>streaming</a:t>
              </a:r>
              <a:endParaRPr lang="en-US" sz="1800" dirty="0">
                <a:latin typeface="+mn-lt"/>
                <a:cs typeface="Arial" charset="0"/>
              </a:endParaRPr>
            </a:p>
            <a:p>
              <a:pPr eaLnBrk="1" hangingPunct="1"/>
              <a:r>
                <a:rPr lang="en-US" sz="1800" dirty="0">
                  <a:latin typeface="+mn-lt"/>
                  <a:cs typeface="Arial" charset="0"/>
                </a:rPr>
                <a:t>v</a:t>
              </a:r>
              <a:r>
                <a:rPr lang="en-US" sz="1800" baseline="-25000" dirty="0">
                  <a:latin typeface="+mn-lt"/>
                  <a:cs typeface="Arial" charset="0"/>
                </a:rPr>
                <a:t>2</a:t>
              </a:r>
              <a:r>
                <a:rPr lang="en-US" sz="1800" dirty="0">
                  <a:latin typeface="+mn-lt"/>
                  <a:cs typeface="Arial" charset="0"/>
                </a:rPr>
                <a:t>=0</a:t>
              </a:r>
            </a:p>
          </p:txBody>
        </p:sp>
        <p:sp>
          <p:nvSpPr>
            <p:cNvPr id="77" name="Text Box 119"/>
            <p:cNvSpPr txBox="1">
              <a:spLocks noChangeArrowheads="1"/>
            </p:cNvSpPr>
            <p:nvPr/>
          </p:nvSpPr>
          <p:spPr bwMode="auto">
            <a:xfrm>
              <a:off x="1926" y="3302"/>
              <a:ext cx="799"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cs typeface="Arial" charset="0"/>
                </a:rPr>
                <a:t>c</a:t>
              </a:r>
              <a:r>
                <a:rPr lang="en-US" sz="2000" baseline="30000">
                  <a:cs typeface="Arial" charset="0"/>
                </a:rPr>
                <a:t>2</a:t>
              </a:r>
              <a:r>
                <a:rPr lang="en-US" sz="2000" baseline="-25000">
                  <a:cs typeface="Arial" charset="0"/>
                </a:rPr>
                <a:t>s</a:t>
              </a:r>
              <a:r>
                <a:rPr lang="en-US" sz="2000">
                  <a:cs typeface="Arial" charset="0"/>
                </a:rPr>
                <a:t>=dP/d</a:t>
              </a:r>
              <a:r>
                <a:rPr lang="en-US" sz="2000">
                  <a:latin typeface="Symbol" charset="0"/>
                  <a:cs typeface="Arial" charset="0"/>
                </a:rPr>
                <a:t>e</a:t>
              </a:r>
              <a:endParaRPr lang="en-US" sz="2000" b="1">
                <a:latin typeface="Symbol" charset="0"/>
                <a:cs typeface="Arial" charset="0"/>
              </a:endParaRPr>
            </a:p>
          </p:txBody>
        </p:sp>
        <p:sp>
          <p:nvSpPr>
            <p:cNvPr id="78" name="Text Box 120"/>
            <p:cNvSpPr txBox="1">
              <a:spLocks noChangeArrowheads="1"/>
            </p:cNvSpPr>
            <p:nvPr/>
          </p:nvSpPr>
          <p:spPr bwMode="auto">
            <a:xfrm>
              <a:off x="1974" y="2688"/>
              <a:ext cx="755" cy="26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2200">
                  <a:latin typeface="Symbol" charset="0"/>
                  <a:cs typeface="Arial" charset="0"/>
                  <a:sym typeface="Symbol" charset="0"/>
                </a:rPr>
                <a:t></a:t>
              </a:r>
              <a:r>
                <a:rPr lang="it-IT" sz="2200" baseline="30000">
                  <a:latin typeface="Symbol" charset="0"/>
                  <a:cs typeface="Arial" charset="0"/>
                  <a:sym typeface="Symbol" charset="0"/>
                </a:rPr>
                <a:t></a:t>
              </a:r>
              <a:endParaRPr lang="it-IT" sz="2200" b="1" baseline="30000">
                <a:solidFill>
                  <a:srgbClr val="FF6600"/>
                </a:solidFill>
                <a:latin typeface="Symbol" charset="0"/>
                <a:cs typeface="Arial" charset="0"/>
              </a:endParaRPr>
            </a:p>
          </p:txBody>
        </p:sp>
      </p:grpSp>
      <p:sp>
        <p:nvSpPr>
          <p:cNvPr id="79" name="Text Box 89"/>
          <p:cNvSpPr txBox="1">
            <a:spLocks noChangeArrowheads="1"/>
          </p:cNvSpPr>
          <p:nvPr/>
        </p:nvSpPr>
        <p:spPr bwMode="auto">
          <a:xfrm>
            <a:off x="342085" y="987449"/>
            <a:ext cx="3185487" cy="46166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ja-JP" sz="2400" dirty="0"/>
              <a:t>Initial spatial anisotropy</a:t>
            </a:r>
          </a:p>
        </p:txBody>
      </p:sp>
      <p:grpSp>
        <p:nvGrpSpPr>
          <p:cNvPr id="80" name="Group 75"/>
          <p:cNvGrpSpPr>
            <a:grpSpLocks/>
          </p:cNvGrpSpPr>
          <p:nvPr/>
        </p:nvGrpSpPr>
        <p:grpSpPr bwMode="auto">
          <a:xfrm>
            <a:off x="3951966" y="1277979"/>
            <a:ext cx="1771650" cy="1419225"/>
            <a:chOff x="2188" y="1155"/>
            <a:chExt cx="1116" cy="894"/>
          </a:xfrm>
        </p:grpSpPr>
        <p:sp>
          <p:nvSpPr>
            <p:cNvPr id="81" name="Line 76"/>
            <p:cNvSpPr>
              <a:spLocks noChangeShapeType="1"/>
            </p:cNvSpPr>
            <p:nvPr/>
          </p:nvSpPr>
          <p:spPr bwMode="auto">
            <a:xfrm>
              <a:off x="2457" y="2049"/>
              <a:ext cx="8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2" name="Line 77"/>
            <p:cNvSpPr>
              <a:spLocks noChangeShapeType="1"/>
            </p:cNvSpPr>
            <p:nvPr/>
          </p:nvSpPr>
          <p:spPr bwMode="auto">
            <a:xfrm flipV="1">
              <a:off x="2457" y="1286"/>
              <a:ext cx="0" cy="7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3" name="Text Box 78"/>
            <p:cNvSpPr txBox="1">
              <a:spLocks noChangeArrowheads="1"/>
            </p:cNvSpPr>
            <p:nvPr/>
          </p:nvSpPr>
          <p:spPr bwMode="auto">
            <a:xfrm>
              <a:off x="2188" y="1155"/>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ja-JP" i="1"/>
                <a:t>y</a:t>
              </a:r>
              <a:endParaRPr lang="en-US" i="1">
                <a:cs typeface="Arial" charset="0"/>
              </a:endParaRPr>
            </a:p>
          </p:txBody>
        </p:sp>
        <p:sp>
          <p:nvSpPr>
            <p:cNvPr id="84" name="Line 79"/>
            <p:cNvSpPr>
              <a:spLocks noChangeShapeType="1"/>
            </p:cNvSpPr>
            <p:nvPr/>
          </p:nvSpPr>
          <p:spPr bwMode="auto">
            <a:xfrm flipV="1">
              <a:off x="2457" y="1520"/>
              <a:ext cx="303" cy="52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5" name="Freeform 80"/>
            <p:cNvSpPr>
              <a:spLocks/>
            </p:cNvSpPr>
            <p:nvPr/>
          </p:nvSpPr>
          <p:spPr bwMode="auto">
            <a:xfrm>
              <a:off x="2638" y="1756"/>
              <a:ext cx="182" cy="293"/>
            </a:xfrm>
            <a:custGeom>
              <a:avLst/>
              <a:gdLst>
                <a:gd name="T0" fmla="*/ 0 w 136"/>
                <a:gd name="T1" fmla="*/ 0 h 226"/>
                <a:gd name="T2" fmla="*/ 91 w 136"/>
                <a:gd name="T3" fmla="*/ 90 h 226"/>
                <a:gd name="T4" fmla="*/ 136 w 136"/>
                <a:gd name="T5" fmla="*/ 226 h 226"/>
              </a:gdLst>
              <a:ahLst/>
              <a:cxnLst>
                <a:cxn ang="0">
                  <a:pos x="T0" y="T1"/>
                </a:cxn>
                <a:cxn ang="0">
                  <a:pos x="T2" y="T3"/>
                </a:cxn>
                <a:cxn ang="0">
                  <a:pos x="T4" y="T5"/>
                </a:cxn>
              </a:cxnLst>
              <a:rect l="0" t="0" r="r" b="b"/>
              <a:pathLst>
                <a:path w="136" h="226">
                  <a:moveTo>
                    <a:pt x="0" y="0"/>
                  </a:moveTo>
                  <a:cubicBezTo>
                    <a:pt x="34" y="26"/>
                    <a:pt x="68" y="53"/>
                    <a:pt x="91" y="90"/>
                  </a:cubicBezTo>
                  <a:cubicBezTo>
                    <a:pt x="114" y="127"/>
                    <a:pt x="125" y="176"/>
                    <a:pt x="136" y="226"/>
                  </a:cubicBezTo>
                </a:path>
              </a:pathLst>
            </a:custGeom>
            <a:noFill/>
            <a:ln w="9525">
              <a:solidFill>
                <a:schemeClr val="tx1"/>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6" name="Text Box 81"/>
            <p:cNvSpPr txBox="1">
              <a:spLocks noChangeArrowheads="1"/>
            </p:cNvSpPr>
            <p:nvPr/>
          </p:nvSpPr>
          <p:spPr bwMode="auto">
            <a:xfrm>
              <a:off x="2804" y="1604"/>
              <a:ext cx="2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ja-JP" i="1">
                  <a:latin typeface="Symbol" charset="0"/>
                  <a:sym typeface="Symbol" charset="0"/>
                </a:rPr>
                <a:t></a:t>
              </a:r>
              <a:endParaRPr lang="en-US" i="1">
                <a:solidFill>
                  <a:srgbClr val="FFFF00"/>
                </a:solidFill>
                <a:latin typeface="Symbol" charset="0"/>
                <a:cs typeface="Arial" charset="0"/>
              </a:endParaRPr>
            </a:p>
          </p:txBody>
        </p:sp>
      </p:grpSp>
      <p:sp>
        <p:nvSpPr>
          <p:cNvPr id="87" name="TextBox 86"/>
          <p:cNvSpPr txBox="1"/>
          <p:nvPr/>
        </p:nvSpPr>
        <p:spPr>
          <a:xfrm>
            <a:off x="0" y="0"/>
            <a:ext cx="9144000" cy="707886"/>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n-US" sz="4000"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Collectivity</a:t>
            </a:r>
            <a:endParaRPr lang="en-US" sz="4000"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sp>
        <p:nvSpPr>
          <p:cNvPr id="88" name="Rectangle 87"/>
          <p:cNvSpPr/>
          <p:nvPr/>
        </p:nvSpPr>
        <p:spPr>
          <a:xfrm>
            <a:off x="8277795" y="6630345"/>
            <a:ext cx="866205" cy="2276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18</a:t>
            </a:r>
            <a:r>
              <a:rPr lang="en-US" dirty="0" smtClean="0">
                <a:solidFill>
                  <a:schemeClr val="tx1"/>
                </a:solidFill>
              </a:rPr>
              <a:t>/34</a:t>
            </a:r>
            <a:endParaRPr lang="en-US" dirty="0">
              <a:solidFill>
                <a:schemeClr val="tx1"/>
              </a:solidFill>
            </a:endParaRPr>
          </a:p>
        </p:txBody>
      </p:sp>
    </p:spTree>
    <p:extLst>
      <p:ext uri="{BB962C8B-B14F-4D97-AF65-F5344CB8AC3E}">
        <p14:creationId xmlns:p14="http://schemas.microsoft.com/office/powerpoint/2010/main" val="416883664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58"/>
            <a:ext cx="9144000" cy="584795"/>
          </a:xfrm>
        </p:spPr>
        <p:style>
          <a:lnRef idx="1">
            <a:schemeClr val="dk1"/>
          </a:lnRef>
          <a:fillRef idx="3">
            <a:schemeClr val="dk1"/>
          </a:fillRef>
          <a:effectRef idx="2">
            <a:schemeClr val="dk1"/>
          </a:effectRef>
          <a:fontRef idx="minor">
            <a:schemeClr val="lt1"/>
          </a:fontRef>
        </p:style>
        <p:txBody>
          <a:bodyPr>
            <a:normAutofit fontScale="90000"/>
          </a:bodyPr>
          <a:lstStyle/>
          <a:p>
            <a:r>
              <a:rPr lang="en-US"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Standard Model: Ultimate Constituents</a:t>
            </a:r>
            <a:endParaRPr lang="en-US" dirty="0">
              <a:solidFill>
                <a:srgbClr val="FFFFFF"/>
              </a:solidFill>
            </a:endParaRPr>
          </a:p>
        </p:txBody>
      </p:sp>
      <p:pic>
        <p:nvPicPr>
          <p:cNvPr id="4" name="Picture 3"/>
          <p:cNvPicPr>
            <a:picLocks noChangeAspect="1"/>
          </p:cNvPicPr>
          <p:nvPr/>
        </p:nvPicPr>
        <p:blipFill>
          <a:blip r:embed="rId2"/>
          <a:stretch>
            <a:fillRect/>
          </a:stretch>
        </p:blipFill>
        <p:spPr>
          <a:xfrm>
            <a:off x="1" y="631130"/>
            <a:ext cx="5080806" cy="3813887"/>
          </a:xfrm>
          <a:prstGeom prst="rect">
            <a:avLst/>
          </a:prstGeom>
        </p:spPr>
      </p:pic>
      <p:pic>
        <p:nvPicPr>
          <p:cNvPr id="5" name="Picture 4"/>
          <p:cNvPicPr>
            <a:picLocks noChangeAspect="1"/>
          </p:cNvPicPr>
          <p:nvPr/>
        </p:nvPicPr>
        <p:blipFill>
          <a:blip r:embed="rId3"/>
          <a:stretch>
            <a:fillRect/>
          </a:stretch>
        </p:blipFill>
        <p:spPr>
          <a:xfrm>
            <a:off x="36414" y="4527577"/>
            <a:ext cx="7958438" cy="2268234"/>
          </a:xfrm>
          <a:prstGeom prst="rect">
            <a:avLst/>
          </a:prstGeom>
        </p:spPr>
      </p:pic>
      <p:pic>
        <p:nvPicPr>
          <p:cNvPr id="6" name="Picture 5"/>
          <p:cNvPicPr>
            <a:picLocks noChangeAspect="1"/>
          </p:cNvPicPr>
          <p:nvPr/>
        </p:nvPicPr>
        <p:blipFill>
          <a:blip r:embed="rId4"/>
          <a:stretch>
            <a:fillRect/>
          </a:stretch>
        </p:blipFill>
        <p:spPr>
          <a:xfrm>
            <a:off x="5985692" y="631130"/>
            <a:ext cx="2701108" cy="2725759"/>
          </a:xfrm>
          <a:prstGeom prst="rect">
            <a:avLst/>
          </a:prstGeom>
        </p:spPr>
      </p:pic>
      <p:sp>
        <p:nvSpPr>
          <p:cNvPr id="7" name="TextBox 6"/>
          <p:cNvSpPr txBox="1"/>
          <p:nvPr/>
        </p:nvSpPr>
        <p:spPr>
          <a:xfrm>
            <a:off x="4379814" y="3374826"/>
            <a:ext cx="4764186" cy="1200328"/>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400" i="1" dirty="0" smtClean="0">
                <a:solidFill>
                  <a:srgbClr val="0000FF"/>
                </a:solidFill>
                <a:latin typeface="Apple Chancery"/>
                <a:cs typeface="Apple Chancery"/>
              </a:rPr>
              <a:t>Fundamental </a:t>
            </a:r>
            <a:r>
              <a:rPr lang="en-US" sz="2400" i="1" dirty="0" smtClean="0">
                <a:solidFill>
                  <a:srgbClr val="0000FF"/>
                </a:solidFill>
                <a:latin typeface="Apple Chancery"/>
                <a:cs typeface="Apple Chancery"/>
              </a:rPr>
              <a:t>constituents of visible </a:t>
            </a:r>
            <a:r>
              <a:rPr lang="en-US" sz="2400" i="1" dirty="0" smtClean="0">
                <a:solidFill>
                  <a:srgbClr val="0000FF"/>
                </a:solidFill>
                <a:latin typeface="Apple Chancery"/>
                <a:cs typeface="Apple Chancery"/>
              </a:rPr>
              <a:t>matter are confined inside hadrons. No free quark seen.</a:t>
            </a:r>
            <a:endParaRPr lang="en-US" sz="2400" i="1" dirty="0">
              <a:solidFill>
                <a:srgbClr val="0000FF"/>
              </a:solidFill>
              <a:latin typeface="Apple Chancery"/>
              <a:cs typeface="Apple Chancery"/>
            </a:endParaRPr>
          </a:p>
        </p:txBody>
      </p:sp>
      <p:sp>
        <p:nvSpPr>
          <p:cNvPr id="8" name="Rectangle 7"/>
          <p:cNvSpPr/>
          <p:nvPr/>
        </p:nvSpPr>
        <p:spPr>
          <a:xfrm>
            <a:off x="8297333" y="6630345"/>
            <a:ext cx="846667" cy="25511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04</a:t>
            </a:r>
            <a:r>
              <a:rPr lang="en-US" dirty="0" smtClean="0">
                <a:solidFill>
                  <a:schemeClr val="tx1"/>
                </a:solidFill>
              </a:rPr>
              <a:t>/34</a:t>
            </a:r>
            <a:endParaRPr lang="en-US" dirty="0">
              <a:solidFill>
                <a:schemeClr val="tx1"/>
              </a:solidFill>
            </a:endParaRPr>
          </a:p>
        </p:txBody>
      </p:sp>
      <p:sp>
        <p:nvSpPr>
          <p:cNvPr id="9" name="Rectangle 8"/>
          <p:cNvSpPr/>
          <p:nvPr/>
        </p:nvSpPr>
        <p:spPr>
          <a:xfrm>
            <a:off x="4553351" y="3039513"/>
            <a:ext cx="1432341" cy="261610"/>
          </a:xfrm>
          <a:prstGeom prst="rect">
            <a:avLst/>
          </a:prstGeom>
        </p:spPr>
        <p:txBody>
          <a:bodyPr wrap="none">
            <a:spAutoFit/>
          </a:bodyPr>
          <a:lstStyle/>
          <a:p>
            <a:r>
              <a:rPr lang="en-US" sz="1100" dirty="0" err="1"/>
              <a:t>particleadventure.org</a:t>
            </a:r>
            <a:endParaRPr lang="en-US" sz="1100" dirty="0"/>
          </a:p>
        </p:txBody>
      </p:sp>
    </p:spTree>
    <p:extLst>
      <p:ext uri="{BB962C8B-B14F-4D97-AF65-F5344CB8AC3E}">
        <p14:creationId xmlns:p14="http://schemas.microsoft.com/office/powerpoint/2010/main" val="6216312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199"/>
            <a:ext cx="9144000" cy="709229"/>
          </a:xfrm>
        </p:spPr>
        <p:style>
          <a:lnRef idx="1">
            <a:schemeClr val="dk1"/>
          </a:lnRef>
          <a:fillRef idx="3">
            <a:schemeClr val="dk1"/>
          </a:fillRef>
          <a:effectRef idx="2">
            <a:schemeClr val="dk1"/>
          </a:effectRef>
          <a:fontRef idx="minor">
            <a:schemeClr val="lt1"/>
          </a:fontRef>
        </p:style>
        <p:txBody>
          <a:bodyPr>
            <a:normAutofit fontScale="90000"/>
          </a:bodyPr>
          <a:lstStyle/>
          <a:p>
            <a:r>
              <a:rPr lang="en-US"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P</a:t>
            </a:r>
            <a:r>
              <a:rPr lang="en-US"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roperties of Fundamental </a:t>
            </a:r>
            <a:r>
              <a:rPr lang="en-US"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M</a:t>
            </a:r>
            <a:r>
              <a:rPr lang="en-US"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atter ?</a:t>
            </a:r>
            <a:endParaRPr lang="en-US"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pic>
        <p:nvPicPr>
          <p:cNvPr id="5" name="Picture 4"/>
          <p:cNvPicPr>
            <a:picLocks noChangeAspect="1"/>
          </p:cNvPicPr>
          <p:nvPr/>
        </p:nvPicPr>
        <p:blipFill>
          <a:blip r:embed="rId2"/>
          <a:stretch>
            <a:fillRect/>
          </a:stretch>
        </p:blipFill>
        <p:spPr>
          <a:xfrm>
            <a:off x="178856" y="1228399"/>
            <a:ext cx="4204450" cy="3023154"/>
          </a:xfrm>
          <a:prstGeom prst="rect">
            <a:avLst/>
          </a:prstGeom>
        </p:spPr>
      </p:pic>
      <p:pic>
        <p:nvPicPr>
          <p:cNvPr id="6" name="Picture 5"/>
          <p:cNvPicPr>
            <a:picLocks noChangeAspect="1"/>
          </p:cNvPicPr>
          <p:nvPr/>
        </p:nvPicPr>
        <p:blipFill>
          <a:blip r:embed="rId3"/>
          <a:stretch>
            <a:fillRect/>
          </a:stretch>
        </p:blipFill>
        <p:spPr>
          <a:xfrm>
            <a:off x="4714583" y="1049514"/>
            <a:ext cx="4431994" cy="1632840"/>
          </a:xfrm>
          <a:prstGeom prst="rect">
            <a:avLst/>
          </a:prstGeom>
        </p:spPr>
      </p:pic>
      <p:pic>
        <p:nvPicPr>
          <p:cNvPr id="7" name="Picture 6"/>
          <p:cNvPicPr>
            <a:picLocks noChangeAspect="1"/>
          </p:cNvPicPr>
          <p:nvPr/>
        </p:nvPicPr>
        <p:blipFill>
          <a:blip r:embed="rId4"/>
          <a:stretch>
            <a:fillRect/>
          </a:stretch>
        </p:blipFill>
        <p:spPr>
          <a:xfrm>
            <a:off x="5886931" y="2995668"/>
            <a:ext cx="2234651" cy="3102891"/>
          </a:xfrm>
          <a:prstGeom prst="rect">
            <a:avLst/>
          </a:prstGeom>
        </p:spPr>
      </p:pic>
      <p:sp>
        <p:nvSpPr>
          <p:cNvPr id="8" name="TextBox 7"/>
          <p:cNvSpPr txBox="1"/>
          <p:nvPr/>
        </p:nvSpPr>
        <p:spPr>
          <a:xfrm>
            <a:off x="715124" y="4421895"/>
            <a:ext cx="4900946" cy="1384995"/>
          </a:xfrm>
          <a:prstGeom prst="rect">
            <a:avLst/>
          </a:prstGeom>
          <a:noFill/>
        </p:spPr>
        <p:txBody>
          <a:bodyPr wrap="square" rtlCol="0">
            <a:spAutoFit/>
          </a:bodyPr>
          <a:lstStyle/>
          <a:p>
            <a:r>
              <a:rPr lang="en-US" sz="2800" dirty="0" smtClean="0"/>
              <a:t>Oxygen   (O)   aids burning</a:t>
            </a:r>
          </a:p>
          <a:p>
            <a:r>
              <a:rPr lang="en-US" sz="2800" dirty="0" smtClean="0"/>
              <a:t>Hydrogen (H) itself burns</a:t>
            </a:r>
          </a:p>
          <a:p>
            <a:r>
              <a:rPr lang="en-US" sz="2800" dirty="0" smtClean="0"/>
              <a:t>Water (H</a:t>
            </a:r>
            <a:r>
              <a:rPr lang="en-US" sz="2800" baseline="-25000" dirty="0" smtClean="0"/>
              <a:t>2</a:t>
            </a:r>
            <a:r>
              <a:rPr lang="en-US" sz="2800" dirty="0" smtClean="0"/>
              <a:t>O)   extinguishes fire</a:t>
            </a:r>
            <a:endParaRPr lang="en-US" sz="2800" dirty="0"/>
          </a:p>
        </p:txBody>
      </p:sp>
      <p:sp>
        <p:nvSpPr>
          <p:cNvPr id="9" name="TextBox 8"/>
          <p:cNvSpPr txBox="1"/>
          <p:nvPr/>
        </p:nvSpPr>
        <p:spPr>
          <a:xfrm>
            <a:off x="38545" y="6161921"/>
            <a:ext cx="9072467"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800" dirty="0">
                <a:solidFill>
                  <a:srgbClr val="0000FF"/>
                </a:solidFill>
                <a:latin typeface="Apple Chancery"/>
                <a:cs typeface="Apple Chancery"/>
              </a:rPr>
              <a:t>D</a:t>
            </a:r>
            <a:r>
              <a:rPr lang="en-US" sz="2800" dirty="0" smtClean="0">
                <a:solidFill>
                  <a:srgbClr val="0000FF"/>
                </a:solidFill>
                <a:latin typeface="Apple Chancery"/>
                <a:cs typeface="Apple Chancery"/>
              </a:rPr>
              <a:t>e-confined quarks and gluons needed to study its properties</a:t>
            </a:r>
            <a:endParaRPr lang="en-US" sz="2800" dirty="0">
              <a:solidFill>
                <a:srgbClr val="0000FF"/>
              </a:solidFill>
              <a:latin typeface="Apple Chancery"/>
              <a:cs typeface="Apple Chancery"/>
            </a:endParaRPr>
          </a:p>
        </p:txBody>
      </p:sp>
      <p:sp>
        <p:nvSpPr>
          <p:cNvPr id="10" name="Rectangle 9"/>
          <p:cNvSpPr/>
          <p:nvPr/>
        </p:nvSpPr>
        <p:spPr>
          <a:xfrm>
            <a:off x="8297333" y="6630345"/>
            <a:ext cx="846667" cy="2276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05</a:t>
            </a:r>
            <a:r>
              <a:rPr lang="en-US" dirty="0" smtClean="0">
                <a:solidFill>
                  <a:schemeClr val="tx1"/>
                </a:solidFill>
              </a:rPr>
              <a:t>/34</a:t>
            </a:r>
            <a:endParaRPr lang="en-US" dirty="0">
              <a:solidFill>
                <a:schemeClr val="tx1"/>
              </a:solidFill>
            </a:endParaRPr>
          </a:p>
        </p:txBody>
      </p:sp>
    </p:spTree>
    <p:extLst>
      <p:ext uri="{BB962C8B-B14F-4D97-AF65-F5344CB8AC3E}">
        <p14:creationId xmlns:p14="http://schemas.microsoft.com/office/powerpoint/2010/main" val="35476897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03" y="24199"/>
            <a:ext cx="9039335" cy="695788"/>
          </a:xfrm>
        </p:spPr>
        <p:style>
          <a:lnRef idx="1">
            <a:schemeClr val="dk1"/>
          </a:lnRef>
          <a:fillRef idx="3">
            <a:schemeClr val="dk1"/>
          </a:fillRef>
          <a:effectRef idx="2">
            <a:schemeClr val="dk1"/>
          </a:effectRef>
          <a:fontRef idx="minor">
            <a:schemeClr val="lt1"/>
          </a:fontRef>
        </p:style>
        <p:txBody>
          <a:bodyPr>
            <a:normAutofit fontScale="90000"/>
          </a:bodyPr>
          <a:lstStyle/>
          <a:p>
            <a:r>
              <a:rPr lang="en-US"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Primordial Matter in Early Universe</a:t>
            </a:r>
            <a:endParaRPr lang="en-US"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sp>
        <p:nvSpPr>
          <p:cNvPr id="4" name="TextBox 3"/>
          <p:cNvSpPr txBox="1"/>
          <p:nvPr/>
        </p:nvSpPr>
        <p:spPr>
          <a:xfrm>
            <a:off x="6671815" y="2713911"/>
            <a:ext cx="2167527" cy="2246769"/>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800" dirty="0" smtClean="0">
                <a:solidFill>
                  <a:srgbClr val="0000FF"/>
                </a:solidFill>
                <a:latin typeface="Apple Chancery"/>
                <a:cs typeface="Apple Chancery"/>
              </a:rPr>
              <a:t>Micro-second old Universe had this primordial matter</a:t>
            </a:r>
          </a:p>
        </p:txBody>
      </p:sp>
      <p:pic>
        <p:nvPicPr>
          <p:cNvPr id="6" name="Picture 5"/>
          <p:cNvPicPr>
            <a:picLocks noChangeAspect="1"/>
          </p:cNvPicPr>
          <p:nvPr/>
        </p:nvPicPr>
        <p:blipFill>
          <a:blip r:embed="rId2"/>
          <a:stretch>
            <a:fillRect/>
          </a:stretch>
        </p:blipFill>
        <p:spPr>
          <a:xfrm>
            <a:off x="6405981" y="768513"/>
            <a:ext cx="2658858" cy="1945398"/>
          </a:xfrm>
          <a:prstGeom prst="rect">
            <a:avLst/>
          </a:prstGeom>
        </p:spPr>
      </p:pic>
      <p:pic>
        <p:nvPicPr>
          <p:cNvPr id="9" name="Picture 8"/>
          <p:cNvPicPr>
            <a:picLocks noChangeAspect="1"/>
          </p:cNvPicPr>
          <p:nvPr/>
        </p:nvPicPr>
        <p:blipFill>
          <a:blip r:embed="rId3"/>
          <a:stretch>
            <a:fillRect/>
          </a:stretch>
        </p:blipFill>
        <p:spPr>
          <a:xfrm>
            <a:off x="25504" y="768513"/>
            <a:ext cx="6313999" cy="5345969"/>
          </a:xfrm>
          <a:prstGeom prst="rect">
            <a:avLst/>
          </a:prstGeom>
        </p:spPr>
      </p:pic>
      <p:grpSp>
        <p:nvGrpSpPr>
          <p:cNvPr id="8" name="Group 4"/>
          <p:cNvGrpSpPr>
            <a:grpSpLocks/>
          </p:cNvGrpSpPr>
          <p:nvPr/>
        </p:nvGrpSpPr>
        <p:grpSpPr bwMode="auto">
          <a:xfrm>
            <a:off x="25504" y="5505450"/>
            <a:ext cx="8477250" cy="1352550"/>
            <a:chOff x="144" y="414"/>
            <a:chExt cx="5340" cy="852"/>
          </a:xfrm>
        </p:grpSpPr>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4" y="414"/>
              <a:ext cx="780"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 name="Text Box 6"/>
            <p:cNvSpPr txBox="1">
              <a:spLocks noChangeArrowheads="1"/>
            </p:cNvSpPr>
            <p:nvPr/>
          </p:nvSpPr>
          <p:spPr bwMode="auto">
            <a:xfrm>
              <a:off x="144" y="665"/>
              <a:ext cx="4426" cy="601"/>
            </a:xfrm>
            <a:prstGeom prst="rect">
              <a:avLst/>
            </a:prstGeom>
            <a:ln/>
          </p:spPr>
          <p:style>
            <a:lnRef idx="1">
              <a:schemeClr val="accent3"/>
            </a:lnRef>
            <a:fillRef idx="3">
              <a:schemeClr val="accent3"/>
            </a:fillRef>
            <a:effectRef idx="2">
              <a:schemeClr val="accent3"/>
            </a:effectRef>
            <a:fontRef idx="minor">
              <a:schemeClr val="lt1"/>
            </a:fontRef>
          </p:style>
          <p:txBody>
            <a:bodyPr>
              <a:spAutoFit/>
            </a:bodyPr>
            <a:lstStyle/>
            <a:p>
              <a:r>
                <a:rPr lang="en-US" sz="2800" dirty="0">
                  <a:solidFill>
                    <a:srgbClr val="0000FF"/>
                  </a:solidFill>
                  <a:latin typeface="Apple Chancery"/>
                  <a:cs typeface="Apple Chancery"/>
                </a:rPr>
                <a:t>As the universe cooled, they were confined and have remained that way since</a:t>
              </a:r>
            </a:p>
          </p:txBody>
        </p:sp>
      </p:grpSp>
      <p:sp>
        <p:nvSpPr>
          <p:cNvPr id="12" name="Rectangle 11"/>
          <p:cNvSpPr/>
          <p:nvPr/>
        </p:nvSpPr>
        <p:spPr>
          <a:xfrm>
            <a:off x="8280401" y="6630345"/>
            <a:ext cx="863600" cy="25511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06</a:t>
            </a:r>
            <a:r>
              <a:rPr lang="en-US" dirty="0" smtClean="0">
                <a:solidFill>
                  <a:schemeClr val="tx1"/>
                </a:solidFill>
              </a:rPr>
              <a:t>/34</a:t>
            </a:r>
            <a:endParaRPr lang="en-US" dirty="0">
              <a:solidFill>
                <a:schemeClr val="tx1"/>
              </a:solidFill>
            </a:endParaRPr>
          </a:p>
        </p:txBody>
      </p:sp>
    </p:spTree>
    <p:extLst>
      <p:ext uri="{BB962C8B-B14F-4D97-AF65-F5344CB8AC3E}">
        <p14:creationId xmlns:p14="http://schemas.microsoft.com/office/powerpoint/2010/main" val="25308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03" y="24199"/>
            <a:ext cx="9039335" cy="695788"/>
          </a:xfrm>
        </p:spPr>
        <p:style>
          <a:lnRef idx="1">
            <a:schemeClr val="dk1"/>
          </a:lnRef>
          <a:fillRef idx="3">
            <a:schemeClr val="dk1"/>
          </a:fillRef>
          <a:effectRef idx="2">
            <a:schemeClr val="dk1"/>
          </a:effectRef>
          <a:fontRef idx="minor">
            <a:schemeClr val="lt1"/>
          </a:fontRef>
        </p:style>
        <p:txBody>
          <a:bodyPr>
            <a:normAutofit fontScale="90000"/>
          </a:bodyPr>
          <a:lstStyle/>
          <a:p>
            <a:r>
              <a:rPr lang="en-US"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QCD Transition in Early Universe</a:t>
            </a:r>
            <a:endParaRPr lang="en-US"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sp>
        <p:nvSpPr>
          <p:cNvPr id="4" name="TextBox 3"/>
          <p:cNvSpPr txBox="1"/>
          <p:nvPr/>
        </p:nvSpPr>
        <p:spPr>
          <a:xfrm>
            <a:off x="25503" y="6149803"/>
            <a:ext cx="9118497"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800" dirty="0" smtClean="0">
                <a:solidFill>
                  <a:srgbClr val="0000FF"/>
                </a:solidFill>
                <a:latin typeface="Apple Chancery"/>
                <a:cs typeface="Apple Chancery"/>
              </a:rPr>
              <a:t>QCD Transition the only one possible to study in Laboratory</a:t>
            </a:r>
          </a:p>
        </p:txBody>
      </p:sp>
      <p:pic>
        <p:nvPicPr>
          <p:cNvPr id="8" name="Picture 7"/>
          <p:cNvPicPr>
            <a:picLocks noChangeAspect="1"/>
          </p:cNvPicPr>
          <p:nvPr/>
        </p:nvPicPr>
        <p:blipFill>
          <a:blip r:embed="rId2"/>
          <a:stretch>
            <a:fillRect/>
          </a:stretch>
        </p:blipFill>
        <p:spPr>
          <a:xfrm>
            <a:off x="0" y="723820"/>
            <a:ext cx="3932952" cy="5460070"/>
          </a:xfrm>
          <a:prstGeom prst="rect">
            <a:avLst/>
          </a:prstGeom>
        </p:spPr>
      </p:pic>
      <p:pic>
        <p:nvPicPr>
          <p:cNvPr id="10" name="Picture 9"/>
          <p:cNvPicPr>
            <a:picLocks noChangeAspect="1"/>
          </p:cNvPicPr>
          <p:nvPr/>
        </p:nvPicPr>
        <p:blipFill>
          <a:blip r:embed="rId3"/>
          <a:stretch>
            <a:fillRect/>
          </a:stretch>
        </p:blipFill>
        <p:spPr>
          <a:xfrm>
            <a:off x="3940078" y="719987"/>
            <a:ext cx="4920797" cy="4161983"/>
          </a:xfrm>
          <a:prstGeom prst="rect">
            <a:avLst/>
          </a:prstGeom>
        </p:spPr>
      </p:pic>
      <p:sp>
        <p:nvSpPr>
          <p:cNvPr id="11" name="Text Box 12"/>
          <p:cNvSpPr txBox="1">
            <a:spLocks noChangeArrowheads="1"/>
          </p:cNvSpPr>
          <p:nvPr/>
        </p:nvSpPr>
        <p:spPr bwMode="auto">
          <a:xfrm>
            <a:off x="3940078" y="4794470"/>
            <a:ext cx="5124760" cy="1323439"/>
          </a:xfrm>
          <a:prstGeom prst="rect">
            <a:avLst/>
          </a:prstGeom>
          <a:solidFill>
            <a:schemeClr val="bg2">
              <a:lumMod val="90000"/>
            </a:schemeClr>
          </a:solidFill>
          <a:ln/>
          <a:extLst/>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dirty="0">
                <a:solidFill>
                  <a:srgbClr val="0000B2"/>
                </a:solidFill>
                <a:latin typeface="Apple Chancery"/>
                <a:cs typeface="Apple Chancery"/>
              </a:rPr>
              <a:t>Universe:</a:t>
            </a:r>
          </a:p>
          <a:p>
            <a:r>
              <a:rPr lang="en-US" sz="2000" dirty="0">
                <a:solidFill>
                  <a:srgbClr val="0000FF"/>
                </a:solidFill>
                <a:latin typeface="Apple Chancery"/>
                <a:cs typeface="Apple Chancery"/>
              </a:rPr>
              <a:t>QCD Phase Transition: T ~ 200 MeV</a:t>
            </a:r>
          </a:p>
          <a:p>
            <a:r>
              <a:rPr lang="en-US" sz="2000" dirty="0">
                <a:latin typeface="Apple Chancery"/>
                <a:cs typeface="Apple Chancery"/>
              </a:rPr>
              <a:t>Electroweak Phase Transition: T ~ 150 </a:t>
            </a:r>
            <a:r>
              <a:rPr lang="en-US" sz="2000" dirty="0" err="1">
                <a:latin typeface="Apple Chancery"/>
                <a:cs typeface="Apple Chancery"/>
              </a:rPr>
              <a:t>GeV</a:t>
            </a:r>
            <a:endParaRPr lang="en-US" sz="2000" dirty="0">
              <a:latin typeface="Apple Chancery"/>
              <a:cs typeface="Apple Chancery"/>
            </a:endParaRPr>
          </a:p>
          <a:p>
            <a:r>
              <a:rPr lang="en-US" sz="2000" dirty="0">
                <a:latin typeface="Apple Chancery"/>
                <a:cs typeface="Apple Chancery"/>
              </a:rPr>
              <a:t>GUT phase Transition: T ~ 10</a:t>
            </a:r>
            <a:r>
              <a:rPr lang="en-US" sz="2000" baseline="30000" dirty="0">
                <a:latin typeface="Apple Chancery"/>
                <a:cs typeface="Apple Chancery"/>
              </a:rPr>
              <a:t>16</a:t>
            </a:r>
            <a:r>
              <a:rPr lang="en-US" sz="2000" dirty="0">
                <a:latin typeface="Apple Chancery"/>
                <a:cs typeface="Apple Chancery"/>
              </a:rPr>
              <a:t> </a:t>
            </a:r>
            <a:r>
              <a:rPr lang="en-US" sz="2000" dirty="0" err="1">
                <a:latin typeface="Apple Chancery"/>
                <a:cs typeface="Apple Chancery"/>
              </a:rPr>
              <a:t>GeV</a:t>
            </a:r>
            <a:r>
              <a:rPr lang="en-US" sz="2000" dirty="0">
                <a:latin typeface="Apple Chancery"/>
                <a:cs typeface="Apple Chancery"/>
              </a:rPr>
              <a:t> </a:t>
            </a:r>
          </a:p>
        </p:txBody>
      </p:sp>
      <p:sp>
        <p:nvSpPr>
          <p:cNvPr id="9" name="Rectangle 8"/>
          <p:cNvSpPr/>
          <p:nvPr/>
        </p:nvSpPr>
        <p:spPr>
          <a:xfrm>
            <a:off x="8280401" y="6673023"/>
            <a:ext cx="863600" cy="21243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07</a:t>
            </a:r>
            <a:r>
              <a:rPr lang="en-US" dirty="0" smtClean="0">
                <a:solidFill>
                  <a:schemeClr val="tx1"/>
                </a:solidFill>
              </a:rPr>
              <a:t>/34</a:t>
            </a:r>
            <a:endParaRPr lang="en-US" dirty="0">
              <a:solidFill>
                <a:schemeClr val="tx1"/>
              </a:solidFill>
            </a:endParaRPr>
          </a:p>
        </p:txBody>
      </p:sp>
    </p:spTree>
    <p:extLst>
      <p:ext uri="{BB962C8B-B14F-4D97-AF65-F5344CB8AC3E}">
        <p14:creationId xmlns:p14="http://schemas.microsoft.com/office/powerpoint/2010/main" val="15749704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33428"/>
          </a:xfrm>
        </p:spPr>
        <p:style>
          <a:lnRef idx="1">
            <a:schemeClr val="dk1"/>
          </a:lnRef>
          <a:fillRef idx="3">
            <a:schemeClr val="dk1"/>
          </a:fillRef>
          <a:effectRef idx="2">
            <a:schemeClr val="dk1"/>
          </a:effectRef>
          <a:fontRef idx="minor">
            <a:schemeClr val="lt1"/>
          </a:fontRef>
        </p:style>
        <p:txBody>
          <a:bodyPr>
            <a:normAutofit fontScale="90000"/>
          </a:bodyPr>
          <a:lstStyle/>
          <a:p>
            <a:r>
              <a:rPr lang="en-US"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How to Create Primordial Matter</a:t>
            </a:r>
            <a:endParaRPr lang="en-US"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sp>
        <p:nvSpPr>
          <p:cNvPr id="4" name="Text Box 39"/>
          <p:cNvSpPr txBox="1">
            <a:spLocks noChangeArrowheads="1"/>
          </p:cNvSpPr>
          <p:nvPr/>
        </p:nvSpPr>
        <p:spPr bwMode="auto">
          <a:xfrm>
            <a:off x="290513" y="927716"/>
            <a:ext cx="4724400" cy="830997"/>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p>
            <a:r>
              <a:rPr lang="en-US" sz="2400" dirty="0">
                <a:cs typeface="Arial" charset="0"/>
              </a:rPr>
              <a:t>Hadrons are composite objects made of quarks and gluons.</a:t>
            </a:r>
          </a:p>
        </p:txBody>
      </p:sp>
      <p:pic>
        <p:nvPicPr>
          <p:cNvPr id="6" name="Picture 44"/>
          <p:cNvPicPr>
            <a:picLocks noChangeAspect="1" noChangeArrowheads="1"/>
          </p:cNvPicPr>
          <p:nvPr/>
        </p:nvPicPr>
        <p:blipFill>
          <a:blip r:embed="rId3">
            <a:extLst>
              <a:ext uri="{28A0092B-C50C-407E-A947-70E740481C1C}">
                <a14:useLocalDpi xmlns:a14="http://schemas.microsoft.com/office/drawing/2010/main" val="0"/>
              </a:ext>
            </a:extLst>
          </a:blip>
          <a:srcRect r="52942" b="75471"/>
          <a:stretch>
            <a:fillRect/>
          </a:stretch>
        </p:blipFill>
        <p:spPr bwMode="auto">
          <a:xfrm>
            <a:off x="5652317" y="927716"/>
            <a:ext cx="1447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43"/>
          <p:cNvPicPr>
            <a:picLocks noChangeAspect="1" noChangeArrowheads="1"/>
          </p:cNvPicPr>
          <p:nvPr/>
        </p:nvPicPr>
        <p:blipFill>
          <a:blip r:embed="rId3">
            <a:extLst>
              <a:ext uri="{28A0092B-C50C-407E-A947-70E740481C1C}">
                <a14:useLocalDpi xmlns:a14="http://schemas.microsoft.com/office/drawing/2010/main" val="0"/>
              </a:ext>
            </a:extLst>
          </a:blip>
          <a:srcRect l="45047" t="53773" r="464" b="21698"/>
          <a:stretch>
            <a:fillRect/>
          </a:stretch>
        </p:blipFill>
        <p:spPr bwMode="auto">
          <a:xfrm>
            <a:off x="7439595" y="914400"/>
            <a:ext cx="1676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8" name="Object 8"/>
          <p:cNvGraphicFramePr>
            <a:graphicFrameLocks noChangeAspect="1"/>
          </p:cNvGraphicFramePr>
          <p:nvPr/>
        </p:nvGraphicFramePr>
        <p:xfrm>
          <a:off x="374650" y="2895600"/>
          <a:ext cx="3435350" cy="1196975"/>
        </p:xfrm>
        <a:graphic>
          <a:graphicData uri="http://schemas.openxmlformats.org/presentationml/2006/ole">
            <mc:AlternateContent xmlns:mc="http://schemas.openxmlformats.org/markup-compatibility/2006">
              <mc:Choice xmlns:v="urn:schemas-microsoft-com:vml" Requires="v">
                <p:oleObj spid="_x0000_s3323" name="Equation" r:id="rId4" imgW="1130040" imgH="393480" progId="Equation.3">
                  <p:embed/>
                </p:oleObj>
              </mc:Choice>
              <mc:Fallback>
                <p:oleObj name="Equation" r:id="rId4" imgW="113004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650" y="2895600"/>
                        <a:ext cx="3435350" cy="1196975"/>
                      </a:xfrm>
                      <a:prstGeom prst="rect">
                        <a:avLst/>
                      </a:prstGeom>
                      <a:solidFill>
                        <a:srgbClr val="FFFF6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9" name="Group 48"/>
          <p:cNvGrpSpPr>
            <a:grpSpLocks/>
          </p:cNvGrpSpPr>
          <p:nvPr/>
        </p:nvGrpSpPr>
        <p:grpSpPr bwMode="auto">
          <a:xfrm>
            <a:off x="4267200" y="2895600"/>
            <a:ext cx="4343400" cy="2819400"/>
            <a:chOff x="2688" y="1824"/>
            <a:chExt cx="2736" cy="1776"/>
          </a:xfrm>
        </p:grpSpPr>
        <p:sp>
          <p:nvSpPr>
            <p:cNvPr id="10" name="Rectangle 7"/>
            <p:cNvSpPr>
              <a:spLocks noChangeArrowheads="1"/>
            </p:cNvSpPr>
            <p:nvPr/>
          </p:nvSpPr>
          <p:spPr bwMode="auto">
            <a:xfrm>
              <a:off x="2688" y="1824"/>
              <a:ext cx="2736" cy="1776"/>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1" name="Line 10"/>
            <p:cNvSpPr>
              <a:spLocks noChangeShapeType="1"/>
            </p:cNvSpPr>
            <p:nvPr/>
          </p:nvSpPr>
          <p:spPr bwMode="auto">
            <a:xfrm>
              <a:off x="3393" y="1920"/>
              <a:ext cx="0" cy="163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2" name="Line 11"/>
            <p:cNvSpPr>
              <a:spLocks noChangeShapeType="1"/>
            </p:cNvSpPr>
            <p:nvPr/>
          </p:nvSpPr>
          <p:spPr bwMode="auto">
            <a:xfrm>
              <a:off x="3297" y="2592"/>
              <a:ext cx="17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3" name="Freeform 12"/>
            <p:cNvSpPr>
              <a:spLocks/>
            </p:cNvSpPr>
            <p:nvPr/>
          </p:nvSpPr>
          <p:spPr bwMode="auto">
            <a:xfrm>
              <a:off x="3448" y="1972"/>
              <a:ext cx="1433" cy="1340"/>
            </a:xfrm>
            <a:custGeom>
              <a:avLst/>
              <a:gdLst>
                <a:gd name="T0" fmla="*/ 0 w 1433"/>
                <a:gd name="T1" fmla="*/ 1340 h 1340"/>
                <a:gd name="T2" fmla="*/ 137 w 1433"/>
                <a:gd name="T3" fmla="*/ 864 h 1340"/>
                <a:gd name="T4" fmla="*/ 705 w 1433"/>
                <a:gd name="T5" fmla="*/ 415 h 1340"/>
                <a:gd name="T6" fmla="*/ 1433 w 1433"/>
                <a:gd name="T7" fmla="*/ 0 h 1340"/>
              </a:gdLst>
              <a:ahLst/>
              <a:cxnLst>
                <a:cxn ang="0">
                  <a:pos x="T0" y="T1"/>
                </a:cxn>
                <a:cxn ang="0">
                  <a:pos x="T2" y="T3"/>
                </a:cxn>
                <a:cxn ang="0">
                  <a:pos x="T4" y="T5"/>
                </a:cxn>
                <a:cxn ang="0">
                  <a:pos x="T6" y="T7"/>
                </a:cxn>
              </a:cxnLst>
              <a:rect l="0" t="0" r="r" b="b"/>
              <a:pathLst>
                <a:path w="1433" h="1340">
                  <a:moveTo>
                    <a:pt x="0" y="1340"/>
                  </a:moveTo>
                  <a:cubicBezTo>
                    <a:pt x="23" y="1260"/>
                    <a:pt x="19" y="1018"/>
                    <a:pt x="137" y="864"/>
                  </a:cubicBezTo>
                  <a:cubicBezTo>
                    <a:pt x="255" y="710"/>
                    <a:pt x="489" y="559"/>
                    <a:pt x="705" y="415"/>
                  </a:cubicBezTo>
                  <a:cubicBezTo>
                    <a:pt x="921" y="271"/>
                    <a:pt x="1281" y="86"/>
                    <a:pt x="1433" y="0"/>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endParaRPr lang="en-US"/>
            </a:p>
          </p:txBody>
        </p:sp>
        <p:sp>
          <p:nvSpPr>
            <p:cNvPr id="14" name="Text Box 13"/>
            <p:cNvSpPr txBox="1">
              <a:spLocks noChangeArrowheads="1"/>
            </p:cNvSpPr>
            <p:nvPr/>
          </p:nvSpPr>
          <p:spPr bwMode="auto">
            <a:xfrm>
              <a:off x="4877" y="2601"/>
              <a:ext cx="20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b="1">
                  <a:solidFill>
                    <a:schemeClr val="tx1"/>
                  </a:solidFill>
                  <a:cs typeface="Arial" charset="0"/>
                </a:rPr>
                <a:t>r</a:t>
              </a:r>
            </a:p>
          </p:txBody>
        </p:sp>
        <p:sp>
          <p:nvSpPr>
            <p:cNvPr id="15" name="Text Box 14"/>
            <p:cNvSpPr txBox="1">
              <a:spLocks noChangeArrowheads="1"/>
            </p:cNvSpPr>
            <p:nvPr/>
          </p:nvSpPr>
          <p:spPr bwMode="auto">
            <a:xfrm>
              <a:off x="2810" y="1881"/>
              <a:ext cx="50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b="1">
                  <a:solidFill>
                    <a:schemeClr val="tx1"/>
                  </a:solidFill>
                  <a:cs typeface="Arial" charset="0"/>
                </a:rPr>
                <a:t>V(r)</a:t>
              </a:r>
            </a:p>
          </p:txBody>
        </p:sp>
        <p:grpSp>
          <p:nvGrpSpPr>
            <p:cNvPr id="16" name="Group 15"/>
            <p:cNvGrpSpPr>
              <a:grpSpLocks/>
            </p:cNvGrpSpPr>
            <p:nvPr/>
          </p:nvGrpSpPr>
          <p:grpSpPr bwMode="auto">
            <a:xfrm rot="21570107" flipV="1">
              <a:off x="3392" y="2352"/>
              <a:ext cx="624" cy="121"/>
              <a:chOff x="480" y="3696"/>
              <a:chExt cx="3360" cy="240"/>
            </a:xfrm>
          </p:grpSpPr>
          <p:cxnSp>
            <p:nvCxnSpPr>
              <p:cNvPr id="19" name="AutoShape 16"/>
              <p:cNvCxnSpPr>
                <a:cxnSpLocks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cxnSp>
          <p:cxnSp>
            <p:nvCxnSpPr>
              <p:cNvPr id="20" name="AutoShape 17"/>
              <p:cNvCxnSpPr>
                <a:cxnSpLocks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cxnSp>
          <p:cxnSp>
            <p:nvCxnSpPr>
              <p:cNvPr id="21" name="AutoShape 18"/>
              <p:cNvCxnSpPr>
                <a:cxnSpLocks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cxnSp>
          <p:cxnSp>
            <p:nvCxnSpPr>
              <p:cNvPr id="22" name="AutoShape 19"/>
              <p:cNvCxnSpPr>
                <a:cxnSpLocks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cxnSp>
          <p:cxnSp>
            <p:nvCxnSpPr>
              <p:cNvPr id="23" name="AutoShape 20"/>
              <p:cNvCxnSpPr>
                <a:cxnSpLocks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cxnSp>
          <p:cxnSp>
            <p:nvCxnSpPr>
              <p:cNvPr id="24" name="AutoShape 21"/>
              <p:cNvCxnSpPr>
                <a:cxnSpLocks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cxnSp>
          <p:cxnSp>
            <p:nvCxnSpPr>
              <p:cNvPr id="25" name="AutoShape 22"/>
              <p:cNvCxnSpPr>
                <a:cxnSpLocks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cxnSp>
          <p:cxnSp>
            <p:nvCxnSpPr>
              <p:cNvPr id="26" name="AutoShape 23"/>
              <p:cNvCxnSpPr>
                <a:cxnSpLocks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cxnSp>
          <p:cxnSp>
            <p:nvCxnSpPr>
              <p:cNvPr id="27" name="AutoShape 24"/>
              <p:cNvCxnSpPr>
                <a:cxnSpLocks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cxnSp>
          <p:cxnSp>
            <p:nvCxnSpPr>
              <p:cNvPr id="28" name="AutoShape 25"/>
              <p:cNvCxnSpPr>
                <a:cxnSpLocks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cxnSp>
        </p:grpSp>
        <p:sp>
          <p:nvSpPr>
            <p:cNvPr id="17" name="Oval 26"/>
            <p:cNvSpPr>
              <a:spLocks noChangeArrowheads="1"/>
            </p:cNvSpPr>
            <p:nvPr/>
          </p:nvSpPr>
          <p:spPr bwMode="auto">
            <a:xfrm>
              <a:off x="4007" y="2357"/>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8" name="Oval 27"/>
            <p:cNvSpPr>
              <a:spLocks noChangeArrowheads="1"/>
            </p:cNvSpPr>
            <p:nvPr/>
          </p:nvSpPr>
          <p:spPr bwMode="auto">
            <a:xfrm>
              <a:off x="3297" y="2367"/>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sp>
        <p:nvSpPr>
          <p:cNvPr id="29" name="Text Box 28"/>
          <p:cNvSpPr txBox="1">
            <a:spLocks noChangeArrowheads="1"/>
          </p:cNvSpPr>
          <p:nvPr/>
        </p:nvSpPr>
        <p:spPr bwMode="auto">
          <a:xfrm>
            <a:off x="1295400" y="4233863"/>
            <a:ext cx="2942332" cy="400110"/>
          </a:xfrm>
          <a:prstGeom prst="rect">
            <a:avLst/>
          </a:prstGeom>
          <a:ln/>
        </p:spPr>
        <p:style>
          <a:lnRef idx="1">
            <a:schemeClr val="accent3"/>
          </a:lnRef>
          <a:fillRef idx="3">
            <a:schemeClr val="accent3"/>
          </a:fillRef>
          <a:effectRef idx="2">
            <a:schemeClr val="accent3"/>
          </a:effectRef>
          <a:fontRef idx="minor">
            <a:schemeClr val="lt1"/>
          </a:fontRef>
        </p:style>
        <p:txBody>
          <a:bodyPr wrap="none">
            <a:spAutoFit/>
          </a:bodyPr>
          <a:lstStyle/>
          <a:p>
            <a:pPr eaLnBrk="0" hangingPunct="0"/>
            <a:r>
              <a:rPr lang="ja-JP" altLang="en-US" sz="2000" dirty="0">
                <a:solidFill>
                  <a:srgbClr val="0000FF"/>
                </a:solidFill>
                <a:latin typeface="Arial"/>
              </a:rPr>
              <a:t>“</a:t>
            </a:r>
            <a:r>
              <a:rPr lang="en-US" sz="2000" dirty="0">
                <a:solidFill>
                  <a:srgbClr val="0000FF"/>
                </a:solidFill>
              </a:rPr>
              <a:t>Coulomb</a:t>
            </a:r>
            <a:r>
              <a:rPr lang="ja-JP" altLang="en-US" sz="2000" dirty="0">
                <a:solidFill>
                  <a:srgbClr val="0000FF"/>
                </a:solidFill>
                <a:latin typeface="Arial"/>
              </a:rPr>
              <a:t>”</a:t>
            </a:r>
            <a:r>
              <a:rPr lang="en-US" sz="2000" dirty="0">
                <a:solidFill>
                  <a:srgbClr val="0000FF"/>
                </a:solidFill>
              </a:rPr>
              <a:t>    </a:t>
            </a:r>
            <a:r>
              <a:rPr lang="ja-JP" altLang="en-US" sz="2000" dirty="0">
                <a:solidFill>
                  <a:srgbClr val="0000FF"/>
                </a:solidFill>
                <a:latin typeface="Arial"/>
              </a:rPr>
              <a:t>“</a:t>
            </a:r>
            <a:r>
              <a:rPr lang="en-US" sz="2000" dirty="0">
                <a:solidFill>
                  <a:srgbClr val="0000FF"/>
                </a:solidFill>
              </a:rPr>
              <a:t>Confining</a:t>
            </a:r>
            <a:r>
              <a:rPr lang="ja-JP" altLang="en-US" sz="2000" dirty="0">
                <a:solidFill>
                  <a:srgbClr val="0000FF"/>
                </a:solidFill>
                <a:latin typeface="Arial"/>
              </a:rPr>
              <a:t>”</a:t>
            </a:r>
            <a:endParaRPr lang="en-US" sz="2000" dirty="0">
              <a:solidFill>
                <a:srgbClr val="0000FF"/>
              </a:solidFill>
            </a:endParaRPr>
          </a:p>
        </p:txBody>
      </p:sp>
      <p:sp>
        <p:nvSpPr>
          <p:cNvPr id="30" name="Text Box 9"/>
          <p:cNvSpPr txBox="1">
            <a:spLocks noChangeArrowheads="1"/>
          </p:cNvSpPr>
          <p:nvPr/>
        </p:nvSpPr>
        <p:spPr bwMode="auto">
          <a:xfrm>
            <a:off x="290513" y="2071675"/>
            <a:ext cx="7987282" cy="461665"/>
          </a:xfrm>
          <a:prstGeom prst="rect">
            <a:avLst/>
          </a:prstGeom>
          <a:ln/>
        </p:spPr>
        <p:style>
          <a:lnRef idx="1">
            <a:schemeClr val="accent6"/>
          </a:lnRef>
          <a:fillRef idx="2">
            <a:schemeClr val="accent6"/>
          </a:fillRef>
          <a:effectRef idx="1">
            <a:schemeClr val="accent6"/>
          </a:effectRef>
          <a:fontRef idx="minor">
            <a:schemeClr val="dk1"/>
          </a:fontRef>
        </p:style>
        <p:txBody>
          <a:bodyPr wrap="none">
            <a:spAutoFit/>
          </a:bodyPr>
          <a:lstStyle/>
          <a:p>
            <a:r>
              <a:rPr lang="en-US" sz="2400" dirty="0">
                <a:solidFill>
                  <a:srgbClr val="000000"/>
                </a:solidFill>
                <a:cs typeface="Arial" charset="0"/>
              </a:rPr>
              <a:t>QCD is a </a:t>
            </a:r>
            <a:r>
              <a:rPr lang="ja-JP" altLang="en-US" sz="2400" dirty="0">
                <a:solidFill>
                  <a:srgbClr val="000000"/>
                </a:solidFill>
                <a:cs typeface="Arial" charset="0"/>
              </a:rPr>
              <a:t>“</a:t>
            </a:r>
            <a:r>
              <a:rPr lang="en-US" sz="2400" dirty="0">
                <a:solidFill>
                  <a:srgbClr val="000000"/>
                </a:solidFill>
                <a:cs typeface="Arial" charset="0"/>
              </a:rPr>
              <a:t>confining</a:t>
            </a:r>
            <a:r>
              <a:rPr lang="ja-JP" altLang="en-US" sz="2400" dirty="0">
                <a:solidFill>
                  <a:srgbClr val="000000"/>
                </a:solidFill>
                <a:cs typeface="Arial" charset="0"/>
              </a:rPr>
              <a:t>”</a:t>
            </a:r>
            <a:r>
              <a:rPr lang="en-US" sz="2400" dirty="0">
                <a:solidFill>
                  <a:srgbClr val="000000"/>
                </a:solidFill>
                <a:cs typeface="Arial" charset="0"/>
              </a:rPr>
              <a:t> gauge theory, with an effective potential:</a:t>
            </a:r>
          </a:p>
        </p:txBody>
      </p:sp>
      <p:sp>
        <p:nvSpPr>
          <p:cNvPr id="31" name="Text Box 47"/>
          <p:cNvSpPr txBox="1">
            <a:spLocks noChangeArrowheads="1"/>
          </p:cNvSpPr>
          <p:nvPr/>
        </p:nvSpPr>
        <p:spPr bwMode="auto">
          <a:xfrm>
            <a:off x="0" y="5504445"/>
            <a:ext cx="4530958" cy="461665"/>
          </a:xfrm>
          <a:prstGeom prst="rect">
            <a:avLst/>
          </a:prstGeom>
          <a:ln/>
        </p:spPr>
        <p:style>
          <a:lnRef idx="1">
            <a:schemeClr val="accent6"/>
          </a:lnRef>
          <a:fillRef idx="2">
            <a:schemeClr val="accent6"/>
          </a:fillRef>
          <a:effectRef idx="1">
            <a:schemeClr val="accent6"/>
          </a:effectRef>
          <a:fontRef idx="minor">
            <a:schemeClr val="dk1"/>
          </a:fontRef>
        </p:style>
        <p:txBody>
          <a:bodyPr wrap="none">
            <a:spAutoFit/>
          </a:bodyPr>
          <a:lstStyle/>
          <a:p>
            <a:r>
              <a:rPr lang="en-US" sz="2400" dirty="0">
                <a:solidFill>
                  <a:srgbClr val="000000"/>
                </a:solidFill>
              </a:rPr>
              <a:t>No one has ever seen a free quark.</a:t>
            </a:r>
          </a:p>
        </p:txBody>
      </p:sp>
      <p:pic>
        <p:nvPicPr>
          <p:cNvPr id="32" name="Picture 106" descr="karsch_confine"/>
          <p:cNvPicPr>
            <a:picLocks noChangeAspect="1" noChangeArrowheads="1"/>
          </p:cNvPicPr>
          <p:nvPr/>
        </p:nvPicPr>
        <p:blipFill>
          <a:blip r:embed="rId6">
            <a:extLst>
              <a:ext uri="{28A0092B-C50C-407E-A947-70E740481C1C}">
                <a14:useLocalDpi xmlns:a14="http://schemas.microsoft.com/office/drawing/2010/main" val="0"/>
              </a:ext>
            </a:extLst>
          </a:blip>
          <a:srcRect l="8936" t="54532" r="17198" b="4674"/>
          <a:stretch>
            <a:fillRect/>
          </a:stretch>
        </p:blipFill>
        <p:spPr bwMode="auto">
          <a:xfrm>
            <a:off x="4658867" y="2505936"/>
            <a:ext cx="4202317" cy="389932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0" y="6267159"/>
            <a:ext cx="9144000" cy="46166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400" dirty="0" smtClean="0">
                <a:solidFill>
                  <a:srgbClr val="0000FF"/>
                </a:solidFill>
                <a:latin typeface="Apple Chancery"/>
                <a:cs typeface="Apple Chancery"/>
              </a:rPr>
              <a:t>Matter at high temperature or energy density can be de-confined</a:t>
            </a:r>
            <a:endParaRPr lang="en-US" sz="2400" dirty="0">
              <a:solidFill>
                <a:srgbClr val="0000FF"/>
              </a:solidFill>
              <a:latin typeface="Apple Chancery"/>
              <a:cs typeface="Apple Chancery"/>
            </a:endParaRPr>
          </a:p>
        </p:txBody>
      </p:sp>
      <p:sp>
        <p:nvSpPr>
          <p:cNvPr id="34" name="Rectangle 33"/>
          <p:cNvSpPr/>
          <p:nvPr/>
        </p:nvSpPr>
        <p:spPr>
          <a:xfrm>
            <a:off x="8277795" y="6630345"/>
            <a:ext cx="866205" cy="2276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08/34</a:t>
            </a:r>
            <a:endParaRPr lang="en-US" dirty="0">
              <a:solidFill>
                <a:schemeClr val="tx1"/>
              </a:solidFill>
            </a:endParaRPr>
          </a:p>
        </p:txBody>
      </p:sp>
      <p:sp>
        <p:nvSpPr>
          <p:cNvPr id="3" name="TextBox 2"/>
          <p:cNvSpPr txBox="1"/>
          <p:nvPr/>
        </p:nvSpPr>
        <p:spPr>
          <a:xfrm>
            <a:off x="7851106" y="2533340"/>
            <a:ext cx="1024840" cy="307777"/>
          </a:xfrm>
          <a:prstGeom prst="rect">
            <a:avLst/>
          </a:prstGeom>
          <a:noFill/>
        </p:spPr>
        <p:txBody>
          <a:bodyPr wrap="none" rtlCol="0">
            <a:spAutoFit/>
          </a:bodyPr>
          <a:lstStyle/>
          <a:p>
            <a:r>
              <a:rPr lang="en-US" sz="1400" dirty="0" err="1" smtClean="0"/>
              <a:t>Karsch</a:t>
            </a:r>
            <a:r>
              <a:rPr lang="en-US" sz="1400" dirty="0" smtClean="0"/>
              <a:t> et al</a:t>
            </a:r>
            <a:endParaRPr lang="en-US" sz="1400" dirty="0"/>
          </a:p>
        </p:txBody>
      </p:sp>
    </p:spTree>
    <p:extLst>
      <p:ext uri="{BB962C8B-B14F-4D97-AF65-F5344CB8AC3E}">
        <p14:creationId xmlns:p14="http://schemas.microsoft.com/office/powerpoint/2010/main" val="16890571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3308124"/>
            <a:ext cx="9144000" cy="118745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5" name="Rectangle 14"/>
          <p:cNvSpPr/>
          <p:nvPr/>
        </p:nvSpPr>
        <p:spPr>
          <a:xfrm>
            <a:off x="0" y="2092950"/>
            <a:ext cx="9144000" cy="1144867"/>
          </a:xfrm>
          <a:prstGeom prst="rect">
            <a:avLst/>
          </a:prstGeom>
          <a:gradFill flip="none" rotWithShape="1">
            <a:gsLst>
              <a:gs pos="0">
                <a:schemeClr val="accent2">
                  <a:tint val="50000"/>
                  <a:satMod val="300000"/>
                  <a:alpha val="53000"/>
                </a:schemeClr>
              </a:gs>
              <a:gs pos="35000">
                <a:schemeClr val="accent2">
                  <a:tint val="37000"/>
                  <a:satMod val="300000"/>
                  <a:alpha val="53000"/>
                </a:schemeClr>
              </a:gs>
              <a:gs pos="100000">
                <a:schemeClr val="accent2">
                  <a:tint val="15000"/>
                  <a:satMod val="350000"/>
                  <a:alpha val="53000"/>
                </a:schemeClr>
              </a:gs>
            </a:gsLst>
            <a:lin ang="16200000" scaled="1"/>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 name="Rectangle 13"/>
          <p:cNvSpPr/>
          <p:nvPr/>
        </p:nvSpPr>
        <p:spPr>
          <a:xfrm>
            <a:off x="0" y="769202"/>
            <a:ext cx="9144000" cy="1323748"/>
          </a:xfrm>
          <a:prstGeom prst="rect">
            <a:avLst/>
          </a:prstGeom>
          <a:solidFill>
            <a:schemeClr val="accent4">
              <a:lumMod val="40000"/>
              <a:lumOff val="60000"/>
              <a:alpha val="51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2088"/>
            <a:ext cx="9144000" cy="727117"/>
          </a:xfrm>
        </p:spPr>
        <p:style>
          <a:lnRef idx="1">
            <a:schemeClr val="dk1"/>
          </a:lnRef>
          <a:fillRef idx="3">
            <a:schemeClr val="dk1"/>
          </a:fillRef>
          <a:effectRef idx="2">
            <a:schemeClr val="dk1"/>
          </a:effectRef>
          <a:fontRef idx="minor">
            <a:schemeClr val="lt1"/>
          </a:fontRef>
        </p:style>
        <p:txBody>
          <a:bodyPr>
            <a:normAutofit fontScale="90000"/>
          </a:bodyPr>
          <a:lstStyle/>
          <a:p>
            <a:r>
              <a:rPr lang="en-US"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Quantum </a:t>
            </a:r>
            <a:r>
              <a:rPr lang="en-US" b="1" dirty="0" err="1"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Chromodynamics</a:t>
            </a:r>
            <a:endParaRPr lang="en-US"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graphicFrame>
        <p:nvGraphicFramePr>
          <p:cNvPr id="5" name="Object 105"/>
          <p:cNvGraphicFramePr>
            <a:graphicFrameLocks noChangeAspect="1"/>
          </p:cNvGraphicFramePr>
          <p:nvPr>
            <p:extLst>
              <p:ext uri="{D42A27DB-BD31-4B8C-83A1-F6EECF244321}">
                <p14:modId xmlns:p14="http://schemas.microsoft.com/office/powerpoint/2010/main" val="1496647642"/>
              </p:ext>
            </p:extLst>
          </p:nvPr>
        </p:nvGraphicFramePr>
        <p:xfrm>
          <a:off x="152400" y="885596"/>
          <a:ext cx="1752600" cy="952500"/>
        </p:xfrm>
        <a:graphic>
          <a:graphicData uri="http://schemas.openxmlformats.org/presentationml/2006/ole">
            <mc:AlternateContent xmlns:mc="http://schemas.openxmlformats.org/markup-compatibility/2006">
              <mc:Choice xmlns:v="urn:schemas-microsoft-com:vml" Requires="v">
                <p:oleObj spid="_x0000_s4825" name="Equation" r:id="rId3" imgW="761760" imgH="419040" progId="Equation.3">
                  <p:embed/>
                </p:oleObj>
              </mc:Choice>
              <mc:Fallback>
                <p:oleObj name="Equation" r:id="rId3" imgW="761760" imgH="4190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885596"/>
                        <a:ext cx="1752600" cy="952500"/>
                      </a:xfrm>
                      <a:prstGeom prst="rect">
                        <a:avLst/>
                      </a:prstGeom>
                      <a:noFill/>
                      <a:ln>
                        <a:noFill/>
                      </a:ln>
                      <a:effectLst/>
                    </p:spPr>
                  </p:pic>
                </p:oleObj>
              </mc:Fallback>
            </mc:AlternateContent>
          </a:graphicData>
        </a:graphic>
      </p:graphicFrame>
      <p:sp>
        <p:nvSpPr>
          <p:cNvPr id="6" name="Text Box 106"/>
          <p:cNvSpPr txBox="1">
            <a:spLocks noChangeArrowheads="1"/>
          </p:cNvSpPr>
          <p:nvPr/>
        </p:nvSpPr>
        <p:spPr bwMode="auto">
          <a:xfrm>
            <a:off x="2592489" y="1047326"/>
            <a:ext cx="5214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dirty="0">
                <a:solidFill>
                  <a:schemeClr val="tx1"/>
                </a:solidFill>
              </a:rPr>
              <a:t>Energy density for </a:t>
            </a:r>
            <a:r>
              <a:rPr lang="ja-JP" altLang="en-US" sz="2400" dirty="0">
                <a:solidFill>
                  <a:schemeClr val="tx1"/>
                </a:solidFill>
                <a:latin typeface="Arial"/>
              </a:rPr>
              <a:t>“</a:t>
            </a:r>
            <a:r>
              <a:rPr lang="en-US" sz="2400" dirty="0">
                <a:solidFill>
                  <a:schemeClr val="tx1"/>
                </a:solidFill>
              </a:rPr>
              <a:t>g</a:t>
            </a:r>
            <a:r>
              <a:rPr lang="ja-JP" altLang="en-US" sz="2400" dirty="0">
                <a:solidFill>
                  <a:schemeClr val="tx1"/>
                </a:solidFill>
                <a:latin typeface="Arial"/>
              </a:rPr>
              <a:t>”</a:t>
            </a:r>
            <a:r>
              <a:rPr lang="en-US" sz="2400" dirty="0">
                <a:solidFill>
                  <a:schemeClr val="tx1"/>
                </a:solidFill>
              </a:rPr>
              <a:t> massless </a:t>
            </a:r>
            <a:r>
              <a:rPr lang="en-US" sz="2400" dirty="0" err="1">
                <a:solidFill>
                  <a:schemeClr val="tx1"/>
                </a:solidFill>
              </a:rPr>
              <a:t>d.o.f</a:t>
            </a:r>
            <a:r>
              <a:rPr lang="en-US" sz="2400" dirty="0">
                <a:solidFill>
                  <a:schemeClr val="tx1"/>
                </a:solidFill>
              </a:rPr>
              <a:t>.</a:t>
            </a:r>
          </a:p>
        </p:txBody>
      </p:sp>
      <p:graphicFrame>
        <p:nvGraphicFramePr>
          <p:cNvPr id="7" name="Object 107"/>
          <p:cNvGraphicFramePr>
            <a:graphicFrameLocks noChangeAspect="1"/>
          </p:cNvGraphicFramePr>
          <p:nvPr>
            <p:extLst>
              <p:ext uri="{D42A27DB-BD31-4B8C-83A1-F6EECF244321}">
                <p14:modId xmlns:p14="http://schemas.microsoft.com/office/powerpoint/2010/main" val="121286480"/>
              </p:ext>
            </p:extLst>
          </p:nvPr>
        </p:nvGraphicFramePr>
        <p:xfrm>
          <a:off x="254000" y="2111375"/>
          <a:ext cx="1695450" cy="909638"/>
        </p:xfrm>
        <a:graphic>
          <a:graphicData uri="http://schemas.openxmlformats.org/presentationml/2006/ole">
            <mc:AlternateContent xmlns:mc="http://schemas.openxmlformats.org/markup-compatibility/2006">
              <mc:Choice xmlns:v="urn:schemas-microsoft-com:vml" Requires="v">
                <p:oleObj spid="_x0000_s4826" name="Equation" r:id="rId5" imgW="749300" imgH="406400" progId="Equation.3">
                  <p:embed/>
                </p:oleObj>
              </mc:Choice>
              <mc:Fallback>
                <p:oleObj name="Equation" r:id="rId5" imgW="749300" imgH="406400" progId="Equation.3">
                  <p:embed/>
                  <p:pic>
                    <p:nvPicPr>
                      <p:cNvPr id="0" name=""/>
                      <p:cNvPicPr>
                        <a:picLocks noChangeAspect="1" noChangeArrowheads="1"/>
                      </p:cNvPicPr>
                      <p:nvPr/>
                    </p:nvPicPr>
                    <p:blipFill>
                      <a:blip r:embed="rId6"/>
                      <a:srcRect/>
                      <a:stretch>
                        <a:fillRect/>
                      </a:stretch>
                    </p:blipFill>
                    <p:spPr bwMode="auto">
                      <a:xfrm>
                        <a:off x="254000" y="2111375"/>
                        <a:ext cx="1695450" cy="909638"/>
                      </a:xfrm>
                      <a:prstGeom prst="rect">
                        <a:avLst/>
                      </a:prstGeom>
                      <a:noFill/>
                      <a:ln w="12700">
                        <a:noFill/>
                        <a:miter lim="800000"/>
                        <a:headEnd/>
                        <a:tailEnd/>
                      </a:ln>
                      <a:effectLst/>
                    </p:spPr>
                  </p:pic>
                </p:oleObj>
              </mc:Fallback>
            </mc:AlternateContent>
          </a:graphicData>
        </a:graphic>
      </p:graphicFrame>
      <p:sp>
        <p:nvSpPr>
          <p:cNvPr id="8" name="Text Box 108"/>
          <p:cNvSpPr txBox="1">
            <a:spLocks noChangeArrowheads="1"/>
          </p:cNvSpPr>
          <p:nvPr/>
        </p:nvSpPr>
        <p:spPr bwMode="auto">
          <a:xfrm>
            <a:off x="3121964" y="2203601"/>
            <a:ext cx="2819400" cy="831850"/>
          </a:xfrm>
          <a:prstGeom prst="rect">
            <a:avLst/>
          </a:prstGeom>
          <a:noFill/>
          <a:ln w="9525">
            <a:noFill/>
            <a:miter lim="800000"/>
            <a:headEnd/>
            <a:tailEnd/>
          </a:ln>
          <a:effectLst/>
        </p:spPr>
        <p:txBody>
          <a:bodyPr>
            <a:spAutoFit/>
          </a:bodyPr>
          <a:lstStyle/>
          <a:p>
            <a:pPr eaLnBrk="0" hangingPunct="0"/>
            <a:r>
              <a:rPr lang="en-US" sz="2400" dirty="0" err="1">
                <a:solidFill>
                  <a:schemeClr val="tx1"/>
                </a:solidFill>
              </a:rPr>
              <a:t>Hadronic</a:t>
            </a:r>
            <a:r>
              <a:rPr lang="en-US" sz="2400" dirty="0">
                <a:solidFill>
                  <a:schemeClr val="tx1"/>
                </a:solidFill>
              </a:rPr>
              <a:t> Matter: </a:t>
            </a:r>
          </a:p>
          <a:p>
            <a:pPr eaLnBrk="0" hangingPunct="0"/>
            <a:r>
              <a:rPr lang="en-US" sz="2400" dirty="0">
                <a:solidFill>
                  <a:schemeClr val="tx1"/>
                </a:solidFill>
              </a:rPr>
              <a:t>3 </a:t>
            </a:r>
            <a:r>
              <a:rPr lang="en-US" sz="2400" dirty="0">
                <a:solidFill>
                  <a:schemeClr val="tx1"/>
                </a:solidFill>
                <a:latin typeface="Symbol" charset="0"/>
              </a:rPr>
              <a:t>p</a:t>
            </a:r>
            <a:r>
              <a:rPr lang="en-US" sz="2400" dirty="0">
                <a:solidFill>
                  <a:schemeClr val="tx1"/>
                </a:solidFill>
              </a:rPr>
              <a:t> with spin=0</a:t>
            </a:r>
          </a:p>
        </p:txBody>
      </p:sp>
      <p:graphicFrame>
        <p:nvGraphicFramePr>
          <p:cNvPr id="9" name="Object 109"/>
          <p:cNvGraphicFramePr>
            <a:graphicFrameLocks noChangeAspect="1"/>
          </p:cNvGraphicFramePr>
          <p:nvPr>
            <p:extLst>
              <p:ext uri="{D42A27DB-BD31-4B8C-83A1-F6EECF244321}">
                <p14:modId xmlns:p14="http://schemas.microsoft.com/office/powerpoint/2010/main" val="4261923915"/>
              </p:ext>
            </p:extLst>
          </p:nvPr>
        </p:nvGraphicFramePr>
        <p:xfrm>
          <a:off x="152400" y="3388769"/>
          <a:ext cx="1965325" cy="944562"/>
        </p:xfrm>
        <a:graphic>
          <a:graphicData uri="http://schemas.openxmlformats.org/presentationml/2006/ole">
            <mc:AlternateContent xmlns:mc="http://schemas.openxmlformats.org/markup-compatibility/2006">
              <mc:Choice xmlns:v="urn:schemas-microsoft-com:vml" Requires="v">
                <p:oleObj spid="_x0000_s4827" name="Equation" r:id="rId7" imgW="863280" imgH="419040" progId="Equation.3">
                  <p:embed/>
                </p:oleObj>
              </mc:Choice>
              <mc:Fallback>
                <p:oleObj name="Equation" r:id="rId7" imgW="863280" imgH="419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3388769"/>
                        <a:ext cx="1965325" cy="944562"/>
                      </a:xfrm>
                      <a:prstGeom prst="rect">
                        <a:avLst/>
                      </a:prstGeom>
                      <a:noFill/>
                      <a:ln>
                        <a:noFill/>
                      </a:ln>
                      <a:effectLst/>
                    </p:spPr>
                  </p:pic>
                </p:oleObj>
              </mc:Fallback>
            </mc:AlternateContent>
          </a:graphicData>
        </a:graphic>
      </p:graphicFrame>
      <p:sp>
        <p:nvSpPr>
          <p:cNvPr id="10" name="Text Box 110"/>
          <p:cNvSpPr txBox="1">
            <a:spLocks noChangeArrowheads="1"/>
          </p:cNvSpPr>
          <p:nvPr/>
        </p:nvSpPr>
        <p:spPr bwMode="auto">
          <a:xfrm>
            <a:off x="2592489" y="3308124"/>
            <a:ext cx="6248400" cy="1187450"/>
          </a:xfrm>
          <a:prstGeom prst="rect">
            <a:avLst/>
          </a:prstGeom>
          <a:noFill/>
          <a:ln w="9525">
            <a:noFill/>
            <a:miter lim="800000"/>
            <a:headEnd/>
            <a:tailEnd/>
          </a:ln>
          <a:effectLst/>
        </p:spPr>
        <p:txBody>
          <a:bodyPr>
            <a:spAutoFit/>
          </a:bodyPr>
          <a:lstStyle/>
          <a:p>
            <a:pPr eaLnBrk="0" hangingPunct="0"/>
            <a:r>
              <a:rPr lang="en-US" sz="2400" dirty="0">
                <a:solidFill>
                  <a:schemeClr val="tx1"/>
                </a:solidFill>
              </a:rPr>
              <a:t>Quark Gluon Plasma:</a:t>
            </a:r>
          </a:p>
          <a:p>
            <a:pPr eaLnBrk="0" hangingPunct="0"/>
            <a:r>
              <a:rPr lang="en-US" sz="2400" dirty="0">
                <a:solidFill>
                  <a:schemeClr val="tx1"/>
                </a:solidFill>
              </a:rPr>
              <a:t>8 gluons; </a:t>
            </a:r>
          </a:p>
          <a:p>
            <a:pPr eaLnBrk="0" hangingPunct="0"/>
            <a:r>
              <a:rPr lang="en-US" sz="2400" dirty="0">
                <a:solidFill>
                  <a:schemeClr val="tx1"/>
                </a:solidFill>
              </a:rPr>
              <a:t>2 quark flavors, antiquarks, 2 spins, 3 colors</a:t>
            </a:r>
          </a:p>
        </p:txBody>
      </p:sp>
      <p:grpSp>
        <p:nvGrpSpPr>
          <p:cNvPr id="11" name="Group 101"/>
          <p:cNvGrpSpPr>
            <a:grpSpLocks/>
          </p:cNvGrpSpPr>
          <p:nvPr/>
        </p:nvGrpSpPr>
        <p:grpSpPr bwMode="auto">
          <a:xfrm>
            <a:off x="1" y="4495574"/>
            <a:ext cx="3121964" cy="2362426"/>
            <a:chOff x="96" y="48"/>
            <a:chExt cx="2928" cy="2107"/>
          </a:xfrm>
        </p:grpSpPr>
        <p:pic>
          <p:nvPicPr>
            <p:cNvPr id="12" name="Picture 88"/>
            <p:cNvPicPr>
              <a:picLocks noChangeAspect="1" noChangeArrowheads="1"/>
            </p:cNvPicPr>
            <p:nvPr/>
          </p:nvPicPr>
          <p:blipFill>
            <a:blip r:embed="rId9">
              <a:extLst>
                <a:ext uri="{28A0092B-C50C-407E-A947-70E740481C1C}">
                  <a14:useLocalDpi xmlns:a14="http://schemas.microsoft.com/office/drawing/2010/main" val="0"/>
                </a:ext>
              </a:extLst>
            </a:blip>
            <a:srcRect l="18857" t="12952" r="19429" b="26857"/>
            <a:stretch>
              <a:fillRect/>
            </a:stretch>
          </p:blipFill>
          <p:spPr bwMode="auto">
            <a:xfrm>
              <a:off x="96" y="48"/>
              <a:ext cx="2928" cy="2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 name="Text Box 89"/>
            <p:cNvSpPr txBox="1">
              <a:spLocks noChangeArrowheads="1"/>
            </p:cNvSpPr>
            <p:nvPr/>
          </p:nvSpPr>
          <p:spPr bwMode="auto">
            <a:xfrm>
              <a:off x="432" y="96"/>
              <a:ext cx="133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tx1"/>
                  </a:solidFill>
                </a:rPr>
                <a:t>Lattice QCD</a:t>
              </a:r>
            </a:p>
          </p:txBody>
        </p:sp>
      </p:grpSp>
      <p:sp>
        <p:nvSpPr>
          <p:cNvPr id="17" name="TextBox 16"/>
          <p:cNvSpPr txBox="1"/>
          <p:nvPr/>
        </p:nvSpPr>
        <p:spPr>
          <a:xfrm>
            <a:off x="3308831" y="5158073"/>
            <a:ext cx="5687613" cy="83099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400" dirty="0" smtClean="0">
                <a:solidFill>
                  <a:srgbClr val="0000FF"/>
                </a:solidFill>
                <a:latin typeface="Apple Chancery"/>
                <a:cs typeface="Apple Chancery"/>
              </a:rPr>
              <a:t>Matter at high temperature or energy density can be de-confined</a:t>
            </a:r>
            <a:endParaRPr lang="en-US" sz="2400" dirty="0">
              <a:solidFill>
                <a:srgbClr val="0000FF"/>
              </a:solidFill>
              <a:latin typeface="Apple Chancery"/>
              <a:cs typeface="Apple Chancery"/>
            </a:endParaRPr>
          </a:p>
        </p:txBody>
      </p:sp>
      <p:sp>
        <p:nvSpPr>
          <p:cNvPr id="18" name="Rectangle 17"/>
          <p:cNvSpPr/>
          <p:nvPr/>
        </p:nvSpPr>
        <p:spPr>
          <a:xfrm>
            <a:off x="8277795" y="6630345"/>
            <a:ext cx="866205" cy="2276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09/34</a:t>
            </a:r>
            <a:endParaRPr lang="en-US" dirty="0">
              <a:solidFill>
                <a:schemeClr val="tx1"/>
              </a:solidFill>
            </a:endParaRPr>
          </a:p>
        </p:txBody>
      </p:sp>
      <p:sp>
        <p:nvSpPr>
          <p:cNvPr id="19" name="Text Box 19"/>
          <p:cNvSpPr txBox="1">
            <a:spLocks noChangeArrowheads="1"/>
          </p:cNvSpPr>
          <p:nvPr/>
        </p:nvSpPr>
        <p:spPr bwMode="auto">
          <a:xfrm>
            <a:off x="3121965" y="6572780"/>
            <a:ext cx="3581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200" dirty="0">
                <a:latin typeface="Times New Roman" charset="0"/>
              </a:rPr>
              <a:t>F. </a:t>
            </a:r>
            <a:r>
              <a:rPr lang="en-US" sz="1200" dirty="0" err="1">
                <a:latin typeface="Times New Roman" charset="0"/>
              </a:rPr>
              <a:t>Karsch</a:t>
            </a:r>
            <a:r>
              <a:rPr lang="en-US" sz="1200" dirty="0">
                <a:latin typeface="Times New Roman" charset="0"/>
              </a:rPr>
              <a:t>, </a:t>
            </a:r>
            <a:r>
              <a:rPr lang="en-US" sz="1200" dirty="0" err="1">
                <a:latin typeface="Times New Roman" charset="0"/>
              </a:rPr>
              <a:t>Prog</a:t>
            </a:r>
            <a:r>
              <a:rPr lang="en-US" sz="1200" dirty="0">
                <a:latin typeface="Times New Roman" charset="0"/>
              </a:rPr>
              <a:t>. </a:t>
            </a:r>
            <a:r>
              <a:rPr lang="en-US" sz="1200" dirty="0" err="1">
                <a:latin typeface="Times New Roman" charset="0"/>
              </a:rPr>
              <a:t>Theor</a:t>
            </a:r>
            <a:r>
              <a:rPr lang="en-US" sz="1200" dirty="0">
                <a:latin typeface="Times New Roman" charset="0"/>
              </a:rPr>
              <a:t>. Phys. Suppl. 153, 106 (2004)</a:t>
            </a:r>
            <a:endParaRPr lang="en-US" sz="1200" dirty="0">
              <a:latin typeface="Arial Rounded MT Bold" charset="0"/>
            </a:endParaRPr>
          </a:p>
        </p:txBody>
      </p:sp>
      <p:sp>
        <p:nvSpPr>
          <p:cNvPr id="3" name="TextBox 2"/>
          <p:cNvSpPr txBox="1"/>
          <p:nvPr/>
        </p:nvSpPr>
        <p:spPr>
          <a:xfrm>
            <a:off x="5027569" y="6129739"/>
            <a:ext cx="2089646" cy="461665"/>
          </a:xfrm>
          <a:prstGeom prst="rect">
            <a:avLst/>
          </a:prstGeom>
          <a:noFill/>
        </p:spPr>
        <p:txBody>
          <a:bodyPr wrap="none" rtlCol="0">
            <a:spAutoFit/>
          </a:bodyPr>
          <a:lstStyle/>
          <a:p>
            <a:r>
              <a:rPr lang="en-US" sz="2400" dirty="0" err="1" smtClean="0">
                <a:latin typeface="Apple Chancery"/>
                <a:cs typeface="Apple Chancery"/>
              </a:rPr>
              <a:t>T</a:t>
            </a:r>
            <a:r>
              <a:rPr lang="en-US" sz="2400" baseline="-25000" dirty="0" err="1" smtClean="0">
                <a:latin typeface="Apple Chancery"/>
                <a:cs typeface="Apple Chancery"/>
              </a:rPr>
              <a:t>c</a:t>
            </a:r>
            <a:r>
              <a:rPr lang="en-US" sz="2400" dirty="0" smtClean="0">
                <a:latin typeface="Apple Chancery"/>
                <a:cs typeface="Apple Chancery"/>
              </a:rPr>
              <a:t> ~ 170 MeV</a:t>
            </a:r>
            <a:endParaRPr lang="en-US" sz="2400" dirty="0">
              <a:latin typeface="Apple Chancery"/>
              <a:cs typeface="Apple Chancery"/>
            </a:endParaRPr>
          </a:p>
        </p:txBody>
      </p:sp>
    </p:spTree>
    <p:extLst>
      <p:ext uri="{BB962C8B-B14F-4D97-AF65-F5344CB8AC3E}">
        <p14:creationId xmlns:p14="http://schemas.microsoft.com/office/powerpoint/2010/main" val="26349810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8290</TotalTime>
  <Words>2051</Words>
  <Application>Microsoft Macintosh PowerPoint</Application>
  <PresentationFormat>On-screen Show (4:3)</PresentationFormat>
  <Paragraphs>359</Paragraphs>
  <Slides>39</Slides>
  <Notes>3</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39</vt:i4>
      </vt:variant>
    </vt:vector>
  </HeadingPairs>
  <TitlesOfParts>
    <vt:vector size="43" baseType="lpstr">
      <vt:lpstr>Office Theme</vt:lpstr>
      <vt:lpstr>Equation</vt:lpstr>
      <vt:lpstr>Clip</vt:lpstr>
      <vt:lpstr>Microsoft Equation</vt:lpstr>
      <vt:lpstr>New Form of Matter : De-confined state of Quarks and Gluons</vt:lpstr>
      <vt:lpstr> Universe: Ordinary Matter</vt:lpstr>
      <vt:lpstr>Fundamental Constituents of Visible Matter</vt:lpstr>
      <vt:lpstr>Standard Model: Ultimate Constituents</vt:lpstr>
      <vt:lpstr>Properties of Fundamental Matter ?</vt:lpstr>
      <vt:lpstr>Primordial Matter in Early Universe</vt:lpstr>
      <vt:lpstr>QCD Transition in Early Universe</vt:lpstr>
      <vt:lpstr>How to Create Primordial Matter</vt:lpstr>
      <vt:lpstr>Quantum Chromodynamics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Perspective of Temperature</vt:lpstr>
      <vt:lpstr>PowerPoint Presentation</vt:lpstr>
      <vt:lpstr>PowerPoint Presentation</vt:lpstr>
      <vt:lpstr>PowerPoint Presentation</vt:lpstr>
      <vt:lpstr>Properties of QGP</vt:lpstr>
      <vt:lpstr>PowerPoint Presentation</vt:lpstr>
      <vt:lpstr>PowerPoint Presentation</vt:lpstr>
      <vt:lpstr>Properties of QGP</vt:lpstr>
      <vt:lpstr>PowerPoint Presentation</vt:lpstr>
      <vt:lpstr>Phase diagram of QCD matter</vt:lpstr>
      <vt:lpstr>PowerPoint Presentation</vt:lpstr>
      <vt:lpstr>QCD Phase Structure ~ Transition Temperature</vt:lpstr>
      <vt:lpstr>Experiment and Theory Link</vt:lpstr>
      <vt:lpstr>Data and QCD (Non-Zero T)  1st Comparison</vt:lpstr>
      <vt:lpstr>Critical Point and First Order Phase Transition</vt:lpstr>
      <vt:lpstr>Experimental Result: CP and 1st Order PT</vt:lpstr>
      <vt:lpstr>Summary</vt:lpstr>
      <vt:lpstr>QCD in 21st Century</vt:lpstr>
      <vt:lpstr>PowerPoint Presentation</vt:lpstr>
      <vt:lpstr>PowerPoint Presentation</vt:lpstr>
      <vt:lpstr>Origin of Mass</vt:lpstr>
      <vt:lpstr>Opacity</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Primordial Matter and its Properties</dc:title>
  <dc:creator>Bedanga mohanty</dc:creator>
  <cp:lastModifiedBy>Bedangadas Mohanty</cp:lastModifiedBy>
  <cp:revision>239</cp:revision>
  <dcterms:created xsi:type="dcterms:W3CDTF">2014-03-02T05:05:49Z</dcterms:created>
  <dcterms:modified xsi:type="dcterms:W3CDTF">2016-04-18T08:55:09Z</dcterms:modified>
</cp:coreProperties>
</file>