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0" r:id="rId1"/>
  </p:sldMasterIdLst>
  <p:notesMasterIdLst>
    <p:notesMasterId r:id="rId136"/>
  </p:notesMasterIdLst>
  <p:sldIdLst>
    <p:sldId id="295" r:id="rId2"/>
    <p:sldId id="429" r:id="rId3"/>
    <p:sldId id="260" r:id="rId4"/>
    <p:sldId id="257" r:id="rId5"/>
    <p:sldId id="259" r:id="rId6"/>
    <p:sldId id="334" r:id="rId7"/>
    <p:sldId id="336" r:id="rId8"/>
    <p:sldId id="337" r:id="rId9"/>
    <p:sldId id="309" r:id="rId10"/>
    <p:sldId id="310" r:id="rId11"/>
    <p:sldId id="399" r:id="rId12"/>
    <p:sldId id="311" r:id="rId13"/>
    <p:sldId id="313" r:id="rId14"/>
    <p:sldId id="314" r:id="rId15"/>
    <p:sldId id="312" r:id="rId16"/>
    <p:sldId id="338" r:id="rId17"/>
    <p:sldId id="315" r:id="rId18"/>
    <p:sldId id="339" r:id="rId19"/>
    <p:sldId id="340" r:id="rId20"/>
    <p:sldId id="402" r:id="rId21"/>
    <p:sldId id="408" r:id="rId22"/>
    <p:sldId id="323" r:id="rId23"/>
    <p:sldId id="324" r:id="rId24"/>
    <p:sldId id="325" r:id="rId25"/>
    <p:sldId id="341" r:id="rId26"/>
    <p:sldId id="262" r:id="rId27"/>
    <p:sldId id="263" r:id="rId28"/>
    <p:sldId id="316" r:id="rId29"/>
    <p:sldId id="401" r:id="rId30"/>
    <p:sldId id="400" r:id="rId31"/>
    <p:sldId id="317" r:id="rId32"/>
    <p:sldId id="342" r:id="rId33"/>
    <p:sldId id="343" r:id="rId34"/>
    <p:sldId id="318" r:id="rId35"/>
    <p:sldId id="321" r:id="rId36"/>
    <p:sldId id="319" r:id="rId37"/>
    <p:sldId id="326" r:id="rId38"/>
    <p:sldId id="415" r:id="rId39"/>
    <p:sldId id="377" r:id="rId40"/>
    <p:sldId id="328" r:id="rId41"/>
    <p:sldId id="430" r:id="rId42"/>
    <p:sldId id="431" r:id="rId43"/>
    <p:sldId id="432" r:id="rId44"/>
    <p:sldId id="433" r:id="rId45"/>
    <p:sldId id="329" r:id="rId46"/>
    <p:sldId id="330" r:id="rId47"/>
    <p:sldId id="331" r:id="rId48"/>
    <p:sldId id="332" r:id="rId49"/>
    <p:sldId id="333" r:id="rId50"/>
    <p:sldId id="344" r:id="rId51"/>
    <p:sldId id="378" r:id="rId52"/>
    <p:sldId id="379" r:id="rId53"/>
    <p:sldId id="409" r:id="rId54"/>
    <p:sldId id="434" r:id="rId55"/>
    <p:sldId id="435" r:id="rId56"/>
    <p:sldId id="436" r:id="rId57"/>
    <p:sldId id="437" r:id="rId58"/>
    <p:sldId id="381" r:id="rId59"/>
    <p:sldId id="438" r:id="rId60"/>
    <p:sldId id="363" r:id="rId61"/>
    <p:sldId id="364" r:id="rId62"/>
    <p:sldId id="365" r:id="rId63"/>
    <p:sldId id="382" r:id="rId64"/>
    <p:sldId id="346" r:id="rId65"/>
    <p:sldId id="348" r:id="rId66"/>
    <p:sldId id="347" r:id="rId67"/>
    <p:sldId id="413" r:id="rId68"/>
    <p:sldId id="383" r:id="rId69"/>
    <p:sldId id="376" r:id="rId70"/>
    <p:sldId id="385" r:id="rId71"/>
    <p:sldId id="417" r:id="rId72"/>
    <p:sldId id="418" r:id="rId73"/>
    <p:sldId id="416" r:id="rId74"/>
    <p:sldId id="419" r:id="rId75"/>
    <p:sldId id="386" r:id="rId76"/>
    <p:sldId id="387" r:id="rId77"/>
    <p:sldId id="421" r:id="rId78"/>
    <p:sldId id="420" r:id="rId79"/>
    <p:sldId id="384" r:id="rId80"/>
    <p:sldId id="414" r:id="rId81"/>
    <p:sldId id="345" r:id="rId82"/>
    <p:sldId id="349" r:id="rId83"/>
    <p:sldId id="350" r:id="rId84"/>
    <p:sldId id="351" r:id="rId85"/>
    <p:sldId id="352" r:id="rId86"/>
    <p:sldId id="353" r:id="rId87"/>
    <p:sldId id="354" r:id="rId88"/>
    <p:sldId id="358" r:id="rId89"/>
    <p:sldId id="359" r:id="rId90"/>
    <p:sldId id="356" r:id="rId91"/>
    <p:sldId id="357" r:id="rId92"/>
    <p:sldId id="360" r:id="rId93"/>
    <p:sldId id="361" r:id="rId94"/>
    <p:sldId id="367" r:id="rId95"/>
    <p:sldId id="368" r:id="rId96"/>
    <p:sldId id="370" r:id="rId97"/>
    <p:sldId id="371" r:id="rId98"/>
    <p:sldId id="369" r:id="rId99"/>
    <p:sldId id="372" r:id="rId100"/>
    <p:sldId id="373" r:id="rId101"/>
    <p:sldId id="403" r:id="rId102"/>
    <p:sldId id="374" r:id="rId103"/>
    <p:sldId id="375" r:id="rId104"/>
    <p:sldId id="404" r:id="rId105"/>
    <p:sldId id="388" r:id="rId106"/>
    <p:sldId id="389" r:id="rId107"/>
    <p:sldId id="390" r:id="rId108"/>
    <p:sldId id="391" r:id="rId109"/>
    <p:sldId id="392" r:id="rId110"/>
    <p:sldId id="393" r:id="rId111"/>
    <p:sldId id="394" r:id="rId112"/>
    <p:sldId id="395" r:id="rId113"/>
    <p:sldId id="396" r:id="rId114"/>
    <p:sldId id="397" r:id="rId115"/>
    <p:sldId id="422" r:id="rId116"/>
    <p:sldId id="439" r:id="rId117"/>
    <p:sldId id="423" r:id="rId118"/>
    <p:sldId id="405" r:id="rId119"/>
    <p:sldId id="406" r:id="rId120"/>
    <p:sldId id="407" r:id="rId121"/>
    <p:sldId id="296" r:id="rId122"/>
    <p:sldId id="424" r:id="rId123"/>
    <p:sldId id="425" r:id="rId124"/>
    <p:sldId id="297" r:id="rId125"/>
    <p:sldId id="299" r:id="rId126"/>
    <p:sldId id="300" r:id="rId127"/>
    <p:sldId id="301" r:id="rId128"/>
    <p:sldId id="302" r:id="rId129"/>
    <p:sldId id="303" r:id="rId130"/>
    <p:sldId id="304" r:id="rId131"/>
    <p:sldId id="305" r:id="rId132"/>
    <p:sldId id="306" r:id="rId133"/>
    <p:sldId id="298" r:id="rId134"/>
    <p:sldId id="307" r:id="rId135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659"/>
    <p:restoredTop sz="94660"/>
  </p:normalViewPr>
  <p:slideViewPr>
    <p:cSldViewPr>
      <p:cViewPr varScale="1">
        <p:scale>
          <a:sx n="114" d="100"/>
          <a:sy n="114" d="100"/>
        </p:scale>
        <p:origin x="52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98AD66-B39A-4245-8753-5E6E8288F061}" type="datetimeFigureOut">
              <a:rPr lang="en-US" smtClean="0"/>
              <a:t>8/10/18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6CCC06-B74B-4A23-B0E6-3D0CD4472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43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7529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41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757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736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20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637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007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801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081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8/10/18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950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" y="0"/>
            <a:ext cx="4571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-42172"/>
            <a:ext cx="4576573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1D8BD707-D9CF-40AE-B4C6-C98DA3205C09}" type="datetimeFigureOut">
              <a:rPr lang="en-US" smtClean="0"/>
              <a:pPr/>
              <a:t>8/10/18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927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606045" y="964692"/>
            <a:ext cx="5937755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8/10/18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776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97.(null)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0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(null)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99.(null)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(null)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02.(null)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(null)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2.pn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(null)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1.pn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0.png"/><Relationship Id="rId7" Type="http://schemas.openxmlformats.org/officeDocument/2006/relationships/image" Target="../media/image3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0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15" Type="http://schemas.openxmlformats.org/officeDocument/2006/relationships/image" Target="../media/image42.png"/><Relationship Id="rId1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17" Type="http://schemas.openxmlformats.org/officeDocument/2006/relationships/image" Target="../media/image47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15" Type="http://schemas.openxmlformats.org/officeDocument/2006/relationships/image" Target="../media/image45.png"/><Relationship Id="rId1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17" Type="http://schemas.openxmlformats.org/officeDocument/2006/relationships/image" Target="../media/image49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15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15" Type="http://schemas.openxmlformats.org/officeDocument/2006/relationships/image" Target="../media/image51.png"/><Relationship Id="rId1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15" Type="http://schemas.openxmlformats.org/officeDocument/2006/relationships/image" Target="../media/image54.png"/><Relationship Id="rId14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emf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png"/><Relationship Id="rId4" Type="http://schemas.openxmlformats.org/officeDocument/2006/relationships/image" Target="../media/image54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F7117-D6E5-0248-8885-2944F1C668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2235" y="1464787"/>
            <a:ext cx="6939520" cy="1645920"/>
          </a:xfrm>
        </p:spPr>
        <p:txBody>
          <a:bodyPr>
            <a:normAutofit fontScale="90000"/>
          </a:bodyPr>
          <a:lstStyle/>
          <a:p>
            <a:r>
              <a:rPr lang="en-US" dirty="0"/>
              <a:t>PLANAR SUPPORTS FOR NON-PIERCING REGIONS AND APPLICATIONS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146506-E145-AD45-AF6D-924CBCE490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1390" y="3662965"/>
            <a:ext cx="5101209" cy="37185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RAJIV RAMAN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6861CB-B477-BC47-BC60-870EAF49FFD4}"/>
              </a:ext>
            </a:extLst>
          </p:cNvPr>
          <p:cNvSpPr txBox="1"/>
          <p:nvPr/>
        </p:nvSpPr>
        <p:spPr>
          <a:xfrm>
            <a:off x="3977119" y="4007071"/>
            <a:ext cx="118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IIIT DELHI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D69324-B5A2-CB4D-B6FA-38000368B32E}"/>
              </a:ext>
            </a:extLst>
          </p:cNvPr>
          <p:cNvSpPr txBox="1"/>
          <p:nvPr/>
        </p:nvSpPr>
        <p:spPr>
          <a:xfrm>
            <a:off x="3721247" y="4535843"/>
            <a:ext cx="1701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Joint work with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489FA9-783C-A04D-9E11-3CE9E51AFEEE}"/>
              </a:ext>
            </a:extLst>
          </p:cNvPr>
          <p:cNvSpPr txBox="1"/>
          <p:nvPr/>
        </p:nvSpPr>
        <p:spPr>
          <a:xfrm>
            <a:off x="3691510" y="5031161"/>
            <a:ext cx="1902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SAURABH RAY</a:t>
            </a:r>
          </a:p>
          <a:p>
            <a:pPr algn="ctr"/>
            <a:r>
              <a:rPr lang="en-US" dirty="0"/>
              <a:t>NYU ABU DHABI</a:t>
            </a:r>
          </a:p>
        </p:txBody>
      </p:sp>
    </p:spTree>
    <p:extLst>
      <p:ext uri="{BB962C8B-B14F-4D97-AF65-F5344CB8AC3E}">
        <p14:creationId xmlns:p14="http://schemas.microsoft.com/office/powerpoint/2010/main" val="3323464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BD0632E-5623-6345-8633-935B77060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941" y="381557"/>
            <a:ext cx="8224054" cy="832292"/>
          </a:xfrm>
        </p:spPr>
        <p:txBody>
          <a:bodyPr>
            <a:normAutofit fontScale="90000"/>
          </a:bodyPr>
          <a:lstStyle/>
          <a:p>
            <a:r>
              <a:rPr lang="en-US" dirty="0"/>
              <a:t>Frequency assignment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5F48AE-9270-0442-8A5C-37F124D39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60" y="2215151"/>
            <a:ext cx="838200" cy="838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B28C92-863A-154A-AE48-097C84D8F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10000"/>
            <a:ext cx="838200" cy="838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FCFC80-C003-DF43-83B0-4D777EF0A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648200"/>
            <a:ext cx="838200" cy="838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8C3867-6D2F-AF48-9717-2CB58AC43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380" y="2845664"/>
            <a:ext cx="838200" cy="838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DB59DC-CE7E-9A40-A329-9CFFBDBDF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500076"/>
            <a:ext cx="838200" cy="838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C6DD42-AC26-B845-85A5-D2FA16F1A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880" y="2857500"/>
            <a:ext cx="838200" cy="8382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FD973AAA-F3E7-DF4A-AEEE-C89130C01E96}"/>
              </a:ext>
            </a:extLst>
          </p:cNvPr>
          <p:cNvSpPr/>
          <p:nvPr/>
        </p:nvSpPr>
        <p:spPr>
          <a:xfrm>
            <a:off x="956310" y="1371600"/>
            <a:ext cx="2628900" cy="2667000"/>
          </a:xfrm>
          <a:prstGeom prst="ellipse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6BC1F29-133B-3444-8179-ADD01028FCCC}"/>
              </a:ext>
            </a:extLst>
          </p:cNvPr>
          <p:cNvSpPr/>
          <p:nvPr/>
        </p:nvSpPr>
        <p:spPr>
          <a:xfrm>
            <a:off x="30480" y="3073536"/>
            <a:ext cx="2453640" cy="2509249"/>
          </a:xfrm>
          <a:prstGeom prst="ellipse">
            <a:avLst/>
          </a:prstGeom>
          <a:solidFill>
            <a:schemeClr val="bg1">
              <a:lumMod val="95000"/>
              <a:lumOff val="5000"/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954AD0B-3E22-6148-AD6F-6AA3B9F415EF}"/>
              </a:ext>
            </a:extLst>
          </p:cNvPr>
          <p:cNvSpPr/>
          <p:nvPr/>
        </p:nvSpPr>
        <p:spPr>
          <a:xfrm>
            <a:off x="2381250" y="3007225"/>
            <a:ext cx="4000500" cy="3850775"/>
          </a:xfrm>
          <a:prstGeom prst="ellipse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5F9769F-CAE7-C749-8090-89CBC43FF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50" y="3619500"/>
            <a:ext cx="838200" cy="838200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7468C7F5-01F5-A54B-A807-A081E413CD4B}"/>
              </a:ext>
            </a:extLst>
          </p:cNvPr>
          <p:cNvSpPr/>
          <p:nvPr/>
        </p:nvSpPr>
        <p:spPr>
          <a:xfrm>
            <a:off x="2343150" y="1339376"/>
            <a:ext cx="4000500" cy="3850775"/>
          </a:xfrm>
          <a:prstGeom prst="ellipse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DD3D3F0-069C-0F46-A0D7-D8A749F61BB4}"/>
              </a:ext>
            </a:extLst>
          </p:cNvPr>
          <p:cNvSpPr/>
          <p:nvPr/>
        </p:nvSpPr>
        <p:spPr>
          <a:xfrm>
            <a:off x="4595495" y="1226414"/>
            <a:ext cx="4000500" cy="3850775"/>
          </a:xfrm>
          <a:prstGeom prst="ellipse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BDF839D-A346-244F-A284-692BDE404D26}"/>
              </a:ext>
            </a:extLst>
          </p:cNvPr>
          <p:cNvSpPr/>
          <p:nvPr/>
        </p:nvSpPr>
        <p:spPr>
          <a:xfrm>
            <a:off x="5730240" y="2018488"/>
            <a:ext cx="4000500" cy="3850775"/>
          </a:xfrm>
          <a:prstGeom prst="ellipse">
            <a:avLst/>
          </a:prstGeom>
          <a:solidFill>
            <a:schemeClr val="bg1">
              <a:lumMod val="95000"/>
              <a:lumOff val="5000"/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A787345-F08E-AE4B-8ED9-FC9E6DF36074}"/>
              </a:ext>
            </a:extLst>
          </p:cNvPr>
          <p:cNvSpPr/>
          <p:nvPr/>
        </p:nvSpPr>
        <p:spPr>
          <a:xfrm>
            <a:off x="196215" y="2933903"/>
            <a:ext cx="4000500" cy="3850775"/>
          </a:xfrm>
          <a:prstGeom prst="ellipse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FBBBF1-1379-CD4C-9FB7-218CC975B620}"/>
              </a:ext>
            </a:extLst>
          </p:cNvPr>
          <p:cNvSpPr txBox="1"/>
          <p:nvPr/>
        </p:nvSpPr>
        <p:spPr>
          <a:xfrm>
            <a:off x="2990850" y="5873428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Independent Set</a:t>
            </a:r>
          </a:p>
        </p:txBody>
      </p:sp>
    </p:spTree>
    <p:extLst>
      <p:ext uri="{BB962C8B-B14F-4D97-AF65-F5344CB8AC3E}">
        <p14:creationId xmlns:p14="http://schemas.microsoft.com/office/powerpoint/2010/main" val="391371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 fontScale="90000"/>
          </a:bodyPr>
          <a:lstStyle/>
          <a:p>
            <a:r>
              <a:rPr lang="en-US" dirty="0"/>
              <a:t>Planar support for the primal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12BC7B-B5E2-4343-9B10-182A0DD1E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80" y="1524000"/>
            <a:ext cx="4699000" cy="469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5AA3E4-50C4-C343-AA01-3F7EFABD5605}"/>
              </a:ext>
            </a:extLst>
          </p:cNvPr>
          <p:cNvSpPr txBox="1"/>
          <p:nvPr/>
        </p:nvSpPr>
        <p:spPr>
          <a:xfrm>
            <a:off x="5132161" y="1524000"/>
            <a:ext cx="39632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Observation:</a:t>
            </a:r>
          </a:p>
          <a:p>
            <a:r>
              <a:rPr lang="en-US" dirty="0"/>
              <a:t>The directed edges induce a forest,</a:t>
            </a:r>
          </a:p>
          <a:p>
            <a:r>
              <a:rPr lang="en-US" dirty="0"/>
              <a:t>where the arcs are directed towards the</a:t>
            </a:r>
          </a:p>
          <a:p>
            <a:r>
              <a:rPr lang="en-US" dirty="0"/>
              <a:t>root.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AE413A-9D77-CB47-AA53-57BAE8DFE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35" y="1549400"/>
            <a:ext cx="4699000" cy="469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A718C6-0DC8-B74B-B77B-C92BBC2650C6}"/>
              </a:ext>
            </a:extLst>
          </p:cNvPr>
          <p:cNvSpPr txBox="1"/>
          <p:nvPr/>
        </p:nvSpPr>
        <p:spPr>
          <a:xfrm>
            <a:off x="5334000" y="4038600"/>
            <a:ext cx="36663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Contract each tree of the forest</a:t>
            </a:r>
          </a:p>
          <a:p>
            <a:r>
              <a:rPr lang="en-US" dirty="0"/>
              <a:t>     to its root.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Contraction preserves planarity.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is the desired planar support.</a:t>
            </a:r>
          </a:p>
        </p:txBody>
      </p:sp>
    </p:spTree>
    <p:extLst>
      <p:ext uri="{BB962C8B-B14F-4D97-AF65-F5344CB8AC3E}">
        <p14:creationId xmlns:p14="http://schemas.microsoft.com/office/powerpoint/2010/main" val="117969067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 fontScale="90000"/>
          </a:bodyPr>
          <a:lstStyle/>
          <a:p>
            <a:r>
              <a:rPr lang="en-US" dirty="0"/>
              <a:t>Planar support for the primal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12BC7B-B5E2-4343-9B10-182A0DD1E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80" y="1524000"/>
            <a:ext cx="4699000" cy="469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AE413A-9D77-CB47-AA53-57BAE8DFE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35" y="1549400"/>
            <a:ext cx="4699000" cy="4699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9480A7-28F9-964C-A5E1-46097E5913A6}"/>
              </a:ext>
            </a:extLst>
          </p:cNvPr>
          <p:cNvSpPr txBox="1"/>
          <p:nvPr/>
        </p:nvSpPr>
        <p:spPr>
          <a:xfrm>
            <a:off x="5113325" y="3200400"/>
            <a:ext cx="3906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Uses the cell-bypassing of the </a:t>
            </a:r>
          </a:p>
          <a:p>
            <a:r>
              <a:rPr lang="en-US" dirty="0"/>
              <a:t>    planar support for the dual         </a:t>
            </a:r>
          </a:p>
          <a:p>
            <a:r>
              <a:rPr lang="en-US" dirty="0"/>
              <a:t>    hypergraphs, and additional ideas.</a:t>
            </a:r>
          </a:p>
        </p:txBody>
      </p:sp>
    </p:spTree>
    <p:extLst>
      <p:ext uri="{BB962C8B-B14F-4D97-AF65-F5344CB8AC3E}">
        <p14:creationId xmlns:p14="http://schemas.microsoft.com/office/powerpoint/2010/main" val="387380667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 fontScale="90000"/>
          </a:bodyPr>
          <a:lstStyle/>
          <a:p>
            <a:r>
              <a:rPr lang="en-US" dirty="0"/>
              <a:t>Planar support for the primal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12BC7B-B5E2-4343-9B10-182A0DD1E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80" y="1524000"/>
            <a:ext cx="4699000" cy="469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5AA3E4-50C4-C343-AA01-3F7EFABD5605}"/>
              </a:ext>
            </a:extLst>
          </p:cNvPr>
          <p:cNvSpPr txBox="1"/>
          <p:nvPr/>
        </p:nvSpPr>
        <p:spPr>
          <a:xfrm>
            <a:off x="5113325" y="1524000"/>
            <a:ext cx="39632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Observation:</a:t>
            </a:r>
          </a:p>
          <a:p>
            <a:r>
              <a:rPr lang="en-US" dirty="0"/>
              <a:t>The directed edges induce a forest,</a:t>
            </a:r>
          </a:p>
          <a:p>
            <a:r>
              <a:rPr lang="en-US" dirty="0"/>
              <a:t>where the arcs are directed towards the</a:t>
            </a:r>
          </a:p>
          <a:p>
            <a:r>
              <a:rPr lang="en-US" dirty="0"/>
              <a:t>root.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AE413A-9D77-CB47-AA53-57BAE8DFE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35" y="1549400"/>
            <a:ext cx="4699000" cy="469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A718C6-0DC8-B74B-B77B-C92BBC2650C6}"/>
              </a:ext>
            </a:extLst>
          </p:cNvPr>
          <p:cNvSpPr txBox="1"/>
          <p:nvPr/>
        </p:nvSpPr>
        <p:spPr>
          <a:xfrm>
            <a:off x="5334000" y="4038600"/>
            <a:ext cx="36663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Contract each tree of the forest</a:t>
            </a:r>
          </a:p>
          <a:p>
            <a:r>
              <a:rPr lang="en-US" dirty="0"/>
              <a:t>     to its root.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Contraction preserves planarity.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is the desired planar support.</a:t>
            </a:r>
          </a:p>
        </p:txBody>
      </p:sp>
    </p:spTree>
    <p:extLst>
      <p:ext uri="{BB962C8B-B14F-4D97-AF65-F5344CB8AC3E}">
        <p14:creationId xmlns:p14="http://schemas.microsoft.com/office/powerpoint/2010/main" val="160699979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 fontScale="90000"/>
          </a:bodyPr>
          <a:lstStyle/>
          <a:p>
            <a:r>
              <a:rPr lang="en-US" dirty="0"/>
              <a:t>Planar support for the intersection hypergraph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AE413A-9D77-CB47-AA53-57BAE8DFEFD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8" y="2438400"/>
            <a:ext cx="3982542" cy="4191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7D7936-8AE5-3543-A3CD-D9901F2BF04F}"/>
              </a:ext>
            </a:extLst>
          </p:cNvPr>
          <p:cNvSpPr txBox="1"/>
          <p:nvPr/>
        </p:nvSpPr>
        <p:spPr>
          <a:xfrm>
            <a:off x="572332" y="1315134"/>
            <a:ext cx="7849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With ideas from the construction of a planar support for the dual, and  and primal</a:t>
            </a:r>
          </a:p>
          <a:p>
            <a:r>
              <a:rPr lang="en-US" dirty="0"/>
              <a:t>hypergraphs, along with some additional ideas, we can prove: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A3D1A65-9AD7-8C47-BB0F-D800978154F4}"/>
                  </a:ext>
                </a:extLst>
              </p:cNvPr>
              <p:cNvSpPr txBox="1"/>
              <p:nvPr/>
            </p:nvSpPr>
            <p:spPr>
              <a:xfrm>
                <a:off x="4940477" y="2438400"/>
                <a:ext cx="4203523" cy="2585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Theorem:</a:t>
                </a:r>
              </a:p>
              <a:p>
                <a:r>
                  <a:rPr lang="en-US" dirty="0"/>
                  <a:t>Given a family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 of red non-piercing</a:t>
                </a:r>
              </a:p>
              <a:p>
                <a:r>
                  <a:rPr lang="en-US" dirty="0"/>
                  <a:t>regions, and a family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</m:oMath>
                </a14:m>
                <a:r>
                  <a:rPr lang="en-US" dirty="0"/>
                  <a:t> of blue non-piercing</a:t>
                </a:r>
              </a:p>
              <a:p>
                <a:r>
                  <a:rPr lang="en-US" dirty="0"/>
                  <a:t>regions, we can construct a planar graph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</m:oMath>
                </a14:m>
                <a:r>
                  <a:rPr lang="en-US" dirty="0"/>
                  <a:t>, such that:</a:t>
                </a:r>
              </a:p>
              <a:p>
                <a:endParaRPr lang="en-US" dirty="0"/>
              </a:p>
              <a:p>
                <a:r>
                  <a:rPr lang="en-US" dirty="0"/>
                  <a:t>For each red region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, the set of </a:t>
                </a:r>
              </a:p>
              <a:p>
                <a:r>
                  <a:rPr lang="en-US" dirty="0"/>
                  <a:t>Blue regions intersecting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 induce a </a:t>
                </a:r>
              </a:p>
              <a:p>
                <a:r>
                  <a:rPr lang="en-US" dirty="0"/>
                  <a:t>connected sub-graph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A3D1A65-9AD7-8C47-BB0F-D80097815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0477" y="2438400"/>
                <a:ext cx="4203523" cy="2585323"/>
              </a:xfrm>
              <a:prstGeom prst="rect">
                <a:avLst/>
              </a:prstGeom>
              <a:blipFill>
                <a:blip r:embed="rId3"/>
                <a:stretch>
                  <a:fillRect l="-1205" t="-980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4B641C03-E8AF-F041-A975-208226A80735}"/>
              </a:ext>
            </a:extLst>
          </p:cNvPr>
          <p:cNvSpPr/>
          <p:nvPr/>
        </p:nvSpPr>
        <p:spPr>
          <a:xfrm>
            <a:off x="496528" y="1245358"/>
            <a:ext cx="8001000" cy="838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817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results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DF80E4-B6BD-3045-99AC-D46CF585FF66}"/>
              </a:ext>
            </a:extLst>
          </p:cNvPr>
          <p:cNvSpPr txBox="1"/>
          <p:nvPr/>
        </p:nvSpPr>
        <p:spPr>
          <a:xfrm>
            <a:off x="685800" y="1981200"/>
            <a:ext cx="811985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PTASs for Covering and Packing problems via local search only work in the</a:t>
            </a:r>
          </a:p>
          <a:p>
            <a:r>
              <a:rPr lang="en-US" dirty="0"/>
              <a:t>Unweighted setting.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about the weighted setting 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From 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[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Varadarajan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‘10][Chan ’12] </a:t>
            </a:r>
            <a:r>
              <a:rPr lang="en-US" dirty="0"/>
              <a:t>we know that there exist a constant-factor</a:t>
            </a:r>
          </a:p>
          <a:p>
            <a:pPr lvl="1"/>
            <a:r>
              <a:rPr lang="en-US" dirty="0"/>
              <a:t>     approximation for the weighted Set Cover and Dominating Set problems.</a:t>
            </a:r>
          </a:p>
          <a:p>
            <a:pPr lvl="1"/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Does there exist a PTAS ?</a:t>
            </a:r>
          </a:p>
        </p:txBody>
      </p:sp>
    </p:spTree>
    <p:extLst>
      <p:ext uri="{BB962C8B-B14F-4D97-AF65-F5344CB8AC3E}">
        <p14:creationId xmlns:p14="http://schemas.microsoft.com/office/powerpoint/2010/main" val="74226186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D5BA3-63F4-5243-8215-78BCF3E9D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QPTAS for weighted set cover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37AE6-1D4B-FD45-8779-DAA08AD90B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85086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Independent set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70859A-AD83-6249-AB97-D29B119D4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06" y="2239833"/>
            <a:ext cx="3566160" cy="29718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76AD2C-0665-7447-95A8-B0CB6E605C35}"/>
              </a:ext>
            </a:extLst>
          </p:cNvPr>
          <p:cNvSpPr txBox="1"/>
          <p:nvPr/>
        </p:nvSpPr>
        <p:spPr>
          <a:xfrm>
            <a:off x="4191000" y="1705427"/>
            <a:ext cx="4061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Independent Set in the intersection graph</a:t>
            </a:r>
          </a:p>
          <a:p>
            <a:r>
              <a:rPr lang="en-US" dirty="0"/>
              <a:t>of segments in the plane.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C621B5B-B05B-7741-83A9-FA4FA6DD286E}"/>
                  </a:ext>
                </a:extLst>
              </p:cNvPr>
              <p:cNvSpPr txBox="1"/>
              <p:nvPr/>
            </p:nvSpPr>
            <p:spPr>
              <a:xfrm>
                <a:off x="4038600" y="2940204"/>
                <a:ext cx="4984121" cy="18026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𝑂𝑃𝑇</m:t>
                            </m:r>
                          </m:e>
                        </m:rad>
                      </m:e>
                    </m:d>
                  </m:oMath>
                </a14:m>
                <a:r>
                  <a:rPr lang="en-US" dirty="0"/>
                  <a:t>-approximation </a:t>
                </a:r>
                <a:r>
                  <a:rPr lang="en-US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[Agarwal, Mustafa’ 06]</a:t>
                </a:r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-approximation </a:t>
                </a:r>
                <a:r>
                  <a:rPr lang="en-US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[Fox, </a:t>
                </a:r>
                <a:r>
                  <a:rPr lang="en-US" dirty="0" er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Pach</a:t>
                </a:r>
                <a:r>
                  <a:rPr lang="en-US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 ‘11]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QPTAS </a:t>
                </a:r>
                <a:r>
                  <a:rPr lang="en-US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[</a:t>
                </a:r>
                <a:r>
                  <a:rPr lang="en-US" dirty="0" err="1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Adamaszek</a:t>
                </a:r>
                <a:r>
                  <a:rPr lang="en-US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, Wiese’ 14]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Also works in the weighted setting.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C621B5B-B05B-7741-83A9-FA4FA6DD28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2940204"/>
                <a:ext cx="4984121" cy="1802673"/>
              </a:xfrm>
              <a:prstGeom prst="rect">
                <a:avLst/>
              </a:prstGeom>
              <a:blipFill>
                <a:blip r:embed="rId3"/>
                <a:stretch>
                  <a:fillRect l="-763" b="-42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D1F4DA6-AC0A-5A4D-BA52-599B6040AD83}"/>
                  </a:ext>
                </a:extLst>
              </p:cNvPr>
              <p:cNvSpPr txBox="1"/>
              <p:nvPr/>
            </p:nvSpPr>
            <p:spPr>
              <a:xfrm>
                <a:off x="383460" y="5638800"/>
                <a:ext cx="8379540" cy="5445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QPTAS: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</m:d>
                  </m:oMath>
                </a14:m>
                <a:r>
                  <a:rPr lang="en-US" dirty="0"/>
                  <a:t>-approximation in quasi-polynomial time, i.e., in time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𝑝𝑜𝑙𝑦𝑙𝑜𝑔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𝜖</m:t>
                                </m:r>
                              </m:den>
                            </m:f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D1F4DA6-AC0A-5A4D-BA52-599B6040AD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460" y="5638800"/>
                <a:ext cx="8379540" cy="544573"/>
              </a:xfrm>
              <a:prstGeom prst="rect">
                <a:avLst/>
              </a:prstGeom>
              <a:blipFill>
                <a:blip r:embed="rId4"/>
                <a:stretch>
                  <a:fillRect l="-605"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872546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Independent set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9CD62D-9794-5D4E-AFA0-F1C5B35F74F6}"/>
              </a:ext>
            </a:extLst>
          </p:cNvPr>
          <p:cNvSpPr txBox="1"/>
          <p:nvPr/>
        </p:nvSpPr>
        <p:spPr>
          <a:xfrm>
            <a:off x="383460" y="1307462"/>
            <a:ext cx="1293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Main Idea: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B422FA7-666E-1841-9225-4184E8B0B878}"/>
                  </a:ext>
                </a:extLst>
              </p:cNvPr>
              <p:cNvSpPr txBox="1"/>
              <p:nvPr/>
            </p:nvSpPr>
            <p:spPr>
              <a:xfrm>
                <a:off x="399377" y="1807249"/>
                <a:ext cx="8232831" cy="7938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Given any weighted set of disjoint segments, with total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weight , and any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0&lt;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&lt;1</m:t>
                    </m:r>
                  </m:oMath>
                </a14:m>
                <a:r>
                  <a:rPr lang="en-US" dirty="0"/>
                  <a:t>, </a:t>
                </a:r>
              </a:p>
              <a:p>
                <a:r>
                  <a:rPr lang="en-US" dirty="0"/>
                  <a:t>we can find a closed curve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∁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𝛿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/>
                  <a:t> bends, such that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B422FA7-666E-1841-9225-4184E8B0B8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377" y="1807249"/>
                <a:ext cx="8232831" cy="793872"/>
              </a:xfrm>
              <a:prstGeom prst="rect">
                <a:avLst/>
              </a:prstGeom>
              <a:blipFill>
                <a:blip r:embed="rId2"/>
                <a:stretch>
                  <a:fillRect l="-462" t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D713579-9278-5A43-B753-253B78A05D20}"/>
                  </a:ext>
                </a:extLst>
              </p:cNvPr>
              <p:cNvSpPr txBox="1"/>
              <p:nvPr/>
            </p:nvSpPr>
            <p:spPr>
              <a:xfrm>
                <a:off x="307260" y="2834059"/>
                <a:ext cx="4546629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 total weight of segments intersecting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∁</m:t>
                    </m:r>
                  </m:oMath>
                </a14:m>
                <a:endParaRPr lang="en-US" dirty="0"/>
              </a:p>
              <a:p>
                <a:r>
                  <a:rPr lang="en-US" dirty="0"/>
                  <a:t>     is at most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 total weight of segments on either side</a:t>
                </a:r>
              </a:p>
              <a:p>
                <a:r>
                  <a:rPr lang="en-US" dirty="0"/>
                  <a:t>     of is at most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/3.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D713579-9278-5A43-B753-253B78A05D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260" y="2834059"/>
                <a:ext cx="4546629" cy="1477328"/>
              </a:xfrm>
              <a:prstGeom prst="rect">
                <a:avLst/>
              </a:prstGeom>
              <a:blipFill>
                <a:blip r:embed="rId3"/>
                <a:stretch>
                  <a:fillRect l="-838" t="-1709" b="-5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C838CC2E-41BB-8147-A4D5-6B2BB24C42AA}"/>
              </a:ext>
            </a:extLst>
          </p:cNvPr>
          <p:cNvSpPr txBox="1"/>
          <p:nvPr/>
        </p:nvSpPr>
        <p:spPr>
          <a:xfrm>
            <a:off x="363198" y="5571136"/>
            <a:ext cx="70142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/>
              <a:t>Simpler Proofs based on cuttings: 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[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Adamaszek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Wiese’ 14][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Har-Peled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’ 14],</a:t>
            </a:r>
          </a:p>
          <a:p>
            <a:r>
              <a:rPr lang="en-US" dirty="0">
                <a:solidFill>
                  <a:schemeClr val="bg1"/>
                </a:solidFill>
              </a:rPr>
              <a:t>                                                  [with Mustafa, Ray’14].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0447DE9-1306-184B-B1F6-845E77427FD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547273"/>
            <a:ext cx="3505199" cy="3074454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6CE1483-D317-504F-B3E3-77F990158EDF}"/>
              </a:ext>
            </a:extLst>
          </p:cNvPr>
          <p:cNvSpPr txBox="1"/>
          <p:nvPr/>
        </p:nvSpPr>
        <p:spPr>
          <a:xfrm>
            <a:off x="355053" y="4953000"/>
            <a:ext cx="3816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Proof: 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[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Adamaszek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Wiese’ 14]</a:t>
            </a:r>
          </a:p>
        </p:txBody>
      </p:sp>
    </p:spTree>
    <p:extLst>
      <p:ext uri="{BB962C8B-B14F-4D97-AF65-F5344CB8AC3E}">
        <p14:creationId xmlns:p14="http://schemas.microsoft.com/office/powerpoint/2010/main" val="195574244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Geometric separators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283F3F-D247-4540-BB88-28D0BBEB5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47800"/>
            <a:ext cx="5435600" cy="4932700"/>
          </a:xfrm>
          <a:prstGeom prst="rect">
            <a:avLst/>
          </a:prstGeom>
          <a:solidFill>
            <a:schemeClr val="tx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975A7D-C6B9-6247-9C73-3D8761F2D61C}"/>
                  </a:ext>
                </a:extLst>
              </p:cNvPr>
              <p:cNvSpPr txBox="1"/>
              <p:nvPr/>
            </p:nvSpPr>
            <p:spPr>
              <a:xfrm>
                <a:off x="5791200" y="2667000"/>
                <a:ext cx="3035959" cy="20926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Enumerate over all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skw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𝛿</m:t>
                                </m:r>
                              </m:den>
                            </m:f>
                          </m:e>
                        </m:d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     separators.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err="1"/>
                  <a:t>Recurse</a:t>
                </a:r>
                <a:r>
                  <a:rPr lang="en-US" dirty="0"/>
                  <a:t> on both sides of</a:t>
                </a:r>
              </a:p>
              <a:p>
                <a:r>
                  <a:rPr lang="en-US" dirty="0"/>
                  <a:t>    the separator.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Pick the best solution.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975A7D-C6B9-6247-9C73-3D8761F2D6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2667000"/>
                <a:ext cx="3035959" cy="2092689"/>
              </a:xfrm>
              <a:prstGeom prst="rect">
                <a:avLst/>
              </a:prstGeom>
              <a:blipFill>
                <a:blip r:embed="rId3"/>
                <a:stretch>
                  <a:fillRect l="-1255" t="-17470" b="-18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27233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Weighted set cover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CB3459-F797-BC48-A5F8-1228FE6A78AC}"/>
              </a:ext>
            </a:extLst>
          </p:cNvPr>
          <p:cNvSpPr txBox="1"/>
          <p:nvPr/>
        </p:nvSpPr>
        <p:spPr>
          <a:xfrm>
            <a:off x="252181" y="5615120"/>
            <a:ext cx="84896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we use the geometric separator approach of </a:t>
            </a:r>
            <a:r>
              <a:rPr lang="en-US" dirty="0" err="1"/>
              <a:t>Adamaszek</a:t>
            </a:r>
            <a:r>
              <a:rPr lang="en-US" dirty="0"/>
              <a:t>, Wiese to get a QPTAS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Seems doomed, since the optimal solution can intersect arbitrarily.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F1B024-2ABB-0A45-A282-3CFBD805F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60" y="2262554"/>
            <a:ext cx="3329120" cy="33291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B31CE3-6533-E145-B023-8CEE5B79A12D}"/>
              </a:ext>
            </a:extLst>
          </p:cNvPr>
          <p:cNvSpPr txBox="1"/>
          <p:nvPr/>
        </p:nvSpPr>
        <p:spPr>
          <a:xfrm>
            <a:off x="383460" y="1339224"/>
            <a:ext cx="8227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Pick the smallest </a:t>
            </a:r>
            <a:r>
              <a:rPr lang="en-US" i="1" dirty="0"/>
              <a:t>weight</a:t>
            </a:r>
            <a:r>
              <a:rPr lang="en-US" dirty="0"/>
              <a:t> subset of regions, such that each point in the input is covered</a:t>
            </a:r>
          </a:p>
          <a:p>
            <a:r>
              <a:rPr lang="en-US" dirty="0"/>
              <a:t>by one of the chosen regions.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1A8B04-1E4E-A14B-B579-FBE20FEE19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262554"/>
            <a:ext cx="2209800" cy="3228604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994795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BD0632E-5623-6345-8633-935B77060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941" y="381557"/>
            <a:ext cx="8224054" cy="832292"/>
          </a:xfrm>
        </p:spPr>
        <p:txBody>
          <a:bodyPr>
            <a:normAutofit fontScale="90000"/>
          </a:bodyPr>
          <a:lstStyle/>
          <a:p>
            <a:r>
              <a:rPr lang="en-US" dirty="0"/>
              <a:t>Radio coverage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5F48AE-9270-0442-8A5C-37F124D39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60" y="2215151"/>
            <a:ext cx="838200" cy="838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B28C92-863A-154A-AE48-097C84D8F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10000"/>
            <a:ext cx="838200" cy="838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FCFC80-C003-DF43-83B0-4D777EF0A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648200"/>
            <a:ext cx="838200" cy="838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8C3867-6D2F-AF48-9717-2CB58AC43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380" y="2845664"/>
            <a:ext cx="838200" cy="838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DB59DC-CE7E-9A40-A329-9CFFBDBDF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500076"/>
            <a:ext cx="838200" cy="838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C6DD42-AC26-B845-85A5-D2FA16F1A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880" y="2857500"/>
            <a:ext cx="838200" cy="8382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FD973AAA-F3E7-DF4A-AEEE-C89130C01E96}"/>
              </a:ext>
            </a:extLst>
          </p:cNvPr>
          <p:cNvSpPr/>
          <p:nvPr/>
        </p:nvSpPr>
        <p:spPr>
          <a:xfrm>
            <a:off x="956310" y="1371600"/>
            <a:ext cx="2628900" cy="2667000"/>
          </a:xfrm>
          <a:prstGeom prst="ellipse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6BC1F29-133B-3444-8179-ADD01028FCCC}"/>
              </a:ext>
            </a:extLst>
          </p:cNvPr>
          <p:cNvSpPr/>
          <p:nvPr/>
        </p:nvSpPr>
        <p:spPr>
          <a:xfrm>
            <a:off x="30480" y="3073536"/>
            <a:ext cx="2453640" cy="2509249"/>
          </a:xfrm>
          <a:prstGeom prst="ellipse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954AD0B-3E22-6148-AD6F-6AA3B9F415EF}"/>
              </a:ext>
            </a:extLst>
          </p:cNvPr>
          <p:cNvSpPr/>
          <p:nvPr/>
        </p:nvSpPr>
        <p:spPr>
          <a:xfrm>
            <a:off x="2381250" y="3007225"/>
            <a:ext cx="4000500" cy="3850775"/>
          </a:xfrm>
          <a:prstGeom prst="ellipse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5F9769F-CAE7-C749-8090-89CBC43FF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50" y="3619500"/>
            <a:ext cx="838200" cy="838200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7468C7F5-01F5-A54B-A807-A081E413CD4B}"/>
              </a:ext>
            </a:extLst>
          </p:cNvPr>
          <p:cNvSpPr/>
          <p:nvPr/>
        </p:nvSpPr>
        <p:spPr>
          <a:xfrm>
            <a:off x="2343150" y="1339376"/>
            <a:ext cx="4000500" cy="3850775"/>
          </a:xfrm>
          <a:prstGeom prst="ellipse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DD3D3F0-069C-0F46-A0D7-D8A749F61BB4}"/>
              </a:ext>
            </a:extLst>
          </p:cNvPr>
          <p:cNvSpPr/>
          <p:nvPr/>
        </p:nvSpPr>
        <p:spPr>
          <a:xfrm>
            <a:off x="4595495" y="1226414"/>
            <a:ext cx="4000500" cy="3850775"/>
          </a:xfrm>
          <a:prstGeom prst="ellipse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BDF839D-A346-244F-A284-692BDE404D26}"/>
              </a:ext>
            </a:extLst>
          </p:cNvPr>
          <p:cNvSpPr/>
          <p:nvPr/>
        </p:nvSpPr>
        <p:spPr>
          <a:xfrm>
            <a:off x="5730240" y="2018488"/>
            <a:ext cx="4000500" cy="3850775"/>
          </a:xfrm>
          <a:prstGeom prst="ellipse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A787345-F08E-AE4B-8ED9-FC9E6DF36074}"/>
              </a:ext>
            </a:extLst>
          </p:cNvPr>
          <p:cNvSpPr/>
          <p:nvPr/>
        </p:nvSpPr>
        <p:spPr>
          <a:xfrm>
            <a:off x="196215" y="2933903"/>
            <a:ext cx="4000500" cy="3850775"/>
          </a:xfrm>
          <a:prstGeom prst="ellipse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C28BBA3-AB54-BC4F-83A6-7AE8931EF207}"/>
              </a:ext>
            </a:extLst>
          </p:cNvPr>
          <p:cNvSpPr/>
          <p:nvPr/>
        </p:nvSpPr>
        <p:spPr>
          <a:xfrm>
            <a:off x="1676400" y="2743200"/>
            <a:ext cx="137160" cy="132215"/>
          </a:xfrm>
          <a:prstGeom prst="ellipse">
            <a:avLst/>
          </a:prstGeom>
          <a:solidFill>
            <a:schemeClr val="bg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69B0DB8-E3BF-324F-9260-98A185B7F0C0}"/>
              </a:ext>
            </a:extLst>
          </p:cNvPr>
          <p:cNvSpPr/>
          <p:nvPr/>
        </p:nvSpPr>
        <p:spPr>
          <a:xfrm>
            <a:off x="2533650" y="3276600"/>
            <a:ext cx="137160" cy="132215"/>
          </a:xfrm>
          <a:prstGeom prst="ellipse">
            <a:avLst/>
          </a:prstGeom>
          <a:solidFill>
            <a:schemeClr val="bg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9497684-91B7-824C-8B97-8D9DAEB7A629}"/>
              </a:ext>
            </a:extLst>
          </p:cNvPr>
          <p:cNvSpPr/>
          <p:nvPr/>
        </p:nvSpPr>
        <p:spPr>
          <a:xfrm>
            <a:off x="5118735" y="3972492"/>
            <a:ext cx="137160" cy="132215"/>
          </a:xfrm>
          <a:prstGeom prst="ellipse">
            <a:avLst/>
          </a:prstGeom>
          <a:solidFill>
            <a:schemeClr val="bg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0CC502E-1406-2F46-A32A-15709D4F4A06}"/>
              </a:ext>
            </a:extLst>
          </p:cNvPr>
          <p:cNvSpPr/>
          <p:nvPr/>
        </p:nvSpPr>
        <p:spPr>
          <a:xfrm>
            <a:off x="7920990" y="2564655"/>
            <a:ext cx="137160" cy="132215"/>
          </a:xfrm>
          <a:prstGeom prst="ellipse">
            <a:avLst/>
          </a:prstGeom>
          <a:solidFill>
            <a:schemeClr val="bg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4DE4A6F-5E29-0640-9B1F-AE4C1BF7FB38}"/>
              </a:ext>
            </a:extLst>
          </p:cNvPr>
          <p:cNvSpPr/>
          <p:nvPr/>
        </p:nvSpPr>
        <p:spPr>
          <a:xfrm>
            <a:off x="5393690" y="2028155"/>
            <a:ext cx="137160" cy="132215"/>
          </a:xfrm>
          <a:prstGeom prst="ellipse">
            <a:avLst/>
          </a:prstGeom>
          <a:solidFill>
            <a:schemeClr val="bg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BC1925-2E37-AE4A-9274-665E8E1D4D51}"/>
              </a:ext>
            </a:extLst>
          </p:cNvPr>
          <p:cNvSpPr txBox="1"/>
          <p:nvPr/>
        </p:nvSpPr>
        <p:spPr>
          <a:xfrm>
            <a:off x="3638977" y="5941367"/>
            <a:ext cx="1616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Set Cover</a:t>
            </a:r>
          </a:p>
        </p:txBody>
      </p:sp>
    </p:spTree>
    <p:extLst>
      <p:ext uri="{BB962C8B-B14F-4D97-AF65-F5344CB8AC3E}">
        <p14:creationId xmlns:p14="http://schemas.microsoft.com/office/powerpoint/2010/main" val="100610033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Weighted set cover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6003D9-766C-1447-8EAC-93699740520D}"/>
              </a:ext>
            </a:extLst>
          </p:cNvPr>
          <p:cNvSpPr txBox="1"/>
          <p:nvPr/>
        </p:nvSpPr>
        <p:spPr>
          <a:xfrm>
            <a:off x="383460" y="1468315"/>
            <a:ext cx="8297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Idea:</a:t>
            </a:r>
            <a:r>
              <a:rPr lang="en-US" dirty="0"/>
              <a:t>  Decompose the Union of the regions of an optimal solution into disjoint pieces,</a:t>
            </a:r>
          </a:p>
          <a:p>
            <a:r>
              <a:rPr lang="en-US" dirty="0"/>
              <a:t>and then use the separator theorem for these disjoint pieces.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CA3E32-AD33-4944-97B1-3B43E4DC7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999" y="2819400"/>
            <a:ext cx="3149600" cy="2895600"/>
          </a:xfrm>
          <a:prstGeom prst="rect">
            <a:avLst/>
          </a:prstGeom>
          <a:solidFill>
            <a:schemeClr val="tx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5DF9BDD-3E17-2543-8102-008E51C21BB1}"/>
                  </a:ext>
                </a:extLst>
              </p:cNvPr>
              <p:cNvSpPr txBox="1"/>
              <p:nvPr/>
            </p:nvSpPr>
            <p:spPr>
              <a:xfrm>
                <a:off x="533400" y="2286000"/>
                <a:ext cx="4267200" cy="4806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Theorem:</a:t>
                </a:r>
              </a:p>
              <a:p>
                <a:endParaRPr lang="en-US" dirty="0"/>
              </a:p>
              <a:p>
                <a:r>
                  <a:rPr lang="en-US" dirty="0"/>
                  <a:t>Given a set of regions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, we can define</a:t>
                </a:r>
              </a:p>
              <a:p>
                <a:r>
                  <a:rPr lang="en-US" dirty="0"/>
                  <a:t>for each region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, a core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acc>
                  </m:oMath>
                </a14:m>
                <a:r>
                  <a:rPr lang="en-US" dirty="0"/>
                  <a:t> , such that: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 cores are disjoint.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 union of the cores is identical to </a:t>
                </a:r>
              </a:p>
              <a:p>
                <a:r>
                  <a:rPr lang="en-US" dirty="0"/>
                  <a:t>     the union of the regions.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 total weight of the cores, multiplied</a:t>
                </a:r>
              </a:p>
              <a:p>
                <a:r>
                  <a:rPr lang="en-US" dirty="0"/>
                  <a:t>     by the number of vertices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i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.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.,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ℛ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acc>
                          <m:accPr>
                            <m:chr m:val="̃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acc>
                      </m:e>
                    </m:nary>
                  </m:oMath>
                </a14:m>
                <a:r>
                  <a:rPr lang="en-US" dirty="0"/>
                  <a:t>).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).</m:t>
                    </m:r>
                  </m:oMath>
                </a14:m>
                <a:endParaRPr lang="en-US" dirty="0"/>
              </a:p>
              <a:p>
                <a:r>
                  <a:rPr lang="en-US" dirty="0"/>
                  <a:t>s(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=#</m:t>
                    </m:r>
                  </m:oMath>
                </a14:m>
                <a:r>
                  <a:rPr lang="en-US" dirty="0"/>
                  <a:t>vertices on </a:t>
                </a:r>
                <a14:m>
                  <m:oMath xmlns:m="http://schemas.openxmlformats.org/officeDocument/2006/math">
                    <m:acc>
                      <m:accPr>
                        <m:chr m:val="̃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acc>
                    <m:r>
                      <a:rPr lang="en-US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5DF9BDD-3E17-2543-8102-008E51C21B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286000"/>
                <a:ext cx="4267200" cy="4806252"/>
              </a:xfrm>
              <a:prstGeom prst="rect">
                <a:avLst/>
              </a:prstGeom>
              <a:blipFill>
                <a:blip r:embed="rId3"/>
                <a:stretch>
                  <a:fillRect l="-1187" t="-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501664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Weighted set cover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3A9B173-1E0F-034F-B6EB-0F3DF75794F1}"/>
                  </a:ext>
                </a:extLst>
              </p:cNvPr>
              <p:cNvSpPr txBox="1"/>
              <p:nvPr/>
            </p:nvSpPr>
            <p:spPr>
              <a:xfrm>
                <a:off x="457200" y="1524000"/>
                <a:ext cx="769524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Using the previous theorem, we can show that: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For any instance of a Set Cover problem with weighted non-piercing regions, </a:t>
                </a:r>
              </a:p>
              <a:p>
                <a:r>
                  <a:rPr lang="en-US" dirty="0"/>
                  <a:t>     we can find a separator curve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∁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such that: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3A9B173-1E0F-034F-B6EB-0F3DF7579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524000"/>
                <a:ext cx="7695248" cy="923330"/>
              </a:xfrm>
              <a:prstGeom prst="rect">
                <a:avLst/>
              </a:prstGeom>
              <a:blipFill>
                <a:blip r:embed="rId2"/>
                <a:stretch>
                  <a:fillRect l="-660" t="-2740" b="-8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64D91150-13C9-AD47-A70E-23323D93ABB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467925"/>
            <a:ext cx="5105400" cy="4268331"/>
          </a:xfrm>
          <a:prstGeom prst="rect">
            <a:avLst/>
          </a:prstGeom>
          <a:solidFill>
            <a:schemeClr val="tx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FAE5D46-0DF8-1E41-BC98-F924C4DCE6D2}"/>
                  </a:ext>
                </a:extLst>
              </p:cNvPr>
              <p:cNvSpPr txBox="1"/>
              <p:nvPr/>
            </p:nvSpPr>
            <p:spPr>
              <a:xfrm>
                <a:off x="5086865" y="2706664"/>
                <a:ext cx="3904735" cy="2342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𝑂𝑃𝑇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𝑂𝑃𝑇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𝑂𝑃𝑇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𝑒𝑥𝑡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𝑂𝑃𝑇</m:t>
                    </m:r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𝑂𝑃𝑇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𝑂𝑃𝑇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𝑒𝑥𝑡</m:t>
                            </m:r>
                          </m:sub>
                        </m:sSub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                                  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𝑂𝑃𝑇</m:t>
                    </m:r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FAE5D46-0DF8-1E41-BC98-F924C4DCE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6865" y="2706664"/>
                <a:ext cx="3904735" cy="2342051"/>
              </a:xfrm>
              <a:prstGeom prst="rect">
                <a:avLst/>
              </a:prstGeom>
              <a:blipFill>
                <a:blip r:embed="rId4"/>
                <a:stretch>
                  <a:fillRect l="-9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074465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Weighted set cover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BAFD5B-C2C3-B247-819F-C6933CC60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01" y="1752600"/>
            <a:ext cx="4526280" cy="4191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8B0842-FAAE-D54D-8379-E3869B21BFD9}"/>
              </a:ext>
            </a:extLst>
          </p:cNvPr>
          <p:cNvSpPr txBox="1"/>
          <p:nvPr/>
        </p:nvSpPr>
        <p:spPr>
          <a:xfrm>
            <a:off x="5257800" y="2971800"/>
            <a:ext cx="34467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Similar techniques developed for</a:t>
            </a:r>
          </a:p>
          <a:p>
            <a:endParaRPr lang="en-US" dirty="0"/>
          </a:p>
          <a:p>
            <a:r>
              <a:rPr lang="en-US" dirty="0"/>
              <a:t>Weighted Set Cover for </a:t>
            </a:r>
            <a:r>
              <a:rPr lang="en-US" dirty="0" err="1"/>
              <a:t>halfspaces</a:t>
            </a:r>
            <a:endParaRPr lang="en-US" dirty="0"/>
          </a:p>
          <a:p>
            <a:r>
              <a:rPr lang="en-US" dirty="0"/>
              <a:t>In 3D.</a:t>
            </a:r>
          </a:p>
        </p:txBody>
      </p:sp>
    </p:spTree>
    <p:extLst>
      <p:ext uri="{BB962C8B-B14F-4D97-AF65-F5344CB8AC3E}">
        <p14:creationId xmlns:p14="http://schemas.microsoft.com/office/powerpoint/2010/main" val="166878645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Weighted set cover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6453764-526E-B544-8994-3200592721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471204"/>
              </p:ext>
            </p:extLst>
          </p:nvPr>
        </p:nvGraphicFramePr>
        <p:xfrm>
          <a:off x="1451304" y="1439510"/>
          <a:ext cx="6096000" cy="397256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38564141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83065075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2449185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Shape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Unweighted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Weighted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9690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Halfspaces</a:t>
                      </a:r>
                      <a:r>
                        <a:rPr lang="en-US" dirty="0"/>
                        <a:t> 2-D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Exact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Exact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958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Halfspaces</a:t>
                      </a:r>
                      <a:r>
                        <a:rPr lang="en-US" dirty="0"/>
                        <a:t> 3-D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QPTAS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01494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Halfspaces</a:t>
                      </a:r>
                      <a:r>
                        <a:rPr lang="en-US" dirty="0"/>
                        <a:t> d-</a:t>
                      </a:r>
                      <a:r>
                        <a:rPr lang="en-US" dirty="0" err="1"/>
                        <a:t>D,d</a:t>
                      </a:r>
                      <a:r>
                        <a:rPr lang="en-US" dirty="0"/>
                        <a:t>&gt;3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APX-hard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APX-hard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18832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Balls in 2-D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QPTAS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4248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Pseudodisks</a:t>
                      </a:r>
                      <a:r>
                        <a:rPr lang="en-US" dirty="0"/>
                        <a:t> in 2-D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QPTAS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0" dirty="0">
                          <a:solidFill>
                            <a:srgbClr val="FF0000"/>
                          </a:solidFill>
                        </a:rPr>
                        <a:t>QPTAS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2989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Balls in 3-D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APX-hard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APX-hard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9605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Rectangles 2-D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APX-hard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APX-hard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3209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Triangles in 2-D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APX-hard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APX-hard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4684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Non-piercing regions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PTAS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713360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CFC974E-BC66-B940-98DB-88CF158A5E7A}"/>
              </a:ext>
            </a:extLst>
          </p:cNvPr>
          <p:cNvSpPr txBox="1"/>
          <p:nvPr/>
        </p:nvSpPr>
        <p:spPr>
          <a:xfrm>
            <a:off x="969596" y="6005090"/>
            <a:ext cx="7641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key separation in the plane seems to be between piercing and non-piercing.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2E5EE5-B289-304D-B824-821DD0A18643}"/>
              </a:ext>
            </a:extLst>
          </p:cNvPr>
          <p:cNvSpPr txBox="1"/>
          <p:nvPr/>
        </p:nvSpPr>
        <p:spPr>
          <a:xfrm>
            <a:off x="3276600" y="5523914"/>
            <a:ext cx="1987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[Mustafa, R. Ray’14]</a:t>
            </a:r>
          </a:p>
        </p:txBody>
      </p:sp>
    </p:spTree>
    <p:extLst>
      <p:ext uri="{BB962C8B-B14F-4D97-AF65-F5344CB8AC3E}">
        <p14:creationId xmlns:p14="http://schemas.microsoft.com/office/powerpoint/2010/main" val="64389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RESEARCH DIRECTIONS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3F8D5A-D4C1-5C43-B99D-F353FB519952}"/>
              </a:ext>
            </a:extLst>
          </p:cNvPr>
          <p:cNvSpPr txBox="1"/>
          <p:nvPr/>
        </p:nvSpPr>
        <p:spPr>
          <a:xfrm>
            <a:off x="762000" y="2438400"/>
            <a:ext cx="7696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Polynomial time algorithm for constructing a planar support.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algorithm currently runs in cubic time. Is there a faster algorithm 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With Ambar, we have recently obtained O(</a:t>
            </a:r>
            <a:r>
              <a:rPr lang="en-US" dirty="0" err="1"/>
              <a:t>nlog</a:t>
            </a:r>
            <a:r>
              <a:rPr lang="en-US" dirty="0"/>
              <a:t> n)-time algorithms when the objects are non-piercing axis-parallel rectangles (for the primal setting).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Can we extend these results to planar graphs ?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/>
              <a:t>Graphs drawn on a surface ? (Does not directly extend, but some </a:t>
            </a:r>
          </a:p>
          <a:p>
            <a:pPr lvl="2"/>
            <a:r>
              <a:rPr lang="en-US" dirty="0"/>
              <a:t>     analogue must be true).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0F4CA4-9CB1-8C4B-9592-C2B27ED1691E}"/>
              </a:ext>
            </a:extLst>
          </p:cNvPr>
          <p:cNvSpPr txBox="1"/>
          <p:nvPr/>
        </p:nvSpPr>
        <p:spPr>
          <a:xfrm>
            <a:off x="762000" y="1905000"/>
            <a:ext cx="2878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For non-piercing regions: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37315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Research directions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1B6A5F-F1AE-4048-83A4-21B4E4A626CC}"/>
              </a:ext>
            </a:extLst>
          </p:cNvPr>
          <p:cNvSpPr txBox="1"/>
          <p:nvPr/>
        </p:nvSpPr>
        <p:spPr>
          <a:xfrm>
            <a:off x="304800" y="2057400"/>
            <a:ext cx="8751819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sz="2400" b="1" dirty="0"/>
              <a:t>Dealing with Piercing:</a:t>
            </a:r>
          </a:p>
          <a:p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non-piercing region we obtain PTAS for several problems in the unweighted</a:t>
            </a:r>
          </a:p>
          <a:p>
            <a:r>
              <a:rPr lang="en-US" dirty="0"/>
              <a:t>     setting.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 Cover with nearly equilateral, nearly congruent triangles is APX-hard 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[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Har-Peled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‘09].</a:t>
            </a:r>
          </a:p>
          <a:p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Develop techniques to deal with piercing regions.</a:t>
            </a:r>
          </a:p>
        </p:txBody>
      </p:sp>
    </p:spTree>
    <p:extLst>
      <p:ext uri="{BB962C8B-B14F-4D97-AF65-F5344CB8AC3E}">
        <p14:creationId xmlns:p14="http://schemas.microsoft.com/office/powerpoint/2010/main" val="343836202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Research directions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1B6A5F-F1AE-4048-83A4-21B4E4A626CC}"/>
              </a:ext>
            </a:extLst>
          </p:cNvPr>
          <p:cNvSpPr txBox="1"/>
          <p:nvPr/>
        </p:nvSpPr>
        <p:spPr>
          <a:xfrm>
            <a:off x="906174" y="2362200"/>
            <a:ext cx="7181710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sz="2400" b="1" dirty="0"/>
              <a:t>Non-Planar Supports</a:t>
            </a:r>
          </a:p>
          <a:p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Are there algorithms that yield a non-planar support 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are interested in graph classes that have sub-linear sized separators.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most general class of graphs that have this property are called </a:t>
            </a:r>
          </a:p>
          <a:p>
            <a:r>
              <a:rPr lang="en-US" dirty="0"/>
              <a:t>     </a:t>
            </a:r>
            <a:r>
              <a:rPr lang="en-US" i="1" dirty="0"/>
              <a:t>Sparse graphs</a:t>
            </a:r>
            <a:r>
              <a:rPr lang="en-US" dirty="0"/>
              <a:t>. However, we don’t know when such supports exist.</a:t>
            </a:r>
          </a:p>
        </p:txBody>
      </p:sp>
    </p:spTree>
    <p:extLst>
      <p:ext uri="{BB962C8B-B14F-4D97-AF65-F5344CB8AC3E}">
        <p14:creationId xmlns:p14="http://schemas.microsoft.com/office/powerpoint/2010/main" val="181633813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Research directions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65CD8A9-D2DD-4D47-BF69-6CD93A90C6F1}"/>
              </a:ext>
            </a:extLst>
          </p:cNvPr>
          <p:cNvGrpSpPr/>
          <p:nvPr/>
        </p:nvGrpSpPr>
        <p:grpSpPr>
          <a:xfrm rot="3630408">
            <a:off x="216297" y="2015607"/>
            <a:ext cx="4252063" cy="3852511"/>
            <a:chOff x="1005737" y="1600200"/>
            <a:chExt cx="4252063" cy="3852511"/>
          </a:xfrm>
          <a:solidFill>
            <a:schemeClr val="tx1"/>
          </a:solidFill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F714AA6-D170-BB43-9957-E0E4A69F12F6}"/>
                </a:ext>
              </a:extLst>
            </p:cNvPr>
            <p:cNvCxnSpPr/>
            <p:nvPr/>
          </p:nvCxnSpPr>
          <p:spPr>
            <a:xfrm rot="17969592">
              <a:off x="2600983" y="2083137"/>
              <a:ext cx="1045499" cy="3786951"/>
            </a:xfrm>
            <a:prstGeom prst="lin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C9CDFBE-50BF-644C-942B-82667EC988CA}"/>
                </a:ext>
              </a:extLst>
            </p:cNvPr>
            <p:cNvCxnSpPr/>
            <p:nvPr/>
          </p:nvCxnSpPr>
          <p:spPr>
            <a:xfrm flipV="1">
              <a:off x="1143000" y="3632492"/>
              <a:ext cx="4114800" cy="305446"/>
            </a:xfrm>
            <a:prstGeom prst="lin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906F774-0E82-DC46-BAE7-8F0E92B38767}"/>
                </a:ext>
              </a:extLst>
            </p:cNvPr>
            <p:cNvCxnSpPr/>
            <p:nvPr/>
          </p:nvCxnSpPr>
          <p:spPr>
            <a:xfrm rot="17969592" flipH="1">
              <a:off x="2414228" y="1645446"/>
              <a:ext cx="1020542" cy="3837524"/>
            </a:xfrm>
            <a:prstGeom prst="lin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BA01D3E-D305-2946-AE50-21F4B3171F78}"/>
                </a:ext>
              </a:extLst>
            </p:cNvPr>
            <p:cNvCxnSpPr/>
            <p:nvPr/>
          </p:nvCxnSpPr>
          <p:spPr>
            <a:xfrm>
              <a:off x="2025217" y="1600200"/>
              <a:ext cx="794183" cy="3733800"/>
            </a:xfrm>
            <a:prstGeom prst="lin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3606C1A-3630-F645-B666-A3B389372D6B}"/>
                </a:ext>
              </a:extLst>
            </p:cNvPr>
            <p:cNvCxnSpPr/>
            <p:nvPr/>
          </p:nvCxnSpPr>
          <p:spPr>
            <a:xfrm rot="12689369" flipH="1">
              <a:off x="2263893" y="2679397"/>
              <a:ext cx="2414332" cy="2773314"/>
            </a:xfrm>
            <a:prstGeom prst="straightConnector1">
              <a:avLst/>
            </a:prstGeom>
            <a:grpFill/>
            <a:ln w="28575">
              <a:solidFill>
                <a:schemeClr val="bg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29">
              <a:extLst>
                <a:ext uri="{FF2B5EF4-FFF2-40B4-BE49-F238E27FC236}">
                  <a16:creationId xmlns:a16="http://schemas.microsoft.com/office/drawing/2014/main" id="{95B4804F-9375-C74A-BAA0-7274B5E0A5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4619" y="3618636"/>
              <a:ext cx="106362" cy="107950"/>
            </a:xfrm>
            <a:prstGeom prst="ellipse">
              <a:avLst/>
            </a:prstGeom>
            <a:grp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" name="Oval 29">
              <a:extLst>
                <a:ext uri="{FF2B5EF4-FFF2-40B4-BE49-F238E27FC236}">
                  <a16:creationId xmlns:a16="http://schemas.microsoft.com/office/drawing/2014/main" id="{0977EF07-D2CB-BF4E-854A-28BD381D45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4884" y="4304287"/>
              <a:ext cx="106362" cy="107950"/>
            </a:xfrm>
            <a:prstGeom prst="ellipse">
              <a:avLst/>
            </a:prstGeom>
            <a:grp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2" name="Oval 29">
              <a:extLst>
                <a:ext uri="{FF2B5EF4-FFF2-40B4-BE49-F238E27FC236}">
                  <a16:creationId xmlns:a16="http://schemas.microsoft.com/office/drawing/2014/main" id="{B44BD8A5-191E-8B4A-B4FA-878836AB43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4200" y="3719945"/>
              <a:ext cx="106362" cy="107950"/>
            </a:xfrm>
            <a:prstGeom prst="ellipse">
              <a:avLst/>
            </a:prstGeom>
            <a:grp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" name="Oval 29">
              <a:extLst>
                <a:ext uri="{FF2B5EF4-FFF2-40B4-BE49-F238E27FC236}">
                  <a16:creationId xmlns:a16="http://schemas.microsoft.com/office/drawing/2014/main" id="{DDA16DD2-3B2E-D644-836A-79F7DDBDE0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5838" y="2856925"/>
              <a:ext cx="106362" cy="107950"/>
            </a:xfrm>
            <a:prstGeom prst="ellipse">
              <a:avLst/>
            </a:prstGeom>
            <a:grp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" name="Oval 29">
              <a:extLst>
                <a:ext uri="{FF2B5EF4-FFF2-40B4-BE49-F238E27FC236}">
                  <a16:creationId xmlns:a16="http://schemas.microsoft.com/office/drawing/2014/main" id="{A242B990-0E84-B443-9FD8-DEF3DC0150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4852" y="4024745"/>
              <a:ext cx="106362" cy="107950"/>
            </a:xfrm>
            <a:prstGeom prst="ellipse">
              <a:avLst/>
            </a:prstGeom>
            <a:grp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" name="Oval 29">
              <a:extLst>
                <a:ext uri="{FF2B5EF4-FFF2-40B4-BE49-F238E27FC236}">
                  <a16:creationId xmlns:a16="http://schemas.microsoft.com/office/drawing/2014/main" id="{C52FFD5C-E827-E343-8AC9-8A8DAF1902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5948" y="3764395"/>
              <a:ext cx="106362" cy="107950"/>
            </a:xfrm>
            <a:prstGeom prst="ellipse">
              <a:avLst/>
            </a:prstGeom>
            <a:grpFill/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33F52D4-F7BB-5D4B-A495-D7B7B47459BE}"/>
                  </a:ext>
                </a:extLst>
              </p:cNvPr>
              <p:cNvSpPr txBox="1"/>
              <p:nvPr/>
            </p:nvSpPr>
            <p:spPr>
              <a:xfrm>
                <a:off x="4484519" y="1728483"/>
                <a:ext cx="4272388" cy="39703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Pick the smallest subset of lines that</a:t>
                </a:r>
              </a:p>
              <a:p>
                <a:r>
                  <a:rPr lang="en-US" dirty="0"/>
                  <a:t>     cover all points.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Best Known: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dirty="0"/>
                  <a:t>-approximation via</a:t>
                </a:r>
              </a:p>
              <a:p>
                <a:r>
                  <a:rPr lang="en-US" dirty="0"/>
                  <a:t>   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-nets and LP rounding.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 LP can not give a constant-factor</a:t>
                </a:r>
              </a:p>
              <a:p>
                <a:r>
                  <a:rPr lang="en-US" dirty="0"/>
                  <a:t>     approximation, due to the non-linear</a:t>
                </a:r>
              </a:p>
              <a:p>
                <a:r>
                  <a:rPr lang="en-US" dirty="0"/>
                  <a:t>      lower bound on the size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-nets for</a:t>
                </a:r>
              </a:p>
              <a:p>
                <a:r>
                  <a:rPr lang="en-US" dirty="0"/>
                  <a:t>      this set system </a:t>
                </a:r>
                <a:r>
                  <a:rPr lang="en-US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[Alon ‘12].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accent1">
                      <a:lumMod val="20000"/>
                      <a:lumOff val="80000"/>
                    </a:schemeClr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We don’t know algorithms better than</a:t>
                </a:r>
              </a:p>
              <a:p>
                <a:r>
                  <a:rPr lang="en-US" dirty="0"/>
                  <a:t>     the obvious ones if we consider line</a:t>
                </a:r>
              </a:p>
              <a:p>
                <a:r>
                  <a:rPr lang="en-US" dirty="0"/>
                  <a:t>      segments in two orthogonal directions !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33F52D4-F7BB-5D4B-A495-D7B7B47459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4519" y="1728483"/>
                <a:ext cx="4272388" cy="3970318"/>
              </a:xfrm>
              <a:prstGeom prst="rect">
                <a:avLst/>
              </a:prstGeom>
              <a:blipFill>
                <a:blip r:embed="rId2"/>
                <a:stretch>
                  <a:fillRect l="-888" t="-637" r="-592" b="-1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281153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Research directions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1B6A5F-F1AE-4048-83A4-21B4E4A626CC}"/>
              </a:ext>
            </a:extLst>
          </p:cNvPr>
          <p:cNvSpPr txBox="1"/>
          <p:nvPr/>
        </p:nvSpPr>
        <p:spPr>
          <a:xfrm>
            <a:off x="370950" y="1524000"/>
            <a:ext cx="871245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sz="2000" b="1" dirty="0"/>
              <a:t>LP </a:t>
            </a:r>
            <a:r>
              <a:rPr lang="en-US" sz="2000" b="1" dirty="0" err="1"/>
              <a:t>Techniques+Geometry</a:t>
            </a:r>
            <a:r>
              <a:rPr lang="en-US" sz="2000" b="1" dirty="0"/>
              <a:t> for Dealing with Costs, Capacities, Demands.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geometric techniques developed work in the unweighted setting, and for some</a:t>
            </a:r>
          </a:p>
          <a:p>
            <a:r>
              <a:rPr lang="en-US" dirty="0"/>
              <a:t>     problems such as region packing, point packing, etc.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Many applications require dealing with costs, capacities, and demands. For example, </a:t>
            </a:r>
          </a:p>
          <a:p>
            <a:r>
              <a:rPr lang="en-US" dirty="0"/>
              <a:t>     minimizing average flow time 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[Batra, Kumar, Garg’ 18].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obtain better approximations require a mix of Linear Programming based techniques,</a:t>
            </a:r>
          </a:p>
          <a:p>
            <a:r>
              <a:rPr lang="en-US" dirty="0"/>
              <a:t>     such as LP-rounding, primal-dual, iterative rounding, etc. along with geometric tools.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079257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Research directions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1B6A5F-F1AE-4048-83A4-21B4E4A626CC}"/>
              </a:ext>
            </a:extLst>
          </p:cNvPr>
          <p:cNvSpPr txBox="1"/>
          <p:nvPr/>
        </p:nvSpPr>
        <p:spPr>
          <a:xfrm>
            <a:off x="383460" y="1371601"/>
            <a:ext cx="837954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400" b="1" dirty="0"/>
              <a:t>Techniques from Structural Graph Theory.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Except for a few examples, all the constructions of a support are planar supports.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Are there better techniques to show the existence of a support from a hereditary</a:t>
            </a:r>
          </a:p>
          <a:p>
            <a:r>
              <a:rPr lang="en-US" dirty="0"/>
              <a:t>    class with sub-linear support ?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most general class of such graphs are called </a:t>
            </a:r>
            <a:r>
              <a:rPr lang="en-US" i="1" dirty="0"/>
              <a:t>sparse graphs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.[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Nesetril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de Mendez’12]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Is there a characterization of regions (say topologically defined) for which we can prove the existence of a sparse support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dealing with weighted problems, we want to use structural tools such as treewidth, clique-width, etc. in conjunction with dynamic programming.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94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BD0632E-5623-6345-8633-935B77060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941" y="381557"/>
            <a:ext cx="8224054" cy="832292"/>
          </a:xfrm>
        </p:spPr>
        <p:txBody>
          <a:bodyPr>
            <a:normAutofit fontScale="90000"/>
          </a:bodyPr>
          <a:lstStyle/>
          <a:p>
            <a:r>
              <a:rPr lang="en-US" dirty="0"/>
              <a:t>Radio coverage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5F48AE-9270-0442-8A5C-37F124D39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60" y="2215151"/>
            <a:ext cx="838200" cy="838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B28C92-863A-154A-AE48-097C84D8F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10000"/>
            <a:ext cx="838200" cy="838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FCFC80-C003-DF43-83B0-4D777EF0A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648200"/>
            <a:ext cx="838200" cy="838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8C3867-6D2F-AF48-9717-2CB58AC43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380" y="2845664"/>
            <a:ext cx="838200" cy="838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DB59DC-CE7E-9A40-A329-9CFFBDBDF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500076"/>
            <a:ext cx="838200" cy="838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C6DD42-AC26-B845-85A5-D2FA16F1A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880" y="2857500"/>
            <a:ext cx="838200" cy="8382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FD973AAA-F3E7-DF4A-AEEE-C89130C01E96}"/>
              </a:ext>
            </a:extLst>
          </p:cNvPr>
          <p:cNvSpPr/>
          <p:nvPr/>
        </p:nvSpPr>
        <p:spPr>
          <a:xfrm>
            <a:off x="956310" y="1371600"/>
            <a:ext cx="2628900" cy="2667000"/>
          </a:xfrm>
          <a:prstGeom prst="ellipse">
            <a:avLst/>
          </a:prstGeom>
          <a:solidFill>
            <a:schemeClr val="bg1">
              <a:lumMod val="95000"/>
              <a:lumOff val="5000"/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6BC1F29-133B-3444-8179-ADD01028FCCC}"/>
              </a:ext>
            </a:extLst>
          </p:cNvPr>
          <p:cNvSpPr/>
          <p:nvPr/>
        </p:nvSpPr>
        <p:spPr>
          <a:xfrm>
            <a:off x="30480" y="3073536"/>
            <a:ext cx="2453640" cy="2509249"/>
          </a:xfrm>
          <a:prstGeom prst="ellipse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954AD0B-3E22-6148-AD6F-6AA3B9F415EF}"/>
              </a:ext>
            </a:extLst>
          </p:cNvPr>
          <p:cNvSpPr/>
          <p:nvPr/>
        </p:nvSpPr>
        <p:spPr>
          <a:xfrm>
            <a:off x="2381250" y="3007225"/>
            <a:ext cx="4000500" cy="3850775"/>
          </a:xfrm>
          <a:prstGeom prst="ellipse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5F9769F-CAE7-C749-8090-89CBC43FF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50" y="3619500"/>
            <a:ext cx="838200" cy="838200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7468C7F5-01F5-A54B-A807-A081E413CD4B}"/>
              </a:ext>
            </a:extLst>
          </p:cNvPr>
          <p:cNvSpPr/>
          <p:nvPr/>
        </p:nvSpPr>
        <p:spPr>
          <a:xfrm>
            <a:off x="2343150" y="1339376"/>
            <a:ext cx="4000500" cy="3850775"/>
          </a:xfrm>
          <a:prstGeom prst="ellipse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DD3D3F0-069C-0F46-A0D7-D8A749F61BB4}"/>
              </a:ext>
            </a:extLst>
          </p:cNvPr>
          <p:cNvSpPr/>
          <p:nvPr/>
        </p:nvSpPr>
        <p:spPr>
          <a:xfrm>
            <a:off x="4595495" y="1226414"/>
            <a:ext cx="4000500" cy="3850775"/>
          </a:xfrm>
          <a:prstGeom prst="ellipse">
            <a:avLst/>
          </a:prstGeom>
          <a:solidFill>
            <a:schemeClr val="bg1">
              <a:lumMod val="95000"/>
              <a:lumOff val="5000"/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BDF839D-A346-244F-A284-692BDE404D26}"/>
              </a:ext>
            </a:extLst>
          </p:cNvPr>
          <p:cNvSpPr/>
          <p:nvPr/>
        </p:nvSpPr>
        <p:spPr>
          <a:xfrm>
            <a:off x="5730240" y="2018488"/>
            <a:ext cx="4000500" cy="3850775"/>
          </a:xfrm>
          <a:prstGeom prst="ellipse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A787345-F08E-AE4B-8ED9-FC9E6DF36074}"/>
              </a:ext>
            </a:extLst>
          </p:cNvPr>
          <p:cNvSpPr/>
          <p:nvPr/>
        </p:nvSpPr>
        <p:spPr>
          <a:xfrm>
            <a:off x="196215" y="2933903"/>
            <a:ext cx="4000500" cy="3850775"/>
          </a:xfrm>
          <a:prstGeom prst="ellipse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C28BBA3-AB54-BC4F-83A6-7AE8931EF207}"/>
              </a:ext>
            </a:extLst>
          </p:cNvPr>
          <p:cNvSpPr/>
          <p:nvPr/>
        </p:nvSpPr>
        <p:spPr>
          <a:xfrm>
            <a:off x="1676400" y="2743200"/>
            <a:ext cx="137160" cy="132215"/>
          </a:xfrm>
          <a:prstGeom prst="ellipse">
            <a:avLst/>
          </a:prstGeom>
          <a:solidFill>
            <a:schemeClr val="bg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69B0DB8-E3BF-324F-9260-98A185B7F0C0}"/>
              </a:ext>
            </a:extLst>
          </p:cNvPr>
          <p:cNvSpPr/>
          <p:nvPr/>
        </p:nvSpPr>
        <p:spPr>
          <a:xfrm>
            <a:off x="2533650" y="3276600"/>
            <a:ext cx="137160" cy="132215"/>
          </a:xfrm>
          <a:prstGeom prst="ellipse">
            <a:avLst/>
          </a:prstGeom>
          <a:solidFill>
            <a:schemeClr val="bg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9497684-91B7-824C-8B97-8D9DAEB7A629}"/>
              </a:ext>
            </a:extLst>
          </p:cNvPr>
          <p:cNvSpPr/>
          <p:nvPr/>
        </p:nvSpPr>
        <p:spPr>
          <a:xfrm>
            <a:off x="5118735" y="3972492"/>
            <a:ext cx="137160" cy="132215"/>
          </a:xfrm>
          <a:prstGeom prst="ellipse">
            <a:avLst/>
          </a:prstGeom>
          <a:solidFill>
            <a:schemeClr val="bg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0CC502E-1406-2F46-A32A-15709D4F4A06}"/>
              </a:ext>
            </a:extLst>
          </p:cNvPr>
          <p:cNvSpPr/>
          <p:nvPr/>
        </p:nvSpPr>
        <p:spPr>
          <a:xfrm>
            <a:off x="7920990" y="2564655"/>
            <a:ext cx="137160" cy="132215"/>
          </a:xfrm>
          <a:prstGeom prst="ellipse">
            <a:avLst/>
          </a:prstGeom>
          <a:solidFill>
            <a:schemeClr val="bg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4DE4A6F-5E29-0640-9B1F-AE4C1BF7FB38}"/>
              </a:ext>
            </a:extLst>
          </p:cNvPr>
          <p:cNvSpPr/>
          <p:nvPr/>
        </p:nvSpPr>
        <p:spPr>
          <a:xfrm>
            <a:off x="5393690" y="2028155"/>
            <a:ext cx="137160" cy="132215"/>
          </a:xfrm>
          <a:prstGeom prst="ellipse">
            <a:avLst/>
          </a:prstGeom>
          <a:solidFill>
            <a:schemeClr val="bg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BC1925-2E37-AE4A-9274-665E8E1D4D51}"/>
              </a:ext>
            </a:extLst>
          </p:cNvPr>
          <p:cNvSpPr txBox="1"/>
          <p:nvPr/>
        </p:nvSpPr>
        <p:spPr>
          <a:xfrm>
            <a:off x="3638977" y="5941367"/>
            <a:ext cx="1616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Set Cover</a:t>
            </a:r>
          </a:p>
        </p:txBody>
      </p:sp>
    </p:spTree>
    <p:extLst>
      <p:ext uri="{BB962C8B-B14F-4D97-AF65-F5344CB8AC3E}">
        <p14:creationId xmlns:p14="http://schemas.microsoft.com/office/powerpoint/2010/main" val="3951341045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Research directions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1B6A5F-F1AE-4048-83A4-21B4E4A626CC}"/>
              </a:ext>
            </a:extLst>
          </p:cNvPr>
          <p:cNvSpPr txBox="1"/>
          <p:nvPr/>
        </p:nvSpPr>
        <p:spPr>
          <a:xfrm>
            <a:off x="383460" y="1371600"/>
            <a:ext cx="846825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b="1" dirty="0"/>
              <a:t>Applications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Many of the problems studied have direct applications in robotics, especially UAVs.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Working with researchers in robotics to solve their geometric optimization</a:t>
            </a:r>
          </a:p>
          <a:p>
            <a:pPr lvl="1"/>
            <a:r>
              <a:rPr lang="en-US" dirty="0"/>
              <a:t>     problems.</a:t>
            </a:r>
          </a:p>
          <a:p>
            <a:pPr lvl="1"/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Development of fast and practical algorithms.</a:t>
            </a:r>
          </a:p>
          <a:p>
            <a:endParaRPr lang="en-US" dirty="0"/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D6D9B5-09F5-1442-9289-ED5D384C0851}"/>
              </a:ext>
            </a:extLst>
          </p:cNvPr>
          <p:cNvSpPr txBox="1"/>
          <p:nvPr/>
        </p:nvSpPr>
        <p:spPr>
          <a:xfrm>
            <a:off x="262904" y="4547315"/>
            <a:ext cx="84682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Fundamental Approximation Algorithms: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geometric insights back into attacking longstanding questions in approximation algorithms such as: </a:t>
            </a:r>
            <a:r>
              <a:rPr lang="en-US" dirty="0" err="1"/>
              <a:t>Unsplittable</a:t>
            </a:r>
            <a:r>
              <a:rPr lang="en-US" dirty="0"/>
              <a:t> Flow, Flow time, etc.</a:t>
            </a:r>
          </a:p>
        </p:txBody>
      </p:sp>
    </p:spTree>
    <p:extLst>
      <p:ext uri="{BB962C8B-B14F-4D97-AF65-F5344CB8AC3E}">
        <p14:creationId xmlns:p14="http://schemas.microsoft.com/office/powerpoint/2010/main" val="189196959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D5BA3-63F4-5243-8215-78BCF3E9D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37AE6-1D4B-FD45-8779-DAA08AD90B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4455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Other work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1B6A5F-F1AE-4048-83A4-21B4E4A626CC}"/>
              </a:ext>
            </a:extLst>
          </p:cNvPr>
          <p:cNvSpPr txBox="1"/>
          <p:nvPr/>
        </p:nvSpPr>
        <p:spPr>
          <a:xfrm>
            <a:off x="383460" y="1371600"/>
            <a:ext cx="846825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Graph Coloring problems: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Max-Coloring of special graph classes.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Online coloring of graph classes.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Structural restrictions such as forbidden induced subgraphs.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Pricing problems.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Highway and Tollbooth pricing.</a:t>
            </a:r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Maximum-Feasible subsystem.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Complexity of Maximum feasible subsystem problem for restricted matrices.</a:t>
            </a:r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Resource allocation, and scheduling problems.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Unsplittable</a:t>
            </a:r>
            <a:r>
              <a:rPr lang="en-US" dirty="0"/>
              <a:t> flow on a path.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Coverage version of </a:t>
            </a:r>
            <a:r>
              <a:rPr lang="en-US" dirty="0" err="1"/>
              <a:t>unsplittable</a:t>
            </a:r>
            <a:r>
              <a:rPr lang="en-US" dirty="0"/>
              <a:t> flow.</a:t>
            </a:r>
          </a:p>
          <a:p>
            <a:pPr lvl="1"/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67871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D5BA3-63F4-5243-8215-78BCF3E9D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37AE6-1D4B-FD45-8779-DAA08AD90B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9289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29F9-68AF-1E42-B322-AC79A069E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81000"/>
            <a:ext cx="6705600" cy="533400"/>
          </a:xfrm>
        </p:spPr>
        <p:txBody>
          <a:bodyPr>
            <a:normAutofit fontScale="90000"/>
          </a:bodyPr>
          <a:lstStyle/>
          <a:p>
            <a:r>
              <a:rPr lang="en-US" dirty="0"/>
              <a:t>GRAPH COLORING</a:t>
            </a:r>
          </a:p>
        </p:txBody>
      </p:sp>
      <p:sp>
        <p:nvSpPr>
          <p:cNvPr id="5" name="Regular Pentagon 4">
            <a:extLst>
              <a:ext uri="{FF2B5EF4-FFF2-40B4-BE49-F238E27FC236}">
                <a16:creationId xmlns:a16="http://schemas.microsoft.com/office/drawing/2014/main" id="{B328BCFC-3D9D-4C4F-871D-087B8B803C35}"/>
              </a:ext>
            </a:extLst>
          </p:cNvPr>
          <p:cNvSpPr/>
          <p:nvPr/>
        </p:nvSpPr>
        <p:spPr>
          <a:xfrm>
            <a:off x="2933700" y="1919736"/>
            <a:ext cx="2971800" cy="2895600"/>
          </a:xfrm>
          <a:prstGeom prst="pent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24F8AC6-AB6A-B34E-9382-F9133BA47C7D}"/>
              </a:ext>
            </a:extLst>
          </p:cNvPr>
          <p:cNvSpPr/>
          <p:nvPr/>
        </p:nvSpPr>
        <p:spPr>
          <a:xfrm>
            <a:off x="4298654" y="1828800"/>
            <a:ext cx="241891" cy="2068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510C46D-01FA-CC4D-8AFE-B39327818B91}"/>
              </a:ext>
            </a:extLst>
          </p:cNvPr>
          <p:cNvSpPr/>
          <p:nvPr/>
        </p:nvSpPr>
        <p:spPr>
          <a:xfrm>
            <a:off x="5219700" y="4722807"/>
            <a:ext cx="241891" cy="20682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366E27E-45AE-534D-8138-A9E91BCF4B45}"/>
              </a:ext>
            </a:extLst>
          </p:cNvPr>
          <p:cNvSpPr/>
          <p:nvPr/>
        </p:nvSpPr>
        <p:spPr>
          <a:xfrm>
            <a:off x="5796959" y="2940736"/>
            <a:ext cx="241891" cy="20682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20EC9ED-D7EA-4945-8D69-72BC69D12AB1}"/>
              </a:ext>
            </a:extLst>
          </p:cNvPr>
          <p:cNvSpPr/>
          <p:nvPr/>
        </p:nvSpPr>
        <p:spPr>
          <a:xfrm>
            <a:off x="2800350" y="2940736"/>
            <a:ext cx="241891" cy="206829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C6D1CF9-1F39-9C42-99F4-8FAF32B531EC}"/>
              </a:ext>
            </a:extLst>
          </p:cNvPr>
          <p:cNvSpPr/>
          <p:nvPr/>
        </p:nvSpPr>
        <p:spPr>
          <a:xfrm>
            <a:off x="3390900" y="4722807"/>
            <a:ext cx="241891" cy="20682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BB7ED6-06ED-A445-8FBE-9237981593CB}"/>
                  </a:ext>
                </a:extLst>
              </p:cNvPr>
              <p:cNvSpPr txBox="1"/>
              <p:nvPr/>
            </p:nvSpPr>
            <p:spPr>
              <a:xfrm>
                <a:off x="680729" y="5079242"/>
                <a:ext cx="76200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i="1" dirty="0">
                    <a:solidFill>
                      <a:schemeClr val="bg1"/>
                    </a:solidFill>
                  </a:rPr>
                  <a:t>Chromatic Number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i="1" dirty="0">
                    <a:solidFill>
                      <a:schemeClr val="bg1"/>
                    </a:solidFill>
                  </a:rPr>
                  <a:t>: </a:t>
                </a:r>
                <a:r>
                  <a:rPr lang="en-US" dirty="0"/>
                  <a:t>Fewest number of colors such that coloring exists.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</a:rPr>
                  <a:t>Clique Number 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𝜛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: Largest subset of pairwise adjacent vertices.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BB7ED6-06ED-A445-8FBE-9237981593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729" y="5079242"/>
                <a:ext cx="7620000" cy="923330"/>
              </a:xfrm>
              <a:prstGeom prst="rect">
                <a:avLst/>
              </a:prstGeom>
              <a:blipFill>
                <a:blip r:embed="rId2"/>
                <a:stretch>
                  <a:fillRect l="-499" t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A066ADC2-6EB3-D344-BFB9-B34005DE2792}"/>
              </a:ext>
            </a:extLst>
          </p:cNvPr>
          <p:cNvSpPr txBox="1"/>
          <p:nvPr/>
        </p:nvSpPr>
        <p:spPr>
          <a:xfrm>
            <a:off x="511798" y="1286498"/>
            <a:ext cx="7815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Color vertices with fewest colors, so that adjacent vertices receive distinct colors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0FBE8D-740A-A54C-B393-80484433C0D3}"/>
                  </a:ext>
                </a:extLst>
              </p:cNvPr>
              <p:cNvSpPr txBox="1"/>
              <p:nvPr/>
            </p:nvSpPr>
            <p:spPr>
              <a:xfrm>
                <a:off x="3704135" y="6081812"/>
                <a:ext cx="15731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𝜒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)≥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𝜛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0FBE8D-740A-A54C-B393-80484433C0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135" y="6081812"/>
                <a:ext cx="1573188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DE331730-A836-554D-BAF7-A8539F17DC1F}"/>
              </a:ext>
            </a:extLst>
          </p:cNvPr>
          <p:cNvSpPr/>
          <p:nvPr/>
        </p:nvSpPr>
        <p:spPr>
          <a:xfrm>
            <a:off x="3704135" y="6002572"/>
            <a:ext cx="1515565" cy="62682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53847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29F9-68AF-1E42-B322-AC79A069E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81000"/>
            <a:ext cx="6705600" cy="533400"/>
          </a:xfrm>
        </p:spPr>
        <p:txBody>
          <a:bodyPr>
            <a:normAutofit fontScale="90000"/>
          </a:bodyPr>
          <a:lstStyle/>
          <a:p>
            <a:r>
              <a:rPr lang="en-US" dirty="0"/>
              <a:t>GRAPH COLORING</a:t>
            </a:r>
          </a:p>
        </p:txBody>
      </p:sp>
      <p:sp>
        <p:nvSpPr>
          <p:cNvPr id="5" name="Regular Pentagon 4">
            <a:extLst>
              <a:ext uri="{FF2B5EF4-FFF2-40B4-BE49-F238E27FC236}">
                <a16:creationId xmlns:a16="http://schemas.microsoft.com/office/drawing/2014/main" id="{B328BCFC-3D9D-4C4F-871D-087B8B803C35}"/>
              </a:ext>
            </a:extLst>
          </p:cNvPr>
          <p:cNvSpPr/>
          <p:nvPr/>
        </p:nvSpPr>
        <p:spPr>
          <a:xfrm>
            <a:off x="533400" y="1676400"/>
            <a:ext cx="2895600" cy="2590800"/>
          </a:xfrm>
          <a:prstGeom prst="pent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24F8AC6-AB6A-B34E-9382-F9133BA47C7D}"/>
              </a:ext>
            </a:extLst>
          </p:cNvPr>
          <p:cNvSpPr/>
          <p:nvPr/>
        </p:nvSpPr>
        <p:spPr>
          <a:xfrm>
            <a:off x="1863356" y="1569368"/>
            <a:ext cx="235688" cy="18505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510C46D-01FA-CC4D-8AFE-B39327818B91}"/>
              </a:ext>
            </a:extLst>
          </p:cNvPr>
          <p:cNvSpPr/>
          <p:nvPr/>
        </p:nvSpPr>
        <p:spPr>
          <a:xfrm>
            <a:off x="2781300" y="4196443"/>
            <a:ext cx="235688" cy="18505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366E27E-45AE-534D-8138-A9E91BCF4B45}"/>
              </a:ext>
            </a:extLst>
          </p:cNvPr>
          <p:cNvSpPr/>
          <p:nvPr/>
        </p:nvSpPr>
        <p:spPr>
          <a:xfrm>
            <a:off x="3326662" y="2594451"/>
            <a:ext cx="235688" cy="18505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20EC9ED-D7EA-4945-8D69-72BC69D12AB1}"/>
              </a:ext>
            </a:extLst>
          </p:cNvPr>
          <p:cNvSpPr/>
          <p:nvPr/>
        </p:nvSpPr>
        <p:spPr>
          <a:xfrm>
            <a:off x="400050" y="2594450"/>
            <a:ext cx="235688" cy="185057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C6D1CF9-1F39-9C42-99F4-8FAF32B531EC}"/>
              </a:ext>
            </a:extLst>
          </p:cNvPr>
          <p:cNvSpPr/>
          <p:nvPr/>
        </p:nvSpPr>
        <p:spPr>
          <a:xfrm>
            <a:off x="990600" y="4196442"/>
            <a:ext cx="235688" cy="18505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A38E44-4548-7247-8A65-1435DDC34E0B}"/>
              </a:ext>
            </a:extLst>
          </p:cNvPr>
          <p:cNvSpPr txBox="1"/>
          <p:nvPr/>
        </p:nvSpPr>
        <p:spPr>
          <a:xfrm>
            <a:off x="4572000" y="1569368"/>
            <a:ext cx="40767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Several applications in resource allocation, scheduling,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NP-hard problem. Worse still, hard to approximate in polynomial time.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Special cases tractable.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A8978AC-2529-6346-BE1C-47B6E73669D6}"/>
                  </a:ext>
                </a:extLst>
              </p:cNvPr>
              <p:cNvSpPr txBox="1"/>
              <p:nvPr/>
            </p:nvSpPr>
            <p:spPr>
              <a:xfrm>
                <a:off x="0" y="4641036"/>
                <a:ext cx="9067800" cy="17597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Approximation algorithm</a:t>
                </a:r>
                <a:r>
                  <a:rPr lang="en-US" dirty="0"/>
                  <a:t>:  Algorithm that runs in polynomial time, and guarantees to produce a solution, whose value is at most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𝑂𝑃𝑇</m:t>
                    </m:r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𝑂𝑃𝑇</m:t>
                    </m:r>
                  </m:oMath>
                </a14:m>
                <a:r>
                  <a:rPr lang="en-US" b="0" dirty="0"/>
                  <a:t> is the value of an optimal solution (and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≥1</m:t>
                    </m:r>
                  </m:oMath>
                </a14:m>
                <a:r>
                  <a:rPr lang="en-US" b="0" dirty="0"/>
                  <a:t>).</a:t>
                </a:r>
              </a:p>
              <a:p>
                <a:endParaRPr lang="en-US" dirty="0"/>
              </a:p>
              <a:p>
                <a:r>
                  <a:rPr lang="en-US" b="0" dirty="0"/>
                  <a:t>Example:  </a:t>
                </a:r>
              </a:p>
              <a:p>
                <a:r>
                  <a:rPr lang="en-US" b="0" dirty="0"/>
                  <a:t>A polynomial time algorithm that always produces a coloring with at most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colors.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DA8978AC-2529-6346-BE1C-47B6E73669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641036"/>
                <a:ext cx="9067800" cy="1759763"/>
              </a:xfrm>
              <a:prstGeom prst="rect">
                <a:avLst/>
              </a:prstGeom>
              <a:blipFill>
                <a:blip r:embed="rId2"/>
                <a:stretch>
                  <a:fillRect l="-420" t="-714" r="-280" b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152464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29F9-68AF-1E42-B322-AC79A069E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81000"/>
            <a:ext cx="6705600" cy="533400"/>
          </a:xfrm>
        </p:spPr>
        <p:txBody>
          <a:bodyPr>
            <a:normAutofit fontScale="90000"/>
          </a:bodyPr>
          <a:lstStyle/>
          <a:p>
            <a:r>
              <a:rPr lang="en-US" dirty="0"/>
              <a:t>INTERVAL GRAPHS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E20D57-384B-FC4F-AB47-DCF0493D4585}"/>
              </a:ext>
            </a:extLst>
          </p:cNvPr>
          <p:cNvCxnSpPr/>
          <p:nvPr/>
        </p:nvCxnSpPr>
        <p:spPr>
          <a:xfrm>
            <a:off x="609600" y="2895600"/>
            <a:ext cx="7315200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E9CF5CA-61D6-B946-AC77-60FE6EF67BFB}"/>
              </a:ext>
            </a:extLst>
          </p:cNvPr>
          <p:cNvCxnSpPr/>
          <p:nvPr/>
        </p:nvCxnSpPr>
        <p:spPr>
          <a:xfrm>
            <a:off x="1066800" y="2438400"/>
            <a:ext cx="1905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D68BAD8-C459-1347-BF93-21FC19ECDA9A}"/>
              </a:ext>
            </a:extLst>
          </p:cNvPr>
          <p:cNvCxnSpPr>
            <a:cxnSpLocks/>
          </p:cNvCxnSpPr>
          <p:nvPr/>
        </p:nvCxnSpPr>
        <p:spPr>
          <a:xfrm>
            <a:off x="1447800" y="1981200"/>
            <a:ext cx="25908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F22795A-6722-F242-A4D7-08CA2DB1007A}"/>
              </a:ext>
            </a:extLst>
          </p:cNvPr>
          <p:cNvCxnSpPr>
            <a:cxnSpLocks/>
          </p:cNvCxnSpPr>
          <p:nvPr/>
        </p:nvCxnSpPr>
        <p:spPr>
          <a:xfrm>
            <a:off x="3581400" y="2133600"/>
            <a:ext cx="3048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AF196E-4BAA-9947-911B-84B6D5A6044D}"/>
              </a:ext>
            </a:extLst>
          </p:cNvPr>
          <p:cNvCxnSpPr/>
          <p:nvPr/>
        </p:nvCxnSpPr>
        <p:spPr>
          <a:xfrm>
            <a:off x="5715000" y="2514600"/>
            <a:ext cx="1981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39728F1-3025-3C44-8A79-A16999C6A4C8}"/>
              </a:ext>
            </a:extLst>
          </p:cNvPr>
          <p:cNvSpPr txBox="1"/>
          <p:nvPr/>
        </p:nvSpPr>
        <p:spPr>
          <a:xfrm>
            <a:off x="1981200" y="2133599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D8EC3E-9A64-E544-9890-FF1149B96257}"/>
              </a:ext>
            </a:extLst>
          </p:cNvPr>
          <p:cNvSpPr txBox="1"/>
          <p:nvPr/>
        </p:nvSpPr>
        <p:spPr>
          <a:xfrm>
            <a:off x="2362200" y="1644133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14CE16-4F7E-AB44-BF78-93F9FC11AB81}"/>
              </a:ext>
            </a:extLst>
          </p:cNvPr>
          <p:cNvSpPr txBox="1"/>
          <p:nvPr/>
        </p:nvSpPr>
        <p:spPr>
          <a:xfrm>
            <a:off x="5105400" y="1721522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E21556-3F16-E749-8DB2-A36AF4E33734}"/>
              </a:ext>
            </a:extLst>
          </p:cNvPr>
          <p:cNvSpPr txBox="1"/>
          <p:nvPr/>
        </p:nvSpPr>
        <p:spPr>
          <a:xfrm>
            <a:off x="6685156" y="2175158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559B874-BD45-8E4F-9CFF-71641EA922F5}"/>
              </a:ext>
            </a:extLst>
          </p:cNvPr>
          <p:cNvSpPr/>
          <p:nvPr/>
        </p:nvSpPr>
        <p:spPr>
          <a:xfrm>
            <a:off x="3238500" y="3581400"/>
            <a:ext cx="228600" cy="228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5723D1E-2A48-7B41-AC37-9C9494E4D32A}"/>
              </a:ext>
            </a:extLst>
          </p:cNvPr>
          <p:cNvSpPr/>
          <p:nvPr/>
        </p:nvSpPr>
        <p:spPr>
          <a:xfrm>
            <a:off x="3238500" y="5029200"/>
            <a:ext cx="228600" cy="228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0848CF9-9AE2-6C4D-9752-BE2CA5759A72}"/>
              </a:ext>
            </a:extLst>
          </p:cNvPr>
          <p:cNvSpPr/>
          <p:nvPr/>
        </p:nvSpPr>
        <p:spPr>
          <a:xfrm>
            <a:off x="5219700" y="5029200"/>
            <a:ext cx="228600" cy="228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C5FD90B-2C53-1E41-A346-A0D1E80C66C9}"/>
              </a:ext>
            </a:extLst>
          </p:cNvPr>
          <p:cNvSpPr/>
          <p:nvPr/>
        </p:nvSpPr>
        <p:spPr>
          <a:xfrm>
            <a:off x="5219700" y="3581400"/>
            <a:ext cx="228600" cy="2286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F73FFCE-665B-9044-A552-1A3AA2F130CB}"/>
              </a:ext>
            </a:extLst>
          </p:cNvPr>
          <p:cNvCxnSpPr>
            <a:stCxn id="24" idx="4"/>
            <a:endCxn id="25" idx="0"/>
          </p:cNvCxnSpPr>
          <p:nvPr/>
        </p:nvCxnSpPr>
        <p:spPr>
          <a:xfrm>
            <a:off x="3352800" y="3810000"/>
            <a:ext cx="0" cy="12192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709359F-CADB-5C4E-841A-3E827440BADB}"/>
              </a:ext>
            </a:extLst>
          </p:cNvPr>
          <p:cNvCxnSpPr>
            <a:stCxn id="25" idx="6"/>
            <a:endCxn id="26" idx="2"/>
          </p:cNvCxnSpPr>
          <p:nvPr/>
        </p:nvCxnSpPr>
        <p:spPr>
          <a:xfrm>
            <a:off x="3467100" y="5143500"/>
            <a:ext cx="175260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4705731-A868-9D4A-8B4A-FED2CAE7804B}"/>
              </a:ext>
            </a:extLst>
          </p:cNvPr>
          <p:cNvCxnSpPr>
            <a:stCxn id="26" idx="0"/>
            <a:endCxn id="27" idx="4"/>
          </p:cNvCxnSpPr>
          <p:nvPr/>
        </p:nvCxnSpPr>
        <p:spPr>
          <a:xfrm flipV="1">
            <a:off x="5334000" y="3810000"/>
            <a:ext cx="0" cy="121920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057704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29F9-68AF-1E42-B322-AC79A069E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5702" y="330872"/>
            <a:ext cx="7978698" cy="551261"/>
          </a:xfrm>
        </p:spPr>
        <p:txBody>
          <a:bodyPr>
            <a:normAutofit fontScale="90000"/>
          </a:bodyPr>
          <a:lstStyle/>
          <a:p>
            <a:r>
              <a:rPr lang="en-US" dirty="0"/>
              <a:t>COLORING INTERVAL GRAPHS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E20D57-384B-FC4F-AB47-DCF0493D4585}"/>
              </a:ext>
            </a:extLst>
          </p:cNvPr>
          <p:cNvCxnSpPr/>
          <p:nvPr/>
        </p:nvCxnSpPr>
        <p:spPr>
          <a:xfrm>
            <a:off x="609600" y="2895600"/>
            <a:ext cx="7315200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E9CF5CA-61D6-B946-AC77-60FE6EF67BFB}"/>
              </a:ext>
            </a:extLst>
          </p:cNvPr>
          <p:cNvCxnSpPr/>
          <p:nvPr/>
        </p:nvCxnSpPr>
        <p:spPr>
          <a:xfrm>
            <a:off x="1066800" y="2438400"/>
            <a:ext cx="1905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D68BAD8-C459-1347-BF93-21FC19ECDA9A}"/>
              </a:ext>
            </a:extLst>
          </p:cNvPr>
          <p:cNvCxnSpPr>
            <a:cxnSpLocks/>
          </p:cNvCxnSpPr>
          <p:nvPr/>
        </p:nvCxnSpPr>
        <p:spPr>
          <a:xfrm>
            <a:off x="1447800" y="1981200"/>
            <a:ext cx="25908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F22795A-6722-F242-A4D7-08CA2DB1007A}"/>
              </a:ext>
            </a:extLst>
          </p:cNvPr>
          <p:cNvCxnSpPr>
            <a:cxnSpLocks/>
          </p:cNvCxnSpPr>
          <p:nvPr/>
        </p:nvCxnSpPr>
        <p:spPr>
          <a:xfrm>
            <a:off x="3581400" y="2133600"/>
            <a:ext cx="3048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AF196E-4BAA-9947-911B-84B6D5A6044D}"/>
              </a:ext>
            </a:extLst>
          </p:cNvPr>
          <p:cNvCxnSpPr/>
          <p:nvPr/>
        </p:nvCxnSpPr>
        <p:spPr>
          <a:xfrm>
            <a:off x="5715000" y="2514600"/>
            <a:ext cx="1981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39728F1-3025-3C44-8A79-A16999C6A4C8}"/>
              </a:ext>
            </a:extLst>
          </p:cNvPr>
          <p:cNvSpPr txBox="1"/>
          <p:nvPr/>
        </p:nvSpPr>
        <p:spPr>
          <a:xfrm>
            <a:off x="832624" y="2186309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D8EC3E-9A64-E544-9890-FF1149B96257}"/>
              </a:ext>
            </a:extLst>
          </p:cNvPr>
          <p:cNvSpPr txBox="1"/>
          <p:nvPr/>
        </p:nvSpPr>
        <p:spPr>
          <a:xfrm>
            <a:off x="1219200" y="1728542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14CE16-4F7E-AB44-BF78-93F9FC11AB81}"/>
              </a:ext>
            </a:extLst>
          </p:cNvPr>
          <p:cNvSpPr txBox="1"/>
          <p:nvPr/>
        </p:nvSpPr>
        <p:spPr>
          <a:xfrm>
            <a:off x="3328639" y="1934841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E21556-3F16-E749-8DB2-A36AF4E33734}"/>
              </a:ext>
            </a:extLst>
          </p:cNvPr>
          <p:cNvSpPr txBox="1"/>
          <p:nvPr/>
        </p:nvSpPr>
        <p:spPr>
          <a:xfrm>
            <a:off x="5408341" y="2281871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4F9761-802E-594A-B528-7F0688B6AA21}"/>
              </a:ext>
            </a:extLst>
          </p:cNvPr>
          <p:cNvSpPr txBox="1"/>
          <p:nvPr/>
        </p:nvSpPr>
        <p:spPr>
          <a:xfrm>
            <a:off x="1066800" y="3505201"/>
            <a:ext cx="6858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Coloring can be solved in polynomial time.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Sub-class of </a:t>
            </a:r>
            <a:r>
              <a:rPr lang="en-US" i="1" dirty="0"/>
              <a:t>perfect graphs.</a:t>
            </a:r>
          </a:p>
          <a:p>
            <a:endParaRPr 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Coloring can be solved in polynomial time for perfect graphs via a sophisticated algorithm.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EE6402-85C9-2C49-961F-8B912BA2FCF2}"/>
              </a:ext>
            </a:extLst>
          </p:cNvPr>
          <p:cNvCxnSpPr/>
          <p:nvPr/>
        </p:nvCxnSpPr>
        <p:spPr>
          <a:xfrm flipV="1">
            <a:off x="838199" y="1638300"/>
            <a:ext cx="0" cy="1600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32F60E5-927D-0E4F-8849-004579DB2842}"/>
              </a:ext>
            </a:extLst>
          </p:cNvPr>
          <p:cNvCxnSpPr/>
          <p:nvPr/>
        </p:nvCxnSpPr>
        <p:spPr>
          <a:xfrm flipV="1">
            <a:off x="1061224" y="1638300"/>
            <a:ext cx="0" cy="1600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20F8F0C-C6E9-694E-B285-1CE80FA90BEA}"/>
              </a:ext>
            </a:extLst>
          </p:cNvPr>
          <p:cNvCxnSpPr/>
          <p:nvPr/>
        </p:nvCxnSpPr>
        <p:spPr>
          <a:xfrm flipV="1">
            <a:off x="1445941" y="1638300"/>
            <a:ext cx="0" cy="1600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041C7FA-D7B9-7D41-8B1B-665054CCD21B}"/>
              </a:ext>
            </a:extLst>
          </p:cNvPr>
          <p:cNvCxnSpPr/>
          <p:nvPr/>
        </p:nvCxnSpPr>
        <p:spPr>
          <a:xfrm flipV="1">
            <a:off x="3557239" y="1638300"/>
            <a:ext cx="0" cy="1600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4BE4B01-DBAE-604E-8FC7-B15C8A37EB5F}"/>
              </a:ext>
            </a:extLst>
          </p:cNvPr>
          <p:cNvCxnSpPr/>
          <p:nvPr/>
        </p:nvCxnSpPr>
        <p:spPr>
          <a:xfrm flipV="1">
            <a:off x="5715000" y="1657555"/>
            <a:ext cx="0" cy="16002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77F08C6-7A63-3C44-967F-A3DCF848BDC8}"/>
              </a:ext>
            </a:extLst>
          </p:cNvPr>
          <p:cNvSpPr txBox="1"/>
          <p:nvPr/>
        </p:nvSpPr>
        <p:spPr>
          <a:xfrm>
            <a:off x="6629400" y="214327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762E1C-039D-7940-B860-41A4F966275C}"/>
              </a:ext>
            </a:extLst>
          </p:cNvPr>
          <p:cNvSpPr txBox="1"/>
          <p:nvPr/>
        </p:nvSpPr>
        <p:spPr>
          <a:xfrm>
            <a:off x="2166123" y="165580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C35FFD0-E5FA-E247-842A-19B26C274D13}"/>
              </a:ext>
            </a:extLst>
          </p:cNvPr>
          <p:cNvSpPr txBox="1"/>
          <p:nvPr/>
        </p:nvSpPr>
        <p:spPr>
          <a:xfrm>
            <a:off x="4880496" y="176068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7585E8-E5C4-EC4A-97DD-0D1BC2A29A52}"/>
              </a:ext>
            </a:extLst>
          </p:cNvPr>
          <p:cNvSpPr txBox="1"/>
          <p:nvPr/>
        </p:nvSpPr>
        <p:spPr>
          <a:xfrm>
            <a:off x="2016322" y="211300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1977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6" grpId="0"/>
      <p:bldP spid="27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29F9-68AF-1E42-B322-AC79A069E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5702" y="330872"/>
            <a:ext cx="7978698" cy="551261"/>
          </a:xfrm>
        </p:spPr>
        <p:txBody>
          <a:bodyPr>
            <a:normAutofit fontScale="90000"/>
          </a:bodyPr>
          <a:lstStyle/>
          <a:p>
            <a:r>
              <a:rPr lang="en-US" dirty="0"/>
              <a:t>Max-coloring INTERVAL GRAPHS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E20D57-384B-FC4F-AB47-DCF0493D4585}"/>
              </a:ext>
            </a:extLst>
          </p:cNvPr>
          <p:cNvCxnSpPr/>
          <p:nvPr/>
        </p:nvCxnSpPr>
        <p:spPr>
          <a:xfrm>
            <a:off x="609600" y="2895600"/>
            <a:ext cx="7315200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39728F1-3025-3C44-8A79-A16999C6A4C8}"/>
              </a:ext>
            </a:extLst>
          </p:cNvPr>
          <p:cNvSpPr txBox="1"/>
          <p:nvPr/>
        </p:nvSpPr>
        <p:spPr>
          <a:xfrm>
            <a:off x="825470" y="2284699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D8EC3E-9A64-E544-9890-FF1149B96257}"/>
              </a:ext>
            </a:extLst>
          </p:cNvPr>
          <p:cNvSpPr txBox="1"/>
          <p:nvPr/>
        </p:nvSpPr>
        <p:spPr>
          <a:xfrm>
            <a:off x="1201463" y="1917765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14CE16-4F7E-AB44-BF78-93F9FC11AB81}"/>
              </a:ext>
            </a:extLst>
          </p:cNvPr>
          <p:cNvSpPr txBox="1"/>
          <p:nvPr/>
        </p:nvSpPr>
        <p:spPr>
          <a:xfrm>
            <a:off x="3271882" y="2115531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E21556-3F16-E749-8DB2-A36AF4E33734}"/>
              </a:ext>
            </a:extLst>
          </p:cNvPr>
          <p:cNvSpPr txBox="1"/>
          <p:nvPr/>
        </p:nvSpPr>
        <p:spPr>
          <a:xfrm>
            <a:off x="5422118" y="2324123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4F9761-802E-594A-B528-7F0688B6AA21}"/>
              </a:ext>
            </a:extLst>
          </p:cNvPr>
          <p:cNvSpPr txBox="1"/>
          <p:nvPr/>
        </p:nvSpPr>
        <p:spPr>
          <a:xfrm>
            <a:off x="1066800" y="3505201"/>
            <a:ext cx="6858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Weights on vertices.</a:t>
            </a:r>
          </a:p>
          <a:p>
            <a:endParaRPr 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Cost of a color class = Max. wt. of a vertex in a color class.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Cost of coloring = Sum of weights of color classes.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Find coloring to minimize weight.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32E4AA-1B18-794C-98F0-F66238DD0C09}"/>
              </a:ext>
            </a:extLst>
          </p:cNvPr>
          <p:cNvSpPr txBox="1"/>
          <p:nvPr/>
        </p:nvSpPr>
        <p:spPr>
          <a:xfrm>
            <a:off x="2971800" y="2324123"/>
            <a:ext cx="528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0DADBA-09AB-F045-B376-FC3543470055}"/>
              </a:ext>
            </a:extLst>
          </p:cNvPr>
          <p:cNvSpPr txBox="1"/>
          <p:nvPr/>
        </p:nvSpPr>
        <p:spPr>
          <a:xfrm>
            <a:off x="3991352" y="1941291"/>
            <a:ext cx="528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F29832-0508-E44E-8521-B792364964AC}"/>
              </a:ext>
            </a:extLst>
          </p:cNvPr>
          <p:cNvSpPr txBox="1"/>
          <p:nvPr/>
        </p:nvSpPr>
        <p:spPr>
          <a:xfrm>
            <a:off x="6555884" y="2076585"/>
            <a:ext cx="528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45BF62-6DBA-114F-98B4-805824DBCD44}"/>
              </a:ext>
            </a:extLst>
          </p:cNvPr>
          <p:cNvSpPr txBox="1"/>
          <p:nvPr/>
        </p:nvSpPr>
        <p:spPr>
          <a:xfrm>
            <a:off x="7660459" y="2243772"/>
            <a:ext cx="528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C5171F-AA23-6449-9E31-31356E935A28}"/>
              </a:ext>
            </a:extLst>
          </p:cNvPr>
          <p:cNvSpPr/>
          <p:nvPr/>
        </p:nvSpPr>
        <p:spPr>
          <a:xfrm>
            <a:off x="1066800" y="2438400"/>
            <a:ext cx="1905000" cy="1524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80AE56-F03E-2E4F-83E8-2F16A6DFC3D4}"/>
              </a:ext>
            </a:extLst>
          </p:cNvPr>
          <p:cNvSpPr/>
          <p:nvPr/>
        </p:nvSpPr>
        <p:spPr>
          <a:xfrm>
            <a:off x="1447800" y="2060731"/>
            <a:ext cx="2590800" cy="168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A64BB1B-0E4C-5E45-904D-47DF657DF214}"/>
              </a:ext>
            </a:extLst>
          </p:cNvPr>
          <p:cNvSpPr/>
          <p:nvPr/>
        </p:nvSpPr>
        <p:spPr>
          <a:xfrm>
            <a:off x="3535957" y="2227029"/>
            <a:ext cx="3070660" cy="1616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DBE1F0-E93A-E345-A924-E27F7BC58A36}"/>
              </a:ext>
            </a:extLst>
          </p:cNvPr>
          <p:cNvSpPr/>
          <p:nvPr/>
        </p:nvSpPr>
        <p:spPr>
          <a:xfrm>
            <a:off x="5664988" y="2390202"/>
            <a:ext cx="1981200" cy="1337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5343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29F9-68AF-1E42-B322-AC79A069E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5702" y="330872"/>
            <a:ext cx="7978698" cy="551261"/>
          </a:xfrm>
        </p:spPr>
        <p:txBody>
          <a:bodyPr>
            <a:normAutofit fontScale="90000"/>
          </a:bodyPr>
          <a:lstStyle/>
          <a:p>
            <a:r>
              <a:rPr lang="en-US" dirty="0"/>
              <a:t>Max-coloring INTERVAL GRAPHS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E20D57-384B-FC4F-AB47-DCF0493D4585}"/>
              </a:ext>
            </a:extLst>
          </p:cNvPr>
          <p:cNvCxnSpPr/>
          <p:nvPr/>
        </p:nvCxnSpPr>
        <p:spPr>
          <a:xfrm>
            <a:off x="762000" y="2483820"/>
            <a:ext cx="7315200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D68BAD8-C459-1347-BF93-21FC19ECDA9A}"/>
              </a:ext>
            </a:extLst>
          </p:cNvPr>
          <p:cNvCxnSpPr>
            <a:cxnSpLocks/>
          </p:cNvCxnSpPr>
          <p:nvPr/>
        </p:nvCxnSpPr>
        <p:spPr>
          <a:xfrm>
            <a:off x="1600200" y="1569420"/>
            <a:ext cx="25908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AF196E-4BAA-9947-911B-84B6D5A6044D}"/>
              </a:ext>
            </a:extLst>
          </p:cNvPr>
          <p:cNvCxnSpPr/>
          <p:nvPr/>
        </p:nvCxnSpPr>
        <p:spPr>
          <a:xfrm>
            <a:off x="5867400" y="2102820"/>
            <a:ext cx="1981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39728F1-3025-3C44-8A79-A16999C6A4C8}"/>
              </a:ext>
            </a:extLst>
          </p:cNvPr>
          <p:cNvSpPr txBox="1"/>
          <p:nvPr/>
        </p:nvSpPr>
        <p:spPr>
          <a:xfrm>
            <a:off x="963187" y="2066502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D8EC3E-9A64-E544-9890-FF1149B96257}"/>
              </a:ext>
            </a:extLst>
          </p:cNvPr>
          <p:cNvSpPr txBox="1"/>
          <p:nvPr/>
        </p:nvSpPr>
        <p:spPr>
          <a:xfrm>
            <a:off x="1343221" y="1431851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14CE16-4F7E-AB44-BF78-93F9FC11AB81}"/>
              </a:ext>
            </a:extLst>
          </p:cNvPr>
          <p:cNvSpPr txBox="1"/>
          <p:nvPr/>
        </p:nvSpPr>
        <p:spPr>
          <a:xfrm>
            <a:off x="3476821" y="1586857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E21556-3F16-E749-8DB2-A36AF4E33734}"/>
              </a:ext>
            </a:extLst>
          </p:cNvPr>
          <p:cNvSpPr txBox="1"/>
          <p:nvPr/>
        </p:nvSpPr>
        <p:spPr>
          <a:xfrm>
            <a:off x="5570535" y="2126492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32E4AA-1B18-794C-98F0-F66238DD0C09}"/>
              </a:ext>
            </a:extLst>
          </p:cNvPr>
          <p:cNvSpPr txBox="1"/>
          <p:nvPr/>
        </p:nvSpPr>
        <p:spPr>
          <a:xfrm>
            <a:off x="3094035" y="2081435"/>
            <a:ext cx="528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0DADBA-09AB-F045-B376-FC3543470055}"/>
              </a:ext>
            </a:extLst>
          </p:cNvPr>
          <p:cNvSpPr txBox="1"/>
          <p:nvPr/>
        </p:nvSpPr>
        <p:spPr>
          <a:xfrm>
            <a:off x="4137425" y="1409020"/>
            <a:ext cx="528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F29832-0508-E44E-8521-B792364964AC}"/>
              </a:ext>
            </a:extLst>
          </p:cNvPr>
          <p:cNvSpPr txBox="1"/>
          <p:nvPr/>
        </p:nvSpPr>
        <p:spPr>
          <a:xfrm>
            <a:off x="6752352" y="1586857"/>
            <a:ext cx="528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45BF62-6DBA-114F-98B4-805824DBCD44}"/>
              </a:ext>
            </a:extLst>
          </p:cNvPr>
          <p:cNvSpPr txBox="1"/>
          <p:nvPr/>
        </p:nvSpPr>
        <p:spPr>
          <a:xfrm>
            <a:off x="7815718" y="2104005"/>
            <a:ext cx="528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87DBD5-A451-FC43-B570-468E0FA2F31A}"/>
              </a:ext>
            </a:extLst>
          </p:cNvPr>
          <p:cNvSpPr/>
          <p:nvPr/>
        </p:nvSpPr>
        <p:spPr>
          <a:xfrm>
            <a:off x="1219200" y="2022941"/>
            <a:ext cx="1874835" cy="4264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3477EA-B92E-4645-98A2-F9EBCB9D1015}"/>
              </a:ext>
            </a:extLst>
          </p:cNvPr>
          <p:cNvSpPr/>
          <p:nvPr/>
        </p:nvSpPr>
        <p:spPr>
          <a:xfrm>
            <a:off x="5867400" y="2069212"/>
            <a:ext cx="1981200" cy="3798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A7121C-FFC1-7542-86F0-7468C148D208}"/>
              </a:ext>
            </a:extLst>
          </p:cNvPr>
          <p:cNvSpPr/>
          <p:nvPr/>
        </p:nvSpPr>
        <p:spPr>
          <a:xfrm>
            <a:off x="1600200" y="1569484"/>
            <a:ext cx="2590800" cy="1523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313F00-0B1F-1347-9AAA-26968828B792}"/>
              </a:ext>
            </a:extLst>
          </p:cNvPr>
          <p:cNvSpPr/>
          <p:nvPr/>
        </p:nvSpPr>
        <p:spPr>
          <a:xfrm>
            <a:off x="3733800" y="1734674"/>
            <a:ext cx="3048929" cy="1395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2897C00-D2C2-4B45-99A0-EDFA7DBE5312}"/>
              </a:ext>
            </a:extLst>
          </p:cNvPr>
          <p:cNvCxnSpPr/>
          <p:nvPr/>
        </p:nvCxnSpPr>
        <p:spPr>
          <a:xfrm>
            <a:off x="763859" y="4242517"/>
            <a:ext cx="7315200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18A32D32-3BE3-5942-A874-B1FBED7FCD13}"/>
              </a:ext>
            </a:extLst>
          </p:cNvPr>
          <p:cNvSpPr txBox="1"/>
          <p:nvPr/>
        </p:nvSpPr>
        <p:spPr>
          <a:xfrm>
            <a:off x="965046" y="3825199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5DC7FCF1-D27A-5140-998B-594387F5D89D}"/>
              </a:ext>
            </a:extLst>
          </p:cNvPr>
          <p:cNvSpPr txBox="1"/>
          <p:nvPr/>
        </p:nvSpPr>
        <p:spPr>
          <a:xfrm>
            <a:off x="1297652" y="3481494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385A9C2-D33E-8E4F-A14E-39695BC550EB}"/>
              </a:ext>
            </a:extLst>
          </p:cNvPr>
          <p:cNvSpPr txBox="1"/>
          <p:nvPr/>
        </p:nvSpPr>
        <p:spPr>
          <a:xfrm>
            <a:off x="3477751" y="3937133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AC0D3BD-939C-7946-9768-D3D2E8C81240}"/>
              </a:ext>
            </a:extLst>
          </p:cNvPr>
          <p:cNvSpPr txBox="1"/>
          <p:nvPr/>
        </p:nvSpPr>
        <p:spPr>
          <a:xfrm>
            <a:off x="5539512" y="3407622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9299AA5-898A-9E48-8AE0-2AC124A78E75}"/>
              </a:ext>
            </a:extLst>
          </p:cNvPr>
          <p:cNvSpPr txBox="1"/>
          <p:nvPr/>
        </p:nvSpPr>
        <p:spPr>
          <a:xfrm>
            <a:off x="3095894" y="3840132"/>
            <a:ext cx="528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C124041-9638-6646-A6A9-29FA194DB71A}"/>
              </a:ext>
            </a:extLst>
          </p:cNvPr>
          <p:cNvSpPr txBox="1"/>
          <p:nvPr/>
        </p:nvSpPr>
        <p:spPr>
          <a:xfrm>
            <a:off x="4104543" y="3526046"/>
            <a:ext cx="528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056EB13-FD01-9942-94DC-2D9BCF6EF196}"/>
              </a:ext>
            </a:extLst>
          </p:cNvPr>
          <p:cNvSpPr txBox="1"/>
          <p:nvPr/>
        </p:nvSpPr>
        <p:spPr>
          <a:xfrm>
            <a:off x="6753282" y="3937133"/>
            <a:ext cx="528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6263B9E-49E3-794E-A29D-01D5BA22E48B}"/>
              </a:ext>
            </a:extLst>
          </p:cNvPr>
          <p:cNvSpPr txBox="1"/>
          <p:nvPr/>
        </p:nvSpPr>
        <p:spPr>
          <a:xfrm>
            <a:off x="7784695" y="3385135"/>
            <a:ext cx="528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24D2DC02-4D4C-3244-B082-C9948E4F3882}"/>
              </a:ext>
            </a:extLst>
          </p:cNvPr>
          <p:cNvSpPr/>
          <p:nvPr/>
        </p:nvSpPr>
        <p:spPr>
          <a:xfrm>
            <a:off x="1177989" y="3790470"/>
            <a:ext cx="1874835" cy="409213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C93A557B-81C3-D94E-B55A-0A7895A59CDE}"/>
              </a:ext>
            </a:extLst>
          </p:cNvPr>
          <p:cNvSpPr/>
          <p:nvPr/>
        </p:nvSpPr>
        <p:spPr>
          <a:xfrm>
            <a:off x="5834518" y="3407035"/>
            <a:ext cx="1981200" cy="3798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3385D829-A445-7049-879A-B288FE8091A3}"/>
              </a:ext>
            </a:extLst>
          </p:cNvPr>
          <p:cNvSpPr/>
          <p:nvPr/>
        </p:nvSpPr>
        <p:spPr>
          <a:xfrm>
            <a:off x="1567318" y="3617128"/>
            <a:ext cx="2590800" cy="1523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F3F24A26-DED0-8E4B-99AB-977C5D3894C6}"/>
              </a:ext>
            </a:extLst>
          </p:cNvPr>
          <p:cNvSpPr/>
          <p:nvPr/>
        </p:nvSpPr>
        <p:spPr>
          <a:xfrm>
            <a:off x="3734015" y="4051358"/>
            <a:ext cx="3048929" cy="139546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4FC02C60-21A8-1A49-8E11-B91C1654AA58}"/>
              </a:ext>
            </a:extLst>
          </p:cNvPr>
          <p:cNvCxnSpPr/>
          <p:nvPr/>
        </p:nvCxnSpPr>
        <p:spPr>
          <a:xfrm>
            <a:off x="869508" y="6218487"/>
            <a:ext cx="7315200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5B91923F-647B-D64B-9AF9-4CDB8AE14CC0}"/>
              </a:ext>
            </a:extLst>
          </p:cNvPr>
          <p:cNvCxnSpPr/>
          <p:nvPr/>
        </p:nvCxnSpPr>
        <p:spPr>
          <a:xfrm>
            <a:off x="5941741" y="5825483"/>
            <a:ext cx="1981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10690B8C-45F5-5F47-87BE-5CFDCC39962D}"/>
              </a:ext>
            </a:extLst>
          </p:cNvPr>
          <p:cNvSpPr txBox="1"/>
          <p:nvPr/>
        </p:nvSpPr>
        <p:spPr>
          <a:xfrm>
            <a:off x="1037528" y="5789165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CCCBA42A-3C97-3848-BEB8-9D658D84A87C}"/>
              </a:ext>
            </a:extLst>
          </p:cNvPr>
          <p:cNvSpPr txBox="1"/>
          <p:nvPr/>
        </p:nvSpPr>
        <p:spPr>
          <a:xfrm>
            <a:off x="3551162" y="5521266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BE966B74-6B32-DA4C-8EC6-74D9BB13024E}"/>
              </a:ext>
            </a:extLst>
          </p:cNvPr>
          <p:cNvSpPr txBox="1"/>
          <p:nvPr/>
        </p:nvSpPr>
        <p:spPr>
          <a:xfrm>
            <a:off x="5644876" y="5816102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32E18B8-641E-2D45-B1AF-C39446C028E7}"/>
              </a:ext>
            </a:extLst>
          </p:cNvPr>
          <p:cNvSpPr txBox="1"/>
          <p:nvPr/>
        </p:nvSpPr>
        <p:spPr>
          <a:xfrm>
            <a:off x="3168376" y="5804098"/>
            <a:ext cx="528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88BBDC0-EB3D-A843-A7B8-80378DA3F304}"/>
              </a:ext>
            </a:extLst>
          </p:cNvPr>
          <p:cNvSpPr txBox="1"/>
          <p:nvPr/>
        </p:nvSpPr>
        <p:spPr>
          <a:xfrm>
            <a:off x="4211766" y="5333026"/>
            <a:ext cx="52868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589DF53E-064E-B644-9110-9CADFDE36C28}"/>
              </a:ext>
            </a:extLst>
          </p:cNvPr>
          <p:cNvSpPr txBox="1"/>
          <p:nvPr/>
        </p:nvSpPr>
        <p:spPr>
          <a:xfrm>
            <a:off x="6826693" y="5521266"/>
            <a:ext cx="528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CF0EDF3-5FF5-B941-A999-47AE43EBE9AE}"/>
              </a:ext>
            </a:extLst>
          </p:cNvPr>
          <p:cNvSpPr txBox="1"/>
          <p:nvPr/>
        </p:nvSpPr>
        <p:spPr>
          <a:xfrm>
            <a:off x="7890059" y="5793615"/>
            <a:ext cx="528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727EB9CA-F77C-B943-B947-251E4F0DB5E3}"/>
              </a:ext>
            </a:extLst>
          </p:cNvPr>
          <p:cNvSpPr/>
          <p:nvPr/>
        </p:nvSpPr>
        <p:spPr>
          <a:xfrm>
            <a:off x="1334392" y="5810861"/>
            <a:ext cx="1879553" cy="372791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DFCB1805-DFA7-3E49-9170-A98F1E2D46C0}"/>
              </a:ext>
            </a:extLst>
          </p:cNvPr>
          <p:cNvSpPr/>
          <p:nvPr/>
        </p:nvSpPr>
        <p:spPr>
          <a:xfrm>
            <a:off x="5941741" y="5793616"/>
            <a:ext cx="1981200" cy="379814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54667A5A-2477-5842-9B2F-01ABA09916B4}"/>
              </a:ext>
            </a:extLst>
          </p:cNvPr>
          <p:cNvSpPr/>
          <p:nvPr/>
        </p:nvSpPr>
        <p:spPr>
          <a:xfrm>
            <a:off x="1674541" y="5493426"/>
            <a:ext cx="2590800" cy="152399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A0B656A7-2AA2-DB46-97C2-7BEC3099F012}"/>
              </a:ext>
            </a:extLst>
          </p:cNvPr>
          <p:cNvSpPr/>
          <p:nvPr/>
        </p:nvSpPr>
        <p:spPr>
          <a:xfrm>
            <a:off x="3797813" y="5645825"/>
            <a:ext cx="3048929" cy="1395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E77B50F0-E9A6-C34A-B19B-1E25B6FDE77B}"/>
              </a:ext>
            </a:extLst>
          </p:cNvPr>
          <p:cNvCxnSpPr>
            <a:cxnSpLocks/>
          </p:cNvCxnSpPr>
          <p:nvPr/>
        </p:nvCxnSpPr>
        <p:spPr>
          <a:xfrm>
            <a:off x="682905" y="3790470"/>
            <a:ext cx="7371957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EA43D3FC-C116-A14F-9E00-D6E57C7D8F01}"/>
              </a:ext>
            </a:extLst>
          </p:cNvPr>
          <p:cNvCxnSpPr>
            <a:cxnSpLocks/>
          </p:cNvCxnSpPr>
          <p:nvPr/>
        </p:nvCxnSpPr>
        <p:spPr>
          <a:xfrm>
            <a:off x="682905" y="3407035"/>
            <a:ext cx="7371957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64917B38-FED6-B847-A6E7-CE7B1D74DD71}"/>
              </a:ext>
            </a:extLst>
          </p:cNvPr>
          <p:cNvCxnSpPr>
            <a:cxnSpLocks/>
          </p:cNvCxnSpPr>
          <p:nvPr/>
        </p:nvCxnSpPr>
        <p:spPr>
          <a:xfrm flipV="1">
            <a:off x="781855" y="3406449"/>
            <a:ext cx="0" cy="836068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19F780CE-2892-AB4A-AC10-5F0D412FF5A5}"/>
              </a:ext>
            </a:extLst>
          </p:cNvPr>
          <p:cNvSpPr txBox="1"/>
          <p:nvPr/>
        </p:nvSpPr>
        <p:spPr>
          <a:xfrm>
            <a:off x="250761" y="3600551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A9FF115F-7BD5-8F41-A8D9-F2A7A00E8534}"/>
              </a:ext>
            </a:extLst>
          </p:cNvPr>
          <p:cNvSpPr/>
          <p:nvPr/>
        </p:nvSpPr>
        <p:spPr>
          <a:xfrm>
            <a:off x="216413" y="3613452"/>
            <a:ext cx="353089" cy="39641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5B2FDE60-9423-0A47-8310-6DB4A6CDD911}"/>
              </a:ext>
            </a:extLst>
          </p:cNvPr>
          <p:cNvCxnSpPr>
            <a:cxnSpLocks/>
          </p:cNvCxnSpPr>
          <p:nvPr/>
        </p:nvCxnSpPr>
        <p:spPr>
          <a:xfrm>
            <a:off x="812751" y="5793615"/>
            <a:ext cx="7371957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07F3CEED-A92C-9A4F-B82E-76D2ABCCBA6A}"/>
              </a:ext>
            </a:extLst>
          </p:cNvPr>
          <p:cNvCxnSpPr>
            <a:cxnSpLocks/>
          </p:cNvCxnSpPr>
          <p:nvPr/>
        </p:nvCxnSpPr>
        <p:spPr>
          <a:xfrm>
            <a:off x="877479" y="5645825"/>
            <a:ext cx="7371957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22A1E83D-B572-3A4A-85DE-71EAA34A861D}"/>
              </a:ext>
            </a:extLst>
          </p:cNvPr>
          <p:cNvCxnSpPr>
            <a:cxnSpLocks/>
          </p:cNvCxnSpPr>
          <p:nvPr/>
        </p:nvCxnSpPr>
        <p:spPr>
          <a:xfrm flipV="1">
            <a:off x="877479" y="5478940"/>
            <a:ext cx="6467" cy="722302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12069DA2-DF59-2B49-9195-AB978C7DB29A}"/>
              </a:ext>
            </a:extLst>
          </p:cNvPr>
          <p:cNvCxnSpPr>
            <a:cxnSpLocks/>
          </p:cNvCxnSpPr>
          <p:nvPr/>
        </p:nvCxnSpPr>
        <p:spPr>
          <a:xfrm>
            <a:off x="869508" y="5493426"/>
            <a:ext cx="7371957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1904BB21-989C-8D45-881E-EE540209C968}"/>
              </a:ext>
            </a:extLst>
          </p:cNvPr>
          <p:cNvSpPr txBox="1"/>
          <p:nvPr/>
        </p:nvSpPr>
        <p:spPr>
          <a:xfrm>
            <a:off x="352871" y="563900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7B350C56-3F12-D346-AA41-0D14D0C5B402}"/>
              </a:ext>
            </a:extLst>
          </p:cNvPr>
          <p:cNvSpPr/>
          <p:nvPr/>
        </p:nvSpPr>
        <p:spPr>
          <a:xfrm>
            <a:off x="318523" y="5651907"/>
            <a:ext cx="353089" cy="39641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E04C1ABD-2D01-E740-A092-7B8DB1F32FEB}"/>
              </a:ext>
            </a:extLst>
          </p:cNvPr>
          <p:cNvSpPr txBox="1"/>
          <p:nvPr/>
        </p:nvSpPr>
        <p:spPr>
          <a:xfrm>
            <a:off x="1428002" y="5326739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37473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 animBg="1"/>
      <p:bldP spid="73" grpId="0" animBg="1"/>
      <p:bldP spid="74" grpId="0" animBg="1"/>
      <p:bldP spid="75" grpId="0" animBg="1"/>
      <p:bldP spid="81" grpId="0"/>
      <p:bldP spid="83" grpId="0"/>
      <p:bldP spid="84" grpId="0"/>
      <p:bldP spid="85" grpId="0"/>
      <p:bldP spid="86" grpId="0"/>
      <p:bldP spid="87" grpId="0"/>
      <p:bldP spid="88" grpId="0"/>
      <p:bldP spid="89" grpId="0" animBg="1"/>
      <p:bldP spid="90" grpId="0" animBg="1"/>
      <p:bldP spid="91" grpId="0" animBg="1"/>
      <p:bldP spid="92" grpId="0" animBg="1"/>
      <p:bldP spid="100" grpId="0"/>
      <p:bldP spid="101" grpId="0" animBg="1"/>
      <p:bldP spid="110" grpId="0"/>
      <p:bldP spid="111" grpId="0" animBg="1"/>
      <p:bldP spid="1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BD0632E-5623-6345-8633-935B77060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941" y="381557"/>
            <a:ext cx="8224054" cy="832292"/>
          </a:xfrm>
        </p:spPr>
        <p:txBody>
          <a:bodyPr>
            <a:normAutofit fontScale="90000"/>
          </a:bodyPr>
          <a:lstStyle/>
          <a:p>
            <a:r>
              <a:rPr lang="en-US" dirty="0"/>
              <a:t>Map labeling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3AAE96-4BB3-AB45-A2F9-427441115D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68" y="1371600"/>
            <a:ext cx="7391400" cy="536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1851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29F9-68AF-1E42-B322-AC79A069E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413" y="330872"/>
            <a:ext cx="8775187" cy="551261"/>
          </a:xfrm>
        </p:spPr>
        <p:txBody>
          <a:bodyPr>
            <a:normAutofit fontScale="90000"/>
          </a:bodyPr>
          <a:lstStyle/>
          <a:p>
            <a:r>
              <a:rPr lang="en-US" dirty="0"/>
              <a:t>Online coloring INTERVAL GRAPHS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FE20D57-384B-FC4F-AB47-DCF0493D4585}"/>
              </a:ext>
            </a:extLst>
          </p:cNvPr>
          <p:cNvCxnSpPr/>
          <p:nvPr/>
        </p:nvCxnSpPr>
        <p:spPr>
          <a:xfrm>
            <a:off x="838200" y="2508830"/>
            <a:ext cx="7315200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39728F1-3025-3C44-8A79-A16999C6A4C8}"/>
              </a:ext>
            </a:extLst>
          </p:cNvPr>
          <p:cNvSpPr txBox="1"/>
          <p:nvPr/>
        </p:nvSpPr>
        <p:spPr>
          <a:xfrm>
            <a:off x="1028987" y="2175242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D8EC3E-9A64-E544-9890-FF1149B96257}"/>
              </a:ext>
            </a:extLst>
          </p:cNvPr>
          <p:cNvSpPr txBox="1"/>
          <p:nvPr/>
        </p:nvSpPr>
        <p:spPr>
          <a:xfrm>
            <a:off x="1403409" y="2043847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14CE16-4F7E-AB44-BF78-93F9FC11AB81}"/>
              </a:ext>
            </a:extLst>
          </p:cNvPr>
          <p:cNvSpPr txBox="1"/>
          <p:nvPr/>
        </p:nvSpPr>
        <p:spPr>
          <a:xfrm>
            <a:off x="3448519" y="2189982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E21556-3F16-E749-8DB2-A36AF4E33734}"/>
              </a:ext>
            </a:extLst>
          </p:cNvPr>
          <p:cNvSpPr txBox="1"/>
          <p:nvPr/>
        </p:nvSpPr>
        <p:spPr>
          <a:xfrm>
            <a:off x="5639451" y="2006560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87DBD5-A451-FC43-B570-468E0FA2F31A}"/>
              </a:ext>
            </a:extLst>
          </p:cNvPr>
          <p:cNvSpPr/>
          <p:nvPr/>
        </p:nvSpPr>
        <p:spPr>
          <a:xfrm>
            <a:off x="1295401" y="2357616"/>
            <a:ext cx="1828800" cy="1512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3477EA-B92E-4645-98A2-F9EBCB9D1015}"/>
              </a:ext>
            </a:extLst>
          </p:cNvPr>
          <p:cNvSpPr/>
          <p:nvPr/>
        </p:nvSpPr>
        <p:spPr>
          <a:xfrm>
            <a:off x="5911400" y="2159677"/>
            <a:ext cx="1981200" cy="152399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A7121C-FFC1-7542-86F0-7468C148D208}"/>
              </a:ext>
            </a:extLst>
          </p:cNvPr>
          <p:cNvSpPr/>
          <p:nvPr/>
        </p:nvSpPr>
        <p:spPr>
          <a:xfrm>
            <a:off x="1676400" y="2174173"/>
            <a:ext cx="2590800" cy="152399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313F00-0B1F-1347-9AAA-26968828B792}"/>
              </a:ext>
            </a:extLst>
          </p:cNvPr>
          <p:cNvSpPr/>
          <p:nvPr/>
        </p:nvSpPr>
        <p:spPr>
          <a:xfrm>
            <a:off x="3719364" y="2336111"/>
            <a:ext cx="3048929" cy="13954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1806D66-46FA-E743-ABCE-2A439C9F0FC9}"/>
              </a:ext>
            </a:extLst>
          </p:cNvPr>
          <p:cNvCxnSpPr/>
          <p:nvPr/>
        </p:nvCxnSpPr>
        <p:spPr>
          <a:xfrm>
            <a:off x="866078" y="5256614"/>
            <a:ext cx="7315200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2F860995-7CE4-F245-81E1-931D31E5BE01}"/>
              </a:ext>
            </a:extLst>
          </p:cNvPr>
          <p:cNvSpPr txBox="1"/>
          <p:nvPr/>
        </p:nvSpPr>
        <p:spPr>
          <a:xfrm>
            <a:off x="1056865" y="4923026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9D2E977-4B91-464A-B37D-7ED6D8D8FD79}"/>
              </a:ext>
            </a:extLst>
          </p:cNvPr>
          <p:cNvSpPr txBox="1"/>
          <p:nvPr/>
        </p:nvSpPr>
        <p:spPr>
          <a:xfrm>
            <a:off x="1417153" y="4599699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3536426-08FC-4441-95AD-BF07610A6322}"/>
              </a:ext>
            </a:extLst>
          </p:cNvPr>
          <p:cNvSpPr txBox="1"/>
          <p:nvPr/>
        </p:nvSpPr>
        <p:spPr>
          <a:xfrm>
            <a:off x="3615355" y="4763543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FD67E32-F165-BD4E-9A10-F6C656B38CEE}"/>
              </a:ext>
            </a:extLst>
          </p:cNvPr>
          <p:cNvSpPr txBox="1"/>
          <p:nvPr/>
        </p:nvSpPr>
        <p:spPr>
          <a:xfrm>
            <a:off x="5682800" y="4946231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B7BCD1B-4C46-AE40-9579-97135DE199E0}"/>
              </a:ext>
            </a:extLst>
          </p:cNvPr>
          <p:cNvSpPr/>
          <p:nvPr/>
        </p:nvSpPr>
        <p:spPr>
          <a:xfrm>
            <a:off x="1323279" y="5105400"/>
            <a:ext cx="1828800" cy="1512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ABE46C0-F256-644D-8EA4-681156590AD8}"/>
              </a:ext>
            </a:extLst>
          </p:cNvPr>
          <p:cNvSpPr/>
          <p:nvPr/>
        </p:nvSpPr>
        <p:spPr>
          <a:xfrm>
            <a:off x="5971478" y="5104214"/>
            <a:ext cx="1981200" cy="152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A1D1788-1AFB-9244-83C4-6F502BAD35AF}"/>
              </a:ext>
            </a:extLst>
          </p:cNvPr>
          <p:cNvSpPr/>
          <p:nvPr/>
        </p:nvSpPr>
        <p:spPr>
          <a:xfrm>
            <a:off x="1690144" y="4730025"/>
            <a:ext cx="2590800" cy="152399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4A8FC18-6CD3-5E4D-877B-39D622B379C8}"/>
              </a:ext>
            </a:extLst>
          </p:cNvPr>
          <p:cNvSpPr/>
          <p:nvPr/>
        </p:nvSpPr>
        <p:spPr>
          <a:xfrm>
            <a:off x="3886200" y="4909672"/>
            <a:ext cx="3048929" cy="139546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64DE81-2B4B-7341-9D1E-95B901F1A70A}"/>
              </a:ext>
            </a:extLst>
          </p:cNvPr>
          <p:cNvSpPr txBox="1"/>
          <p:nvPr/>
        </p:nvSpPr>
        <p:spPr>
          <a:xfrm>
            <a:off x="3417620" y="1457192"/>
            <a:ext cx="2156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COLORS SUFFICE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FB70F00-AC4A-0A46-851F-D68830B463E8}"/>
              </a:ext>
            </a:extLst>
          </p:cNvPr>
          <p:cNvSpPr txBox="1"/>
          <p:nvPr/>
        </p:nvSpPr>
        <p:spPr>
          <a:xfrm>
            <a:off x="3310044" y="3917688"/>
            <a:ext cx="2427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COLORS REQUIRED</a:t>
            </a:r>
          </a:p>
        </p:txBody>
      </p:sp>
    </p:spTree>
    <p:extLst>
      <p:ext uri="{BB962C8B-B14F-4D97-AF65-F5344CB8AC3E}">
        <p14:creationId xmlns:p14="http://schemas.microsoft.com/office/powerpoint/2010/main" val="19272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5" grpId="0" animBg="1"/>
      <p:bldP spid="6" grpId="0" animBg="1"/>
      <p:bldP spid="7" grpId="0" animBg="1"/>
      <p:bldP spid="9" grpId="0" animBg="1"/>
      <p:bldP spid="58" grpId="0"/>
      <p:bldP spid="60" grpId="0"/>
      <p:bldP spid="61" grpId="0"/>
      <p:bldP spid="62" grpId="0"/>
      <p:bldP spid="63" grpId="0" animBg="1"/>
      <p:bldP spid="77" grpId="0" animBg="1"/>
      <p:bldP spid="78" grpId="0" animBg="1"/>
      <p:bldP spid="79" grpId="0" animBg="1"/>
      <p:bldP spid="3" grpId="0"/>
      <p:bldP spid="82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29F9-68AF-1E42-B322-AC79A069E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413" y="330872"/>
            <a:ext cx="8775187" cy="551261"/>
          </a:xfrm>
        </p:spPr>
        <p:txBody>
          <a:bodyPr>
            <a:normAutofit fontScale="90000"/>
          </a:bodyPr>
          <a:lstStyle/>
          <a:p>
            <a:r>
              <a:rPr lang="en-US" dirty="0"/>
              <a:t>Online coloring INTERVAL GRAPHS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1806D66-46FA-E743-ABCE-2A439C9F0FC9}"/>
              </a:ext>
            </a:extLst>
          </p:cNvPr>
          <p:cNvCxnSpPr/>
          <p:nvPr/>
        </p:nvCxnSpPr>
        <p:spPr>
          <a:xfrm>
            <a:off x="776134" y="2050589"/>
            <a:ext cx="7315200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2F860995-7CE4-F245-81E1-931D31E5BE01}"/>
              </a:ext>
            </a:extLst>
          </p:cNvPr>
          <p:cNvSpPr txBox="1"/>
          <p:nvPr/>
        </p:nvSpPr>
        <p:spPr>
          <a:xfrm>
            <a:off x="966921" y="1717001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9D2E977-4B91-464A-B37D-7ED6D8D8FD79}"/>
              </a:ext>
            </a:extLst>
          </p:cNvPr>
          <p:cNvSpPr txBox="1"/>
          <p:nvPr/>
        </p:nvSpPr>
        <p:spPr>
          <a:xfrm>
            <a:off x="1327209" y="1393674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3536426-08FC-4441-95AD-BF07610A6322}"/>
              </a:ext>
            </a:extLst>
          </p:cNvPr>
          <p:cNvSpPr txBox="1"/>
          <p:nvPr/>
        </p:nvSpPr>
        <p:spPr>
          <a:xfrm>
            <a:off x="3525411" y="1557518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FD67E32-F165-BD4E-9A10-F6C656B38CEE}"/>
              </a:ext>
            </a:extLst>
          </p:cNvPr>
          <p:cNvSpPr txBox="1"/>
          <p:nvPr/>
        </p:nvSpPr>
        <p:spPr>
          <a:xfrm>
            <a:off x="5592856" y="1740206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B7BCD1B-4C46-AE40-9579-97135DE199E0}"/>
              </a:ext>
            </a:extLst>
          </p:cNvPr>
          <p:cNvSpPr/>
          <p:nvPr/>
        </p:nvSpPr>
        <p:spPr>
          <a:xfrm>
            <a:off x="1233335" y="1899375"/>
            <a:ext cx="1828800" cy="1512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ABE46C0-F256-644D-8EA4-681156590AD8}"/>
              </a:ext>
            </a:extLst>
          </p:cNvPr>
          <p:cNvSpPr/>
          <p:nvPr/>
        </p:nvSpPr>
        <p:spPr>
          <a:xfrm>
            <a:off x="5881534" y="1898189"/>
            <a:ext cx="1981200" cy="152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A1D1788-1AFB-9244-83C4-6F502BAD35AF}"/>
              </a:ext>
            </a:extLst>
          </p:cNvPr>
          <p:cNvSpPr/>
          <p:nvPr/>
        </p:nvSpPr>
        <p:spPr>
          <a:xfrm>
            <a:off x="1600200" y="1524000"/>
            <a:ext cx="2590800" cy="152399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4A8FC18-6CD3-5E4D-877B-39D622B379C8}"/>
              </a:ext>
            </a:extLst>
          </p:cNvPr>
          <p:cNvSpPr/>
          <p:nvPr/>
        </p:nvSpPr>
        <p:spPr>
          <a:xfrm>
            <a:off x="3796256" y="1703647"/>
            <a:ext cx="3048929" cy="139546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E7CAEC5-21E8-4848-ABEA-7BD5C8D566DE}"/>
                  </a:ext>
                </a:extLst>
              </p:cNvPr>
              <p:cNvSpPr txBox="1"/>
              <p:nvPr/>
            </p:nvSpPr>
            <p:spPr>
              <a:xfrm>
                <a:off x="1172810" y="3518489"/>
                <a:ext cx="6862391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QUESTION: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How many colors are required in the worst case over all orderings 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Let k = max. no. of intervals intersecting a vertical line (=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Is number of colors required = O(k) 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E7CAEC5-21E8-4848-ABEA-7BD5C8D566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810" y="3518489"/>
                <a:ext cx="6862391" cy="2031325"/>
              </a:xfrm>
              <a:prstGeom prst="rect">
                <a:avLst/>
              </a:prstGeom>
              <a:blipFill>
                <a:blip r:embed="rId2"/>
                <a:stretch>
                  <a:fillRect l="-554" t="-621" b="-3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AE7BADE-CA15-B24A-ADAF-EC14B2E4BA34}"/>
              </a:ext>
            </a:extLst>
          </p:cNvPr>
          <p:cNvCxnSpPr/>
          <p:nvPr/>
        </p:nvCxnSpPr>
        <p:spPr>
          <a:xfrm>
            <a:off x="2147735" y="1393674"/>
            <a:ext cx="0" cy="9685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3CC110D-EB81-3C47-A324-718868043CCC}"/>
              </a:ext>
            </a:extLst>
          </p:cNvPr>
          <p:cNvCxnSpPr/>
          <p:nvPr/>
        </p:nvCxnSpPr>
        <p:spPr>
          <a:xfrm>
            <a:off x="4038600" y="1358930"/>
            <a:ext cx="0" cy="9685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077846-F3AA-FB40-9F4A-AA1218CFCF90}"/>
              </a:ext>
            </a:extLst>
          </p:cNvPr>
          <p:cNvCxnSpPr/>
          <p:nvPr/>
        </p:nvCxnSpPr>
        <p:spPr>
          <a:xfrm>
            <a:off x="6324600" y="1320523"/>
            <a:ext cx="0" cy="9685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1E9E227-A9D7-2940-8E2E-DC443660FA84}"/>
              </a:ext>
            </a:extLst>
          </p:cNvPr>
          <p:cNvSpPr txBox="1"/>
          <p:nvPr/>
        </p:nvSpPr>
        <p:spPr>
          <a:xfrm>
            <a:off x="1997694" y="241294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DFA7E7-DE16-F643-A327-14841F156CA3}"/>
              </a:ext>
            </a:extLst>
          </p:cNvPr>
          <p:cNvSpPr txBox="1"/>
          <p:nvPr/>
        </p:nvSpPr>
        <p:spPr>
          <a:xfrm>
            <a:off x="6174559" y="241658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C24C03-F840-304F-BFFC-CA941B22F19B}"/>
              </a:ext>
            </a:extLst>
          </p:cNvPr>
          <p:cNvSpPr txBox="1"/>
          <p:nvPr/>
        </p:nvSpPr>
        <p:spPr>
          <a:xfrm>
            <a:off x="3890918" y="241794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891D4EA-77FF-C241-8FA1-90E0F42FCAE8}"/>
                  </a:ext>
                </a:extLst>
              </p:cNvPr>
              <p:cNvSpPr txBox="1"/>
              <p:nvPr/>
            </p:nvSpPr>
            <p:spPr>
              <a:xfrm>
                <a:off x="533399" y="2419922"/>
                <a:ext cx="13739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k =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𝜛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891D4EA-77FF-C241-8FA1-90E0F42FCA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399" y="2419922"/>
                <a:ext cx="1373959" cy="369332"/>
              </a:xfrm>
              <a:prstGeom prst="rect">
                <a:avLst/>
              </a:prstGeom>
              <a:blipFill>
                <a:blip r:embed="rId3"/>
                <a:stretch>
                  <a:fillRect l="-3670" t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664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0" grpId="0"/>
      <p:bldP spid="31" grpId="0"/>
      <p:bldP spid="14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29F9-68AF-1E42-B322-AC79A069EC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413" y="330872"/>
            <a:ext cx="8775187" cy="551261"/>
          </a:xfrm>
        </p:spPr>
        <p:txBody>
          <a:bodyPr>
            <a:normAutofit fontScale="90000"/>
          </a:bodyPr>
          <a:lstStyle/>
          <a:p>
            <a:r>
              <a:rPr lang="en-US" dirty="0"/>
              <a:t>Online coloring INTERVAL GRAPHS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1806D66-46FA-E743-ABCE-2A439C9F0FC9}"/>
              </a:ext>
            </a:extLst>
          </p:cNvPr>
          <p:cNvCxnSpPr/>
          <p:nvPr/>
        </p:nvCxnSpPr>
        <p:spPr>
          <a:xfrm>
            <a:off x="776134" y="2050589"/>
            <a:ext cx="7315200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2F860995-7CE4-F245-81E1-931D31E5BE01}"/>
              </a:ext>
            </a:extLst>
          </p:cNvPr>
          <p:cNvSpPr txBox="1"/>
          <p:nvPr/>
        </p:nvSpPr>
        <p:spPr>
          <a:xfrm>
            <a:off x="966921" y="1717001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9D2E977-4B91-464A-B37D-7ED6D8D8FD79}"/>
              </a:ext>
            </a:extLst>
          </p:cNvPr>
          <p:cNvSpPr txBox="1"/>
          <p:nvPr/>
        </p:nvSpPr>
        <p:spPr>
          <a:xfrm>
            <a:off x="1327209" y="1393674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3536426-08FC-4441-95AD-BF07610A6322}"/>
              </a:ext>
            </a:extLst>
          </p:cNvPr>
          <p:cNvSpPr txBox="1"/>
          <p:nvPr/>
        </p:nvSpPr>
        <p:spPr>
          <a:xfrm>
            <a:off x="3525411" y="1557518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FD67E32-F165-BD4E-9A10-F6C656B38CEE}"/>
              </a:ext>
            </a:extLst>
          </p:cNvPr>
          <p:cNvSpPr txBox="1"/>
          <p:nvPr/>
        </p:nvSpPr>
        <p:spPr>
          <a:xfrm>
            <a:off x="5592856" y="1740206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B7BCD1B-4C46-AE40-9579-97135DE199E0}"/>
              </a:ext>
            </a:extLst>
          </p:cNvPr>
          <p:cNvSpPr/>
          <p:nvPr/>
        </p:nvSpPr>
        <p:spPr>
          <a:xfrm>
            <a:off x="1233335" y="1899375"/>
            <a:ext cx="1828800" cy="1512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ABE46C0-F256-644D-8EA4-681156590AD8}"/>
              </a:ext>
            </a:extLst>
          </p:cNvPr>
          <p:cNvSpPr/>
          <p:nvPr/>
        </p:nvSpPr>
        <p:spPr>
          <a:xfrm>
            <a:off x="5881534" y="1898189"/>
            <a:ext cx="1981200" cy="152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A1D1788-1AFB-9244-83C4-6F502BAD35AF}"/>
              </a:ext>
            </a:extLst>
          </p:cNvPr>
          <p:cNvSpPr/>
          <p:nvPr/>
        </p:nvSpPr>
        <p:spPr>
          <a:xfrm>
            <a:off x="1600200" y="1524000"/>
            <a:ext cx="2590800" cy="152399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4A8FC18-6CD3-5E4D-877B-39D622B379C8}"/>
              </a:ext>
            </a:extLst>
          </p:cNvPr>
          <p:cNvSpPr/>
          <p:nvPr/>
        </p:nvSpPr>
        <p:spPr>
          <a:xfrm>
            <a:off x="3796256" y="1703647"/>
            <a:ext cx="3048929" cy="139546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E7CAEC5-21E8-4848-ABEA-7BD5C8D566DE}"/>
                  </a:ext>
                </a:extLst>
              </p:cNvPr>
              <p:cNvSpPr txBox="1"/>
              <p:nvPr/>
            </p:nvSpPr>
            <p:spPr>
              <a:xfrm>
                <a:off x="1172810" y="3518489"/>
                <a:ext cx="6862391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QUESTION: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How many colors are required in the worst case over all orderings ?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Let k = max. no. of intervals intersecting a vertical line (=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Is number of colors required = O(k) 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E7CAEC5-21E8-4848-ABEA-7BD5C8D566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810" y="3518489"/>
                <a:ext cx="6862391" cy="2031325"/>
              </a:xfrm>
              <a:prstGeom prst="rect">
                <a:avLst/>
              </a:prstGeom>
              <a:blipFill>
                <a:blip r:embed="rId2"/>
                <a:stretch>
                  <a:fillRect l="-554" t="-621" b="-3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AE7BADE-CA15-B24A-ADAF-EC14B2E4BA34}"/>
              </a:ext>
            </a:extLst>
          </p:cNvPr>
          <p:cNvCxnSpPr/>
          <p:nvPr/>
        </p:nvCxnSpPr>
        <p:spPr>
          <a:xfrm>
            <a:off x="2147735" y="1393674"/>
            <a:ext cx="0" cy="9685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3CC110D-EB81-3C47-A324-718868043CCC}"/>
              </a:ext>
            </a:extLst>
          </p:cNvPr>
          <p:cNvCxnSpPr/>
          <p:nvPr/>
        </p:nvCxnSpPr>
        <p:spPr>
          <a:xfrm>
            <a:off x="4038600" y="1358930"/>
            <a:ext cx="0" cy="9685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077846-F3AA-FB40-9F4A-AA1218CFCF90}"/>
              </a:ext>
            </a:extLst>
          </p:cNvPr>
          <p:cNvCxnSpPr/>
          <p:nvPr/>
        </p:nvCxnSpPr>
        <p:spPr>
          <a:xfrm>
            <a:off x="6324600" y="1320523"/>
            <a:ext cx="0" cy="9685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1E9E227-A9D7-2940-8E2E-DC443660FA84}"/>
              </a:ext>
            </a:extLst>
          </p:cNvPr>
          <p:cNvSpPr txBox="1"/>
          <p:nvPr/>
        </p:nvSpPr>
        <p:spPr>
          <a:xfrm>
            <a:off x="1997694" y="241294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7DFA7E7-DE16-F643-A327-14841F156CA3}"/>
              </a:ext>
            </a:extLst>
          </p:cNvPr>
          <p:cNvSpPr txBox="1"/>
          <p:nvPr/>
        </p:nvSpPr>
        <p:spPr>
          <a:xfrm>
            <a:off x="6174559" y="241658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BC24C03-F840-304F-BFFC-CA941B22F19B}"/>
              </a:ext>
            </a:extLst>
          </p:cNvPr>
          <p:cNvSpPr txBox="1"/>
          <p:nvPr/>
        </p:nvSpPr>
        <p:spPr>
          <a:xfrm>
            <a:off x="3890918" y="241794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891D4EA-77FF-C241-8FA1-90E0F42FCAE8}"/>
                  </a:ext>
                </a:extLst>
              </p:cNvPr>
              <p:cNvSpPr txBox="1"/>
              <p:nvPr/>
            </p:nvSpPr>
            <p:spPr>
              <a:xfrm>
                <a:off x="533399" y="2419922"/>
                <a:ext cx="137395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k =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𝜛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891D4EA-77FF-C241-8FA1-90E0F42FCA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399" y="2419922"/>
                <a:ext cx="1373959" cy="369332"/>
              </a:xfrm>
              <a:prstGeom prst="rect">
                <a:avLst/>
              </a:prstGeom>
              <a:blipFill>
                <a:blip r:embed="rId3"/>
                <a:stretch>
                  <a:fillRect l="-3670" t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0300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0" grpId="0"/>
      <p:bldP spid="31" grpId="0"/>
      <p:bldP spid="14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E839E-F251-AF44-A51D-144FDD28B9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600" y="381000"/>
            <a:ext cx="6934200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Our results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C0ACF46-44C9-EA46-BC0D-044500344EA7}"/>
              </a:ext>
            </a:extLst>
          </p:cNvPr>
          <p:cNvCxnSpPr/>
          <p:nvPr/>
        </p:nvCxnSpPr>
        <p:spPr>
          <a:xfrm>
            <a:off x="947567" y="2858661"/>
            <a:ext cx="7315200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B51B66-6FD1-EC47-BF32-C774ADFC880B}"/>
              </a:ext>
            </a:extLst>
          </p:cNvPr>
          <p:cNvCxnSpPr/>
          <p:nvPr/>
        </p:nvCxnSpPr>
        <p:spPr>
          <a:xfrm>
            <a:off x="6019800" y="2465657"/>
            <a:ext cx="19812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8F963A4-8118-214E-93BF-BF15653BA468}"/>
              </a:ext>
            </a:extLst>
          </p:cNvPr>
          <p:cNvSpPr txBox="1"/>
          <p:nvPr/>
        </p:nvSpPr>
        <p:spPr>
          <a:xfrm>
            <a:off x="1115587" y="2429339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1EE8D2-7C91-FD4C-A8D7-46F6FBDCF989}"/>
              </a:ext>
            </a:extLst>
          </p:cNvPr>
          <p:cNvSpPr txBox="1"/>
          <p:nvPr/>
        </p:nvSpPr>
        <p:spPr>
          <a:xfrm>
            <a:off x="3629221" y="2161440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78F93A-2159-614A-AC4B-7971D9065C4C}"/>
              </a:ext>
            </a:extLst>
          </p:cNvPr>
          <p:cNvSpPr txBox="1"/>
          <p:nvPr/>
        </p:nvSpPr>
        <p:spPr>
          <a:xfrm>
            <a:off x="5722935" y="2456276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0DB53C-1A53-7E49-9656-8534FD4C2283}"/>
              </a:ext>
            </a:extLst>
          </p:cNvPr>
          <p:cNvSpPr txBox="1"/>
          <p:nvPr/>
        </p:nvSpPr>
        <p:spPr>
          <a:xfrm>
            <a:off x="3246435" y="2444272"/>
            <a:ext cx="528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222344-1FD1-154E-A332-B5D84DD58A25}"/>
              </a:ext>
            </a:extLst>
          </p:cNvPr>
          <p:cNvSpPr txBox="1"/>
          <p:nvPr/>
        </p:nvSpPr>
        <p:spPr>
          <a:xfrm>
            <a:off x="4289825" y="1973200"/>
            <a:ext cx="52868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00598D-F22A-4E4A-A312-1A269C748868}"/>
              </a:ext>
            </a:extLst>
          </p:cNvPr>
          <p:cNvSpPr txBox="1"/>
          <p:nvPr/>
        </p:nvSpPr>
        <p:spPr>
          <a:xfrm>
            <a:off x="6904752" y="2161440"/>
            <a:ext cx="528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3BBB28-4C96-694E-81F4-E91D4C8CE034}"/>
              </a:ext>
            </a:extLst>
          </p:cNvPr>
          <p:cNvSpPr txBox="1"/>
          <p:nvPr/>
        </p:nvSpPr>
        <p:spPr>
          <a:xfrm>
            <a:off x="7968118" y="2433789"/>
            <a:ext cx="528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DB835F-3F00-C440-9879-9EFD5142289D}"/>
              </a:ext>
            </a:extLst>
          </p:cNvPr>
          <p:cNvSpPr/>
          <p:nvPr/>
        </p:nvSpPr>
        <p:spPr>
          <a:xfrm>
            <a:off x="1412451" y="2451035"/>
            <a:ext cx="1879553" cy="372791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A0700D-A616-F140-80ED-1FB1D60FFFDE}"/>
              </a:ext>
            </a:extLst>
          </p:cNvPr>
          <p:cNvSpPr/>
          <p:nvPr/>
        </p:nvSpPr>
        <p:spPr>
          <a:xfrm>
            <a:off x="6019800" y="2433790"/>
            <a:ext cx="1981200" cy="379814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599656-0001-2B40-9AC9-A72EF04281B2}"/>
              </a:ext>
            </a:extLst>
          </p:cNvPr>
          <p:cNvSpPr/>
          <p:nvPr/>
        </p:nvSpPr>
        <p:spPr>
          <a:xfrm>
            <a:off x="1752600" y="2133600"/>
            <a:ext cx="2590800" cy="152399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1E27216-7E39-D747-BB2E-0FA16D88E178}"/>
              </a:ext>
            </a:extLst>
          </p:cNvPr>
          <p:cNvSpPr/>
          <p:nvPr/>
        </p:nvSpPr>
        <p:spPr>
          <a:xfrm>
            <a:off x="3875872" y="2285999"/>
            <a:ext cx="3048929" cy="1395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8BBB1EF-D3A1-234B-993A-A9B5B2390574}"/>
              </a:ext>
            </a:extLst>
          </p:cNvPr>
          <p:cNvCxnSpPr>
            <a:cxnSpLocks/>
          </p:cNvCxnSpPr>
          <p:nvPr/>
        </p:nvCxnSpPr>
        <p:spPr>
          <a:xfrm>
            <a:off x="890810" y="2433789"/>
            <a:ext cx="7371957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C763CC-73A0-E24F-9CB9-AF8FED49CCA4}"/>
              </a:ext>
            </a:extLst>
          </p:cNvPr>
          <p:cNvCxnSpPr>
            <a:cxnSpLocks/>
          </p:cNvCxnSpPr>
          <p:nvPr/>
        </p:nvCxnSpPr>
        <p:spPr>
          <a:xfrm>
            <a:off x="955538" y="2285999"/>
            <a:ext cx="7371957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3124D67-36E2-7F46-8DAA-31DEF2A6EAAD}"/>
              </a:ext>
            </a:extLst>
          </p:cNvPr>
          <p:cNvCxnSpPr>
            <a:cxnSpLocks/>
          </p:cNvCxnSpPr>
          <p:nvPr/>
        </p:nvCxnSpPr>
        <p:spPr>
          <a:xfrm flipV="1">
            <a:off x="955538" y="2119114"/>
            <a:ext cx="6467" cy="722302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73BE9A6-6816-1A4F-82EC-96F500B6025B}"/>
              </a:ext>
            </a:extLst>
          </p:cNvPr>
          <p:cNvCxnSpPr>
            <a:cxnSpLocks/>
          </p:cNvCxnSpPr>
          <p:nvPr/>
        </p:nvCxnSpPr>
        <p:spPr>
          <a:xfrm>
            <a:off x="947567" y="2133600"/>
            <a:ext cx="7371957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6F46E92-C28A-6049-AEA6-F272FC6884D3}"/>
              </a:ext>
            </a:extLst>
          </p:cNvPr>
          <p:cNvSpPr txBox="1"/>
          <p:nvPr/>
        </p:nvSpPr>
        <p:spPr>
          <a:xfrm>
            <a:off x="430930" y="227918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1A7B378-A239-2044-AC7C-5370782AD374}"/>
              </a:ext>
            </a:extLst>
          </p:cNvPr>
          <p:cNvSpPr/>
          <p:nvPr/>
        </p:nvSpPr>
        <p:spPr>
          <a:xfrm>
            <a:off x="396582" y="2292081"/>
            <a:ext cx="353089" cy="39641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D18380-B60A-9542-8C62-5FC25B61A82D}"/>
              </a:ext>
            </a:extLst>
          </p:cNvPr>
          <p:cNvSpPr txBox="1"/>
          <p:nvPr/>
        </p:nvSpPr>
        <p:spPr>
          <a:xfrm>
            <a:off x="1506061" y="1966913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EE8DC5-5336-4744-844C-D26E61B0621D}"/>
              </a:ext>
            </a:extLst>
          </p:cNvPr>
          <p:cNvSpPr txBox="1"/>
          <p:nvPr/>
        </p:nvSpPr>
        <p:spPr>
          <a:xfrm>
            <a:off x="2482672" y="1418088"/>
            <a:ext cx="395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MAX-COLORING INTERVAL GRAPHS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781E5BC-FD34-8B40-B10A-69E778412A1E}"/>
                  </a:ext>
                </a:extLst>
              </p:cNvPr>
              <p:cNvSpPr txBox="1"/>
              <p:nvPr/>
            </p:nvSpPr>
            <p:spPr>
              <a:xfrm>
                <a:off x="311853" y="3326845"/>
                <a:ext cx="8291693" cy="23751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NP-hard, and there exists a 2-approximation algorithm. 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</a:rPr>
                  <a:t>[</a:t>
                </a:r>
                <a:r>
                  <a:rPr lang="en-US" dirty="0" err="1">
                    <a:solidFill>
                      <a:schemeClr val="bg1"/>
                    </a:solidFill>
                  </a:rPr>
                  <a:t>Pemmaraju</a:t>
                </a:r>
                <a:r>
                  <a:rPr lang="en-US" dirty="0">
                    <a:solidFill>
                      <a:schemeClr val="bg1"/>
                    </a:solidFill>
                  </a:rPr>
                  <a:t>, R., </a:t>
                </a:r>
                <a:r>
                  <a:rPr lang="en-US" dirty="0" err="1">
                    <a:solidFill>
                      <a:schemeClr val="bg1"/>
                    </a:solidFill>
                  </a:rPr>
                  <a:t>Varadarajan</a:t>
                </a:r>
                <a:r>
                  <a:rPr lang="en-US" dirty="0">
                    <a:solidFill>
                      <a:schemeClr val="bg1"/>
                    </a:solidFill>
                  </a:rPr>
                  <a:t>’ 07]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has 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-approximation algorithm for coloring, then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has an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dirty="0"/>
                  <a:t>-approximation </a:t>
                </a:r>
              </a:p>
              <a:p>
                <a:r>
                  <a:rPr lang="en-US" dirty="0"/>
                  <a:t>     algorithm for Max-Coloring (where G is a hereditary class).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8/7-approx. for bipartite graphs, and NP-hard to approximate beyond 8/7.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PTAS, and O(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sup>
                    </m:sSup>
                  </m:oMath>
                </a14:m>
                <a:r>
                  <a:rPr lang="en-US" dirty="0"/>
                  <a:t>) exact algorithm  for trees.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</a:rPr>
                  <a:t>[</a:t>
                </a:r>
                <a:r>
                  <a:rPr lang="en-US" dirty="0" err="1">
                    <a:solidFill>
                      <a:schemeClr val="bg1"/>
                    </a:solidFill>
                  </a:rPr>
                  <a:t>Pemmaraju</a:t>
                </a:r>
                <a:r>
                  <a:rPr lang="en-US" dirty="0">
                    <a:solidFill>
                      <a:schemeClr val="bg1"/>
                    </a:solidFill>
                  </a:rPr>
                  <a:t>, R ‘05]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781E5BC-FD34-8B40-B10A-69E778412A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853" y="3326845"/>
                <a:ext cx="8291693" cy="2375137"/>
              </a:xfrm>
              <a:prstGeom prst="rect">
                <a:avLst/>
              </a:prstGeom>
              <a:blipFill>
                <a:blip r:embed="rId2"/>
                <a:stretch>
                  <a:fillRect l="-459" t="-1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9C19C5E-C16B-BB45-AD16-697045CBD2BD}"/>
                  </a:ext>
                </a:extLst>
              </p:cNvPr>
              <p:cNvSpPr txBox="1"/>
              <p:nvPr/>
            </p:nvSpPr>
            <p:spPr>
              <a:xfrm>
                <a:off x="432280" y="5757885"/>
                <a:ext cx="6970674" cy="935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</m:d>
                  </m:oMath>
                </a14:m>
                <a:r>
                  <a:rPr lang="en-US" dirty="0"/>
                  <a:t>-approx. for interval graphs [</a:t>
                </a:r>
                <a:r>
                  <a:rPr lang="en-US" dirty="0" err="1"/>
                  <a:t>Nonner</a:t>
                </a:r>
                <a:r>
                  <a:rPr lang="en-US" dirty="0"/>
                  <a:t> ‘11]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O(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sup>
                    </m:sSup>
                  </m:oMath>
                </a14:m>
                <a:r>
                  <a:rPr lang="en-US" dirty="0"/>
                  <a:t>)-algorithm is optimal under ETH [Araujo, et. al.’14]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9C19C5E-C16B-BB45-AD16-697045CBD2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280" y="5757885"/>
                <a:ext cx="6970674" cy="935641"/>
              </a:xfrm>
              <a:prstGeom prst="rect">
                <a:avLst/>
              </a:prstGeom>
              <a:blipFill>
                <a:blip r:embed="rId3"/>
                <a:stretch>
                  <a:fillRect l="-364" t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619769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E839E-F251-AF44-A51D-144FDD28B9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600" y="381000"/>
            <a:ext cx="6934200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Our results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EE8DC5-5336-4744-844C-D26E61B0621D}"/>
              </a:ext>
            </a:extLst>
          </p:cNvPr>
          <p:cNvSpPr txBox="1"/>
          <p:nvPr/>
        </p:nvSpPr>
        <p:spPr>
          <a:xfrm>
            <a:off x="2307961" y="1447800"/>
            <a:ext cx="428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ONLINE-COLORING INTERVAL GRAPHS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781E5BC-FD34-8B40-B10A-69E778412A1E}"/>
                  </a:ext>
                </a:extLst>
              </p:cNvPr>
              <p:cNvSpPr txBox="1"/>
              <p:nvPr/>
            </p:nvSpPr>
            <p:spPr>
              <a:xfrm>
                <a:off x="304800" y="3454729"/>
                <a:ext cx="8610600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i="1" dirty="0"/>
                  <a:t>First-fit</a:t>
                </a:r>
                <a:r>
                  <a:rPr lang="en-US" dirty="0"/>
                  <a:t> uses at most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-colors, via a </a:t>
                </a:r>
                <a:r>
                  <a:rPr lang="en-US" i="1" dirty="0"/>
                  <a:t>column-construction</a:t>
                </a:r>
                <a:r>
                  <a:rPr lang="en-US" dirty="0"/>
                  <a:t> method.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1"/>
                    </a:solidFill>
                  </a:rPr>
                  <a:t>[</a:t>
                </a:r>
                <a:r>
                  <a:rPr lang="en-US" dirty="0" err="1">
                    <a:solidFill>
                      <a:schemeClr val="bg1"/>
                    </a:solidFill>
                  </a:rPr>
                  <a:t>Pemmaraju</a:t>
                </a:r>
                <a:r>
                  <a:rPr lang="en-US" dirty="0">
                    <a:solidFill>
                      <a:schemeClr val="bg1"/>
                    </a:solidFill>
                  </a:rPr>
                  <a:t>, R., </a:t>
                </a:r>
                <a:r>
                  <a:rPr lang="en-US" dirty="0" err="1">
                    <a:solidFill>
                      <a:schemeClr val="bg1"/>
                    </a:solidFill>
                  </a:rPr>
                  <a:t>Varadarajan</a:t>
                </a:r>
                <a:r>
                  <a:rPr lang="en-US" dirty="0">
                    <a:solidFill>
                      <a:schemeClr val="bg1"/>
                    </a:solidFill>
                  </a:rPr>
                  <a:t>, TALG’ 07]</a:t>
                </a:r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40k.</a:t>
                </a:r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:r>
                  <a:rPr lang="en-US" dirty="0"/>
                  <a:t>[Kierstead’88], improved to 27k [</a:t>
                </a:r>
                <a:r>
                  <a:rPr lang="en-US" dirty="0" err="1"/>
                  <a:t>Kierstead</a:t>
                </a:r>
                <a:r>
                  <a:rPr lang="en-US" dirty="0"/>
                  <a:t>, Qin’95].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Lower bound: 4.4k [</a:t>
                </a:r>
                <a:r>
                  <a:rPr lang="en-US" dirty="0" err="1"/>
                  <a:t>Chrobak</a:t>
                </a:r>
                <a:r>
                  <a:rPr lang="en-US" dirty="0"/>
                  <a:t>, Slusarek’88] (computer assisted)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[</a:t>
                </a:r>
                <a:r>
                  <a:rPr lang="en-US" dirty="0" err="1"/>
                  <a:t>Kierstead</a:t>
                </a:r>
                <a:r>
                  <a:rPr lang="en-US" dirty="0"/>
                  <a:t>, Smith, Trotter’16] (initially computer assisted).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Column Construction method: Used for proving  several results on on-line partitioning of some partial orders.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bg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781E5BC-FD34-8B40-B10A-69E778412A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3454729"/>
                <a:ext cx="8610600" cy="3693319"/>
              </a:xfrm>
              <a:prstGeom prst="rect">
                <a:avLst/>
              </a:prstGeom>
              <a:blipFill>
                <a:blip r:embed="rId2"/>
                <a:stretch>
                  <a:fillRect l="-442" t="-685" r="-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029524E-5882-6D4C-8804-976EAAE2FDDA}"/>
              </a:ext>
            </a:extLst>
          </p:cNvPr>
          <p:cNvCxnSpPr/>
          <p:nvPr/>
        </p:nvCxnSpPr>
        <p:spPr>
          <a:xfrm>
            <a:off x="807720" y="2589614"/>
            <a:ext cx="7315200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A6975A4-E703-B24A-B8CA-1AE8B34933B6}"/>
              </a:ext>
            </a:extLst>
          </p:cNvPr>
          <p:cNvSpPr txBox="1"/>
          <p:nvPr/>
        </p:nvSpPr>
        <p:spPr>
          <a:xfrm>
            <a:off x="998507" y="2256026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AA9E64-5733-F349-BC44-05B12F392BA5}"/>
              </a:ext>
            </a:extLst>
          </p:cNvPr>
          <p:cNvSpPr txBox="1"/>
          <p:nvPr/>
        </p:nvSpPr>
        <p:spPr>
          <a:xfrm>
            <a:off x="1358795" y="1932699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EDD36F-A7EF-0745-8D01-882E10552883}"/>
              </a:ext>
            </a:extLst>
          </p:cNvPr>
          <p:cNvSpPr txBox="1"/>
          <p:nvPr/>
        </p:nvSpPr>
        <p:spPr>
          <a:xfrm>
            <a:off x="3556997" y="2096543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981AF54-F6B6-F542-BB78-8E784CBE0FA0}"/>
              </a:ext>
            </a:extLst>
          </p:cNvPr>
          <p:cNvSpPr txBox="1"/>
          <p:nvPr/>
        </p:nvSpPr>
        <p:spPr>
          <a:xfrm>
            <a:off x="5624442" y="2279231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9AD42A-50C4-3842-88B2-15C5EDF211D6}"/>
              </a:ext>
            </a:extLst>
          </p:cNvPr>
          <p:cNvSpPr/>
          <p:nvPr/>
        </p:nvSpPr>
        <p:spPr>
          <a:xfrm>
            <a:off x="1264921" y="2438400"/>
            <a:ext cx="1828800" cy="1512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CCB7A34-4E8B-B647-A0D7-1C257BB988BE}"/>
              </a:ext>
            </a:extLst>
          </p:cNvPr>
          <p:cNvSpPr/>
          <p:nvPr/>
        </p:nvSpPr>
        <p:spPr>
          <a:xfrm>
            <a:off x="5913120" y="2437214"/>
            <a:ext cx="1981200" cy="152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2B3EACC-212F-654E-91E4-18BFC33E5D88}"/>
              </a:ext>
            </a:extLst>
          </p:cNvPr>
          <p:cNvSpPr/>
          <p:nvPr/>
        </p:nvSpPr>
        <p:spPr>
          <a:xfrm>
            <a:off x="1631786" y="2063025"/>
            <a:ext cx="2590800" cy="152399"/>
          </a:xfrm>
          <a:prstGeom prst="rect">
            <a:avLst/>
          </a:prstGeom>
          <a:solidFill>
            <a:schemeClr val="tx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D11458C-07BA-5E4E-84AF-A64A0613B058}"/>
              </a:ext>
            </a:extLst>
          </p:cNvPr>
          <p:cNvSpPr/>
          <p:nvPr/>
        </p:nvSpPr>
        <p:spPr>
          <a:xfrm>
            <a:off x="3827842" y="2242672"/>
            <a:ext cx="3048929" cy="139546"/>
          </a:xfrm>
          <a:prstGeom prst="rect">
            <a:avLst/>
          </a:prstGeom>
          <a:solidFill>
            <a:schemeClr val="bg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EB3C38E-05CD-A847-B899-633FF098F665}"/>
              </a:ext>
            </a:extLst>
          </p:cNvPr>
          <p:cNvCxnSpPr/>
          <p:nvPr/>
        </p:nvCxnSpPr>
        <p:spPr>
          <a:xfrm>
            <a:off x="2179321" y="1932699"/>
            <a:ext cx="0" cy="9685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DE064C0-1AAE-EF48-BFF7-596354A7115C}"/>
              </a:ext>
            </a:extLst>
          </p:cNvPr>
          <p:cNvCxnSpPr/>
          <p:nvPr/>
        </p:nvCxnSpPr>
        <p:spPr>
          <a:xfrm>
            <a:off x="4070186" y="1897955"/>
            <a:ext cx="0" cy="9685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CDA1D42-544F-0948-A404-9B2A3D545268}"/>
              </a:ext>
            </a:extLst>
          </p:cNvPr>
          <p:cNvCxnSpPr/>
          <p:nvPr/>
        </p:nvCxnSpPr>
        <p:spPr>
          <a:xfrm>
            <a:off x="6356186" y="1859548"/>
            <a:ext cx="0" cy="9685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9B929BF-6497-0A4A-9C65-07FCCFACAC81}"/>
              </a:ext>
            </a:extLst>
          </p:cNvPr>
          <p:cNvSpPr txBox="1"/>
          <p:nvPr/>
        </p:nvSpPr>
        <p:spPr>
          <a:xfrm>
            <a:off x="2029280" y="295196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2687E2B-33A0-6448-954F-255989D09FD7}"/>
              </a:ext>
            </a:extLst>
          </p:cNvPr>
          <p:cNvSpPr txBox="1"/>
          <p:nvPr/>
        </p:nvSpPr>
        <p:spPr>
          <a:xfrm>
            <a:off x="6206145" y="295561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6E1DF52-25F1-5A48-942B-60DFCA79DC8A}"/>
              </a:ext>
            </a:extLst>
          </p:cNvPr>
          <p:cNvSpPr txBox="1"/>
          <p:nvPr/>
        </p:nvSpPr>
        <p:spPr>
          <a:xfrm>
            <a:off x="3922504" y="295696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73115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BD0632E-5623-6345-8633-935B77060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941" y="381557"/>
            <a:ext cx="8224054" cy="832292"/>
          </a:xfrm>
        </p:spPr>
        <p:txBody>
          <a:bodyPr>
            <a:normAutofit fontScale="90000"/>
          </a:bodyPr>
          <a:lstStyle/>
          <a:p>
            <a:r>
              <a:rPr lang="en-US" dirty="0"/>
              <a:t>Map labeling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24AE53-288C-6A41-A5FC-EDDFBBDD9E8B}"/>
              </a:ext>
            </a:extLst>
          </p:cNvPr>
          <p:cNvSpPr txBox="1"/>
          <p:nvPr/>
        </p:nvSpPr>
        <p:spPr>
          <a:xfrm>
            <a:off x="3200400" y="6022918"/>
            <a:ext cx="1795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Map Labeling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8A2133-4AB0-3941-8CF4-F50C7EA00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209" y="1317702"/>
            <a:ext cx="4727518" cy="472751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0F227A7-B33C-4140-A708-F812BBA6BD87}"/>
              </a:ext>
            </a:extLst>
          </p:cNvPr>
          <p:cNvSpPr/>
          <p:nvPr/>
        </p:nvSpPr>
        <p:spPr>
          <a:xfrm>
            <a:off x="4724400" y="4191000"/>
            <a:ext cx="914400" cy="304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AB2DD8-7529-1B43-A16A-D88C7B8A5A2D}"/>
              </a:ext>
            </a:extLst>
          </p:cNvPr>
          <p:cNvSpPr/>
          <p:nvPr/>
        </p:nvSpPr>
        <p:spPr>
          <a:xfrm>
            <a:off x="4648200" y="3124200"/>
            <a:ext cx="1524000" cy="838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66A5C7-2170-6748-A58C-0968C898E2F4}"/>
              </a:ext>
            </a:extLst>
          </p:cNvPr>
          <p:cNvSpPr/>
          <p:nvPr/>
        </p:nvSpPr>
        <p:spPr>
          <a:xfrm>
            <a:off x="5715000" y="3657600"/>
            <a:ext cx="10668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45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BD0632E-5623-6345-8633-935B77060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941" y="381557"/>
            <a:ext cx="8224054" cy="832292"/>
          </a:xfrm>
        </p:spPr>
        <p:txBody>
          <a:bodyPr>
            <a:normAutofit fontScale="90000"/>
          </a:bodyPr>
          <a:lstStyle/>
          <a:p>
            <a:r>
              <a:rPr lang="en-US" dirty="0"/>
              <a:t>Generalized scheduling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B56D1F-C46C-9E48-AD27-C189A9D917DB}"/>
              </a:ext>
            </a:extLst>
          </p:cNvPr>
          <p:cNvSpPr txBox="1"/>
          <p:nvPr/>
        </p:nvSpPr>
        <p:spPr>
          <a:xfrm>
            <a:off x="371941" y="1618905"/>
            <a:ext cx="1458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Scheduling: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864BA4-1AE0-7047-B8C2-FF658D263442}"/>
                  </a:ext>
                </a:extLst>
              </p:cNvPr>
              <p:cNvSpPr txBox="1"/>
              <p:nvPr/>
            </p:nvSpPr>
            <p:spPr>
              <a:xfrm>
                <a:off x="2329338" y="1451060"/>
                <a:ext cx="533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jobs: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`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,. . .,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Each job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has release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, and processing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endParaRPr lang="en-US" dirty="0"/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864BA4-1AE0-7047-B8C2-FF658D263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338" y="1451060"/>
                <a:ext cx="5334000" cy="1754326"/>
              </a:xfrm>
              <a:prstGeom prst="rect">
                <a:avLst/>
              </a:prstGeom>
              <a:blipFill>
                <a:blip r:embed="rId2"/>
                <a:stretch>
                  <a:fillRect l="-475" t="-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B1386ABC-348E-0543-AB1E-DC1D90000905}"/>
              </a:ext>
            </a:extLst>
          </p:cNvPr>
          <p:cNvSpPr txBox="1"/>
          <p:nvPr/>
        </p:nvSpPr>
        <p:spPr>
          <a:xfrm>
            <a:off x="457200" y="2328223"/>
            <a:ext cx="584365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Objective:</a:t>
            </a:r>
            <a:r>
              <a:rPr lang="en-US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minimize sum of monotone function of completion</a:t>
            </a:r>
          </a:p>
          <a:p>
            <a:pPr lvl="1"/>
            <a:r>
              <a:rPr lang="en-US" dirty="0"/>
              <a:t>    of jobs.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Includes: weighted flow time, weighted tardiness, etc.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5D44501-2FF8-6E44-A514-86AF47ED255A}"/>
                  </a:ext>
                </a:extLst>
              </p:cNvPr>
              <p:cNvSpPr txBox="1"/>
              <p:nvPr/>
            </p:nvSpPr>
            <p:spPr>
              <a:xfrm>
                <a:off x="463008" y="3635655"/>
                <a:ext cx="59448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𝑛𝑃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func>
                  </m:oMath>
                </a14:m>
                <a:r>
                  <a:rPr lang="en-US" dirty="0"/>
                  <a:t>-approximation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𝑚𝑎𝑥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𝑝𝑟𝑜𝑐𝑒𝑠𝑠𝑖𝑛𝑔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𝑡𝑖𝑚𝑒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).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5D44501-2FF8-6E44-A514-86AF47ED25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008" y="3635655"/>
                <a:ext cx="5944897" cy="369332"/>
              </a:xfrm>
              <a:prstGeom prst="rect">
                <a:avLst/>
              </a:prstGeom>
              <a:blipFill>
                <a:blip r:embed="rId3"/>
                <a:stretch>
                  <a:fillRect l="-853" t="-333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09F5D80-9611-024B-8AEE-6F073B3D2D9C}"/>
              </a:ext>
            </a:extLst>
          </p:cNvPr>
          <p:cNvSpPr txBox="1"/>
          <p:nvPr/>
        </p:nvSpPr>
        <p:spPr>
          <a:xfrm>
            <a:off x="6492711" y="3650727"/>
            <a:ext cx="186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[Bansal,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Pruhs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‘14]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153547-AB7F-984E-A338-AEDC2C4E1216}"/>
              </a:ext>
            </a:extLst>
          </p:cNvPr>
          <p:cNvSpPr txBox="1"/>
          <p:nvPr/>
        </p:nvSpPr>
        <p:spPr>
          <a:xfrm>
            <a:off x="957726" y="4357241"/>
            <a:ext cx="6944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Reduction to a (weighted) </a:t>
            </a:r>
            <a:r>
              <a:rPr lang="en-US" b="1" dirty="0"/>
              <a:t>Set Cover </a:t>
            </a:r>
            <a:r>
              <a:rPr lang="en-US" dirty="0"/>
              <a:t>problem with rectangles on a 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BDC3DA-E8BD-0441-816D-9F766673296A}"/>
              </a:ext>
            </a:extLst>
          </p:cNvPr>
          <p:cNvSpPr/>
          <p:nvPr/>
        </p:nvSpPr>
        <p:spPr>
          <a:xfrm>
            <a:off x="1013173" y="4333995"/>
            <a:ext cx="6835427" cy="3487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00ACC4-EF75-C744-A0AA-A65772387D7D}"/>
              </a:ext>
            </a:extLst>
          </p:cNvPr>
          <p:cNvCxnSpPr>
            <a:cxnSpLocks/>
          </p:cNvCxnSpPr>
          <p:nvPr/>
        </p:nvCxnSpPr>
        <p:spPr>
          <a:xfrm flipH="1">
            <a:off x="838200" y="6400800"/>
            <a:ext cx="7183582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B6FA3CB8-892B-264A-B152-D8E0FC55D54E}"/>
              </a:ext>
            </a:extLst>
          </p:cNvPr>
          <p:cNvSpPr/>
          <p:nvPr/>
        </p:nvSpPr>
        <p:spPr>
          <a:xfrm>
            <a:off x="1447800" y="5410200"/>
            <a:ext cx="1931225" cy="990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444377B-DFEB-7D45-AB76-CCBB37A71FB5}"/>
              </a:ext>
            </a:extLst>
          </p:cNvPr>
          <p:cNvSpPr/>
          <p:nvPr/>
        </p:nvSpPr>
        <p:spPr>
          <a:xfrm>
            <a:off x="1583946" y="5791200"/>
            <a:ext cx="4359654" cy="609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F6B7E08-0A4D-5B46-8337-35AB67E99CA8}"/>
              </a:ext>
            </a:extLst>
          </p:cNvPr>
          <p:cNvSpPr/>
          <p:nvPr/>
        </p:nvSpPr>
        <p:spPr>
          <a:xfrm>
            <a:off x="2374794" y="5067906"/>
            <a:ext cx="4374498" cy="132809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221E8F1-214C-EB49-A2ED-67E9255A7462}"/>
              </a:ext>
            </a:extLst>
          </p:cNvPr>
          <p:cNvSpPr/>
          <p:nvPr/>
        </p:nvSpPr>
        <p:spPr>
          <a:xfrm>
            <a:off x="2912116" y="5652211"/>
            <a:ext cx="3388735" cy="7389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1C0F76A-9AD6-494F-8B64-A1B2A92106D1}"/>
              </a:ext>
            </a:extLst>
          </p:cNvPr>
          <p:cNvSpPr/>
          <p:nvPr/>
        </p:nvSpPr>
        <p:spPr>
          <a:xfrm>
            <a:off x="4608463" y="4905157"/>
            <a:ext cx="954138" cy="14860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onnector 41">
            <a:extLst>
              <a:ext uri="{FF2B5EF4-FFF2-40B4-BE49-F238E27FC236}">
                <a16:creationId xmlns:a16="http://schemas.microsoft.com/office/drawing/2014/main" id="{A5496992-B1D7-E343-ABD3-E79D65E5C728}"/>
              </a:ext>
            </a:extLst>
          </p:cNvPr>
          <p:cNvSpPr/>
          <p:nvPr/>
        </p:nvSpPr>
        <p:spPr>
          <a:xfrm>
            <a:off x="1718741" y="5527318"/>
            <a:ext cx="111613" cy="12489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nector 42">
            <a:extLst>
              <a:ext uri="{FF2B5EF4-FFF2-40B4-BE49-F238E27FC236}">
                <a16:creationId xmlns:a16="http://schemas.microsoft.com/office/drawing/2014/main" id="{FCD29989-C4B8-D441-9F11-9D455B3A255E}"/>
              </a:ext>
            </a:extLst>
          </p:cNvPr>
          <p:cNvSpPr/>
          <p:nvPr/>
        </p:nvSpPr>
        <p:spPr>
          <a:xfrm>
            <a:off x="1871141" y="5679718"/>
            <a:ext cx="111613" cy="12489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onnector 43">
            <a:extLst>
              <a:ext uri="{FF2B5EF4-FFF2-40B4-BE49-F238E27FC236}">
                <a16:creationId xmlns:a16="http://schemas.microsoft.com/office/drawing/2014/main" id="{3270EFEF-A3EC-4C40-ABDE-CB53A69AA05D}"/>
              </a:ext>
            </a:extLst>
          </p:cNvPr>
          <p:cNvSpPr/>
          <p:nvPr/>
        </p:nvSpPr>
        <p:spPr>
          <a:xfrm>
            <a:off x="1982754" y="5977812"/>
            <a:ext cx="111613" cy="12489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onnector 44">
            <a:extLst>
              <a:ext uri="{FF2B5EF4-FFF2-40B4-BE49-F238E27FC236}">
                <a16:creationId xmlns:a16="http://schemas.microsoft.com/office/drawing/2014/main" id="{809BC519-D016-8E44-8438-F1F495886668}"/>
              </a:ext>
            </a:extLst>
          </p:cNvPr>
          <p:cNvSpPr/>
          <p:nvPr/>
        </p:nvSpPr>
        <p:spPr>
          <a:xfrm>
            <a:off x="2576911" y="5548118"/>
            <a:ext cx="111613" cy="12489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onnector 45">
            <a:extLst>
              <a:ext uri="{FF2B5EF4-FFF2-40B4-BE49-F238E27FC236}">
                <a16:creationId xmlns:a16="http://schemas.microsoft.com/office/drawing/2014/main" id="{AB412F90-006F-E443-9495-350F25BF1713}"/>
              </a:ext>
            </a:extLst>
          </p:cNvPr>
          <p:cNvSpPr/>
          <p:nvPr/>
        </p:nvSpPr>
        <p:spPr>
          <a:xfrm>
            <a:off x="3435457" y="5174692"/>
            <a:ext cx="111613" cy="12489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onnector 46">
            <a:extLst>
              <a:ext uri="{FF2B5EF4-FFF2-40B4-BE49-F238E27FC236}">
                <a16:creationId xmlns:a16="http://schemas.microsoft.com/office/drawing/2014/main" id="{0004E6A5-4579-E745-93FF-CF0175AAAC28}"/>
              </a:ext>
            </a:extLst>
          </p:cNvPr>
          <p:cNvSpPr/>
          <p:nvPr/>
        </p:nvSpPr>
        <p:spPr>
          <a:xfrm>
            <a:off x="4063739" y="5371510"/>
            <a:ext cx="111613" cy="12489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onnector 47">
            <a:extLst>
              <a:ext uri="{FF2B5EF4-FFF2-40B4-BE49-F238E27FC236}">
                <a16:creationId xmlns:a16="http://schemas.microsoft.com/office/drawing/2014/main" id="{24118A84-0628-0E4D-97AF-24BAEFBD9036}"/>
              </a:ext>
            </a:extLst>
          </p:cNvPr>
          <p:cNvSpPr/>
          <p:nvPr/>
        </p:nvSpPr>
        <p:spPr>
          <a:xfrm>
            <a:off x="4033353" y="6021704"/>
            <a:ext cx="111613" cy="12489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onnector 48">
            <a:extLst>
              <a:ext uri="{FF2B5EF4-FFF2-40B4-BE49-F238E27FC236}">
                <a16:creationId xmlns:a16="http://schemas.microsoft.com/office/drawing/2014/main" id="{F8723EDE-0485-3E46-BCED-113CBE931F64}"/>
              </a:ext>
            </a:extLst>
          </p:cNvPr>
          <p:cNvSpPr/>
          <p:nvPr/>
        </p:nvSpPr>
        <p:spPr>
          <a:xfrm>
            <a:off x="4185753" y="6174104"/>
            <a:ext cx="111613" cy="12489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onnector 49">
            <a:extLst>
              <a:ext uri="{FF2B5EF4-FFF2-40B4-BE49-F238E27FC236}">
                <a16:creationId xmlns:a16="http://schemas.microsoft.com/office/drawing/2014/main" id="{1588DBE6-4C13-0D42-9365-4557E380994A}"/>
              </a:ext>
            </a:extLst>
          </p:cNvPr>
          <p:cNvSpPr/>
          <p:nvPr/>
        </p:nvSpPr>
        <p:spPr>
          <a:xfrm>
            <a:off x="5090852" y="5262660"/>
            <a:ext cx="111613" cy="12489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onnector 50">
            <a:extLst>
              <a:ext uri="{FF2B5EF4-FFF2-40B4-BE49-F238E27FC236}">
                <a16:creationId xmlns:a16="http://schemas.microsoft.com/office/drawing/2014/main" id="{7AD842D3-ACD8-2C42-98EA-FB0E76000531}"/>
              </a:ext>
            </a:extLst>
          </p:cNvPr>
          <p:cNvSpPr/>
          <p:nvPr/>
        </p:nvSpPr>
        <p:spPr>
          <a:xfrm>
            <a:off x="6217812" y="5332542"/>
            <a:ext cx="111613" cy="12489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onnector 51">
            <a:extLst>
              <a:ext uri="{FF2B5EF4-FFF2-40B4-BE49-F238E27FC236}">
                <a16:creationId xmlns:a16="http://schemas.microsoft.com/office/drawing/2014/main" id="{4469334B-C8EF-FF46-BA34-BEC508E72BEE}"/>
              </a:ext>
            </a:extLst>
          </p:cNvPr>
          <p:cNvSpPr/>
          <p:nvPr/>
        </p:nvSpPr>
        <p:spPr>
          <a:xfrm>
            <a:off x="6370212" y="5484942"/>
            <a:ext cx="111613" cy="12489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800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BD0632E-5623-6345-8633-935B77060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941" y="381557"/>
            <a:ext cx="8224054" cy="832292"/>
          </a:xfrm>
        </p:spPr>
        <p:txBody>
          <a:bodyPr>
            <a:normAutofit fontScale="90000"/>
          </a:bodyPr>
          <a:lstStyle/>
          <a:p>
            <a:r>
              <a:rPr lang="en-US" dirty="0"/>
              <a:t>UNSPLITTABLE FLOW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B56D1F-C46C-9E48-AD27-C189A9D917DB}"/>
              </a:ext>
            </a:extLst>
          </p:cNvPr>
          <p:cNvSpPr txBox="1"/>
          <p:nvPr/>
        </p:nvSpPr>
        <p:spPr>
          <a:xfrm>
            <a:off x="536947" y="1972138"/>
            <a:ext cx="3255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Unsplittable</a:t>
            </a:r>
            <a:r>
              <a:rPr lang="en-US" b="1" dirty="0"/>
              <a:t> Flow on a Path: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1386ABC-348E-0543-AB1E-DC1D90000905}"/>
                  </a:ext>
                </a:extLst>
              </p:cNvPr>
              <p:cNvSpPr txBox="1"/>
              <p:nvPr/>
            </p:nvSpPr>
            <p:spPr>
              <a:xfrm>
                <a:off x="3748340" y="1444353"/>
                <a:ext cx="5003036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Given Jobs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. . .,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Each job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has:</a:t>
                </a:r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(start time, end time,  demand,  profit).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Each time slot has a capacity.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1386ABC-348E-0543-AB1E-DC1D900009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8340" y="1444353"/>
                <a:ext cx="5003036" cy="1477328"/>
              </a:xfrm>
              <a:prstGeom prst="rect">
                <a:avLst/>
              </a:prstGeom>
              <a:blipFill>
                <a:blip r:embed="rId2"/>
                <a:stretch>
                  <a:fillRect t="-1709"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D9153547-AB7F-984E-A338-AEDC2C4E1216}"/>
              </a:ext>
            </a:extLst>
          </p:cNvPr>
          <p:cNvSpPr txBox="1"/>
          <p:nvPr/>
        </p:nvSpPr>
        <p:spPr>
          <a:xfrm>
            <a:off x="957726" y="4357241"/>
            <a:ext cx="6808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Requires:  a (weighted) </a:t>
            </a:r>
            <a:r>
              <a:rPr lang="en-US" b="1" dirty="0"/>
              <a:t>Set Cover </a:t>
            </a:r>
            <a:r>
              <a:rPr lang="en-US" dirty="0"/>
              <a:t>problem with rectangles on a 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BDC3DA-E8BD-0441-816D-9F766673296A}"/>
              </a:ext>
            </a:extLst>
          </p:cNvPr>
          <p:cNvSpPr/>
          <p:nvPr/>
        </p:nvSpPr>
        <p:spPr>
          <a:xfrm>
            <a:off x="1013173" y="4333995"/>
            <a:ext cx="6835427" cy="3487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E00ACC4-EF75-C744-A0AA-A65772387D7D}"/>
              </a:ext>
            </a:extLst>
          </p:cNvPr>
          <p:cNvCxnSpPr>
            <a:cxnSpLocks/>
          </p:cNvCxnSpPr>
          <p:nvPr/>
        </p:nvCxnSpPr>
        <p:spPr>
          <a:xfrm flipH="1">
            <a:off x="838200" y="6400800"/>
            <a:ext cx="7183582" cy="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B6FA3CB8-892B-264A-B152-D8E0FC55D54E}"/>
              </a:ext>
            </a:extLst>
          </p:cNvPr>
          <p:cNvSpPr/>
          <p:nvPr/>
        </p:nvSpPr>
        <p:spPr>
          <a:xfrm>
            <a:off x="1447800" y="5410200"/>
            <a:ext cx="1931225" cy="990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444377B-DFEB-7D45-AB76-CCBB37A71FB5}"/>
              </a:ext>
            </a:extLst>
          </p:cNvPr>
          <p:cNvSpPr/>
          <p:nvPr/>
        </p:nvSpPr>
        <p:spPr>
          <a:xfrm>
            <a:off x="1583946" y="5791200"/>
            <a:ext cx="4359654" cy="609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F6B7E08-0A4D-5B46-8337-35AB67E99CA8}"/>
              </a:ext>
            </a:extLst>
          </p:cNvPr>
          <p:cNvSpPr/>
          <p:nvPr/>
        </p:nvSpPr>
        <p:spPr>
          <a:xfrm>
            <a:off x="2374794" y="5067906"/>
            <a:ext cx="4374498" cy="132809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221E8F1-214C-EB49-A2ED-67E9255A7462}"/>
              </a:ext>
            </a:extLst>
          </p:cNvPr>
          <p:cNvSpPr/>
          <p:nvPr/>
        </p:nvSpPr>
        <p:spPr>
          <a:xfrm>
            <a:off x="2912116" y="5652211"/>
            <a:ext cx="3388735" cy="7389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1C0F76A-9AD6-494F-8B64-A1B2A92106D1}"/>
              </a:ext>
            </a:extLst>
          </p:cNvPr>
          <p:cNvSpPr/>
          <p:nvPr/>
        </p:nvSpPr>
        <p:spPr>
          <a:xfrm>
            <a:off x="4608463" y="4905157"/>
            <a:ext cx="954138" cy="14860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onnector 41">
            <a:extLst>
              <a:ext uri="{FF2B5EF4-FFF2-40B4-BE49-F238E27FC236}">
                <a16:creationId xmlns:a16="http://schemas.microsoft.com/office/drawing/2014/main" id="{A5496992-B1D7-E343-ABD3-E79D65E5C728}"/>
              </a:ext>
            </a:extLst>
          </p:cNvPr>
          <p:cNvSpPr/>
          <p:nvPr/>
        </p:nvSpPr>
        <p:spPr>
          <a:xfrm>
            <a:off x="1718741" y="5527318"/>
            <a:ext cx="111613" cy="12489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onnector 42">
            <a:extLst>
              <a:ext uri="{FF2B5EF4-FFF2-40B4-BE49-F238E27FC236}">
                <a16:creationId xmlns:a16="http://schemas.microsoft.com/office/drawing/2014/main" id="{FCD29989-C4B8-D441-9F11-9D455B3A255E}"/>
              </a:ext>
            </a:extLst>
          </p:cNvPr>
          <p:cNvSpPr/>
          <p:nvPr/>
        </p:nvSpPr>
        <p:spPr>
          <a:xfrm>
            <a:off x="1871141" y="5679718"/>
            <a:ext cx="111613" cy="12489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onnector 43">
            <a:extLst>
              <a:ext uri="{FF2B5EF4-FFF2-40B4-BE49-F238E27FC236}">
                <a16:creationId xmlns:a16="http://schemas.microsoft.com/office/drawing/2014/main" id="{3270EFEF-A3EC-4C40-ABDE-CB53A69AA05D}"/>
              </a:ext>
            </a:extLst>
          </p:cNvPr>
          <p:cNvSpPr/>
          <p:nvPr/>
        </p:nvSpPr>
        <p:spPr>
          <a:xfrm>
            <a:off x="1982754" y="5977812"/>
            <a:ext cx="111613" cy="12489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onnector 44">
            <a:extLst>
              <a:ext uri="{FF2B5EF4-FFF2-40B4-BE49-F238E27FC236}">
                <a16:creationId xmlns:a16="http://schemas.microsoft.com/office/drawing/2014/main" id="{809BC519-D016-8E44-8438-F1F495886668}"/>
              </a:ext>
            </a:extLst>
          </p:cNvPr>
          <p:cNvSpPr/>
          <p:nvPr/>
        </p:nvSpPr>
        <p:spPr>
          <a:xfrm>
            <a:off x="2576911" y="5548118"/>
            <a:ext cx="111613" cy="12489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onnector 45">
            <a:extLst>
              <a:ext uri="{FF2B5EF4-FFF2-40B4-BE49-F238E27FC236}">
                <a16:creationId xmlns:a16="http://schemas.microsoft.com/office/drawing/2014/main" id="{AB412F90-006F-E443-9495-350F25BF1713}"/>
              </a:ext>
            </a:extLst>
          </p:cNvPr>
          <p:cNvSpPr/>
          <p:nvPr/>
        </p:nvSpPr>
        <p:spPr>
          <a:xfrm>
            <a:off x="3435457" y="5174692"/>
            <a:ext cx="111613" cy="12489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Connector 46">
            <a:extLst>
              <a:ext uri="{FF2B5EF4-FFF2-40B4-BE49-F238E27FC236}">
                <a16:creationId xmlns:a16="http://schemas.microsoft.com/office/drawing/2014/main" id="{0004E6A5-4579-E745-93FF-CF0175AAAC28}"/>
              </a:ext>
            </a:extLst>
          </p:cNvPr>
          <p:cNvSpPr/>
          <p:nvPr/>
        </p:nvSpPr>
        <p:spPr>
          <a:xfrm>
            <a:off x="4063739" y="5371510"/>
            <a:ext cx="111613" cy="12489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Connector 47">
            <a:extLst>
              <a:ext uri="{FF2B5EF4-FFF2-40B4-BE49-F238E27FC236}">
                <a16:creationId xmlns:a16="http://schemas.microsoft.com/office/drawing/2014/main" id="{24118A84-0628-0E4D-97AF-24BAEFBD9036}"/>
              </a:ext>
            </a:extLst>
          </p:cNvPr>
          <p:cNvSpPr/>
          <p:nvPr/>
        </p:nvSpPr>
        <p:spPr>
          <a:xfrm>
            <a:off x="4033353" y="6021704"/>
            <a:ext cx="111613" cy="12489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Connector 48">
            <a:extLst>
              <a:ext uri="{FF2B5EF4-FFF2-40B4-BE49-F238E27FC236}">
                <a16:creationId xmlns:a16="http://schemas.microsoft.com/office/drawing/2014/main" id="{F8723EDE-0485-3E46-BCED-113CBE931F64}"/>
              </a:ext>
            </a:extLst>
          </p:cNvPr>
          <p:cNvSpPr/>
          <p:nvPr/>
        </p:nvSpPr>
        <p:spPr>
          <a:xfrm>
            <a:off x="4185753" y="6174104"/>
            <a:ext cx="111613" cy="12489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onnector 49">
            <a:extLst>
              <a:ext uri="{FF2B5EF4-FFF2-40B4-BE49-F238E27FC236}">
                <a16:creationId xmlns:a16="http://schemas.microsoft.com/office/drawing/2014/main" id="{1588DBE6-4C13-0D42-9365-4557E380994A}"/>
              </a:ext>
            </a:extLst>
          </p:cNvPr>
          <p:cNvSpPr/>
          <p:nvPr/>
        </p:nvSpPr>
        <p:spPr>
          <a:xfrm>
            <a:off x="5090852" y="5262660"/>
            <a:ext cx="111613" cy="12489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Connector 50">
            <a:extLst>
              <a:ext uri="{FF2B5EF4-FFF2-40B4-BE49-F238E27FC236}">
                <a16:creationId xmlns:a16="http://schemas.microsoft.com/office/drawing/2014/main" id="{7AD842D3-ACD8-2C42-98EA-FB0E76000531}"/>
              </a:ext>
            </a:extLst>
          </p:cNvPr>
          <p:cNvSpPr/>
          <p:nvPr/>
        </p:nvSpPr>
        <p:spPr>
          <a:xfrm>
            <a:off x="6217812" y="5332542"/>
            <a:ext cx="111613" cy="12489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Connector 51">
            <a:extLst>
              <a:ext uri="{FF2B5EF4-FFF2-40B4-BE49-F238E27FC236}">
                <a16:creationId xmlns:a16="http://schemas.microsoft.com/office/drawing/2014/main" id="{4469334B-C8EF-FF46-BA34-BEC508E72BEE}"/>
              </a:ext>
            </a:extLst>
          </p:cNvPr>
          <p:cNvSpPr/>
          <p:nvPr/>
        </p:nvSpPr>
        <p:spPr>
          <a:xfrm>
            <a:off x="6370212" y="5484942"/>
            <a:ext cx="111613" cy="124894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927632-2A0B-8C45-9744-273595D5997B}"/>
              </a:ext>
            </a:extLst>
          </p:cNvPr>
          <p:cNvSpPr txBox="1"/>
          <p:nvPr/>
        </p:nvSpPr>
        <p:spPr>
          <a:xfrm>
            <a:off x="635369" y="3094881"/>
            <a:ext cx="73239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Objective: </a:t>
            </a:r>
            <a:r>
              <a:rPr lang="en-US" dirty="0"/>
              <a:t>Maximize the profit of jobs accepted, so that no job exceeds the</a:t>
            </a:r>
          </a:p>
          <a:p>
            <a:r>
              <a:rPr lang="en-US" dirty="0"/>
              <a:t>capacity of any time.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46895F-A2EB-CB4C-BD64-7E2AD3C33935}"/>
              </a:ext>
            </a:extLst>
          </p:cNvPr>
          <p:cNvSpPr txBox="1"/>
          <p:nvPr/>
        </p:nvSpPr>
        <p:spPr>
          <a:xfrm>
            <a:off x="6749292" y="3776033"/>
            <a:ext cx="1663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[Batra, et. al.’16]</a:t>
            </a:r>
          </a:p>
        </p:txBody>
      </p:sp>
    </p:spTree>
    <p:extLst>
      <p:ext uri="{BB962C8B-B14F-4D97-AF65-F5344CB8AC3E}">
        <p14:creationId xmlns:p14="http://schemas.microsoft.com/office/powerpoint/2010/main" val="249244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BD0632E-5623-6345-8633-935B77060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941" y="381557"/>
            <a:ext cx="8224054" cy="832292"/>
          </a:xfrm>
        </p:spPr>
        <p:txBody>
          <a:bodyPr>
            <a:normAutofit fontScale="90000"/>
          </a:bodyPr>
          <a:lstStyle/>
          <a:p>
            <a:r>
              <a:rPr lang="en-US" dirty="0"/>
              <a:t>Scheduling for flow time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B56D1F-C46C-9E48-AD27-C189A9D917DB}"/>
              </a:ext>
            </a:extLst>
          </p:cNvPr>
          <p:cNvSpPr txBox="1"/>
          <p:nvPr/>
        </p:nvSpPr>
        <p:spPr>
          <a:xfrm>
            <a:off x="371941" y="1618905"/>
            <a:ext cx="1458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Scheduling: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864BA4-1AE0-7047-B8C2-FF658D263442}"/>
                  </a:ext>
                </a:extLst>
              </p:cNvPr>
              <p:cNvSpPr txBox="1"/>
              <p:nvPr/>
            </p:nvSpPr>
            <p:spPr>
              <a:xfrm>
                <a:off x="2329338" y="1451060"/>
                <a:ext cx="53340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jobs: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`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,. . .,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Each job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has release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, and processing time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weight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endParaRPr lang="en-US" dirty="0"/>
              </a:p>
              <a:p>
                <a:pPr marL="1200150" lvl="2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6864BA4-1AE0-7047-B8C2-FF658D263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9338" y="1451060"/>
                <a:ext cx="5334000" cy="1754326"/>
              </a:xfrm>
              <a:prstGeom prst="rect">
                <a:avLst/>
              </a:prstGeom>
              <a:blipFill>
                <a:blip r:embed="rId2"/>
                <a:stretch>
                  <a:fillRect l="-475" t="-7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1386ABC-348E-0543-AB1E-DC1D90000905}"/>
                  </a:ext>
                </a:extLst>
              </p:cNvPr>
              <p:cNvSpPr txBox="1"/>
              <p:nvPr/>
            </p:nvSpPr>
            <p:spPr>
              <a:xfrm>
                <a:off x="457200" y="2328223"/>
                <a:ext cx="629209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Objective:</a:t>
                </a:r>
                <a:r>
                  <a:rPr lang="en-US" dirty="0"/>
                  <a:t> Weighted flow time: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-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Weight.(Completion time – Release time)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1386ABC-348E-0543-AB1E-DC1D900009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328223"/>
                <a:ext cx="6292092" cy="923330"/>
              </a:xfrm>
              <a:prstGeom prst="rect">
                <a:avLst/>
              </a:prstGeom>
              <a:blipFill>
                <a:blip r:embed="rId3"/>
                <a:stretch>
                  <a:fillRect l="-606" t="-44595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5D44501-2FF8-6E44-A514-86AF47ED255A}"/>
                  </a:ext>
                </a:extLst>
              </p:cNvPr>
              <p:cNvSpPr txBox="1"/>
              <p:nvPr/>
            </p:nvSpPr>
            <p:spPr>
              <a:xfrm>
                <a:off x="838200" y="3266323"/>
                <a:ext cx="50158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US" dirty="0"/>
                  <a:t>-approximation in pseudo-polynomial time.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5D44501-2FF8-6E44-A514-86AF47ED25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266323"/>
                <a:ext cx="5015860" cy="369332"/>
              </a:xfrm>
              <a:prstGeom prst="rect">
                <a:avLst/>
              </a:prstGeom>
              <a:blipFill>
                <a:blip r:embed="rId4"/>
                <a:stretch>
                  <a:fillRect l="-1010" t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09F5D80-9611-024B-8AEE-6F073B3D2D9C}"/>
              </a:ext>
            </a:extLst>
          </p:cNvPr>
          <p:cNvSpPr txBox="1"/>
          <p:nvPr/>
        </p:nvSpPr>
        <p:spPr>
          <a:xfrm>
            <a:off x="5996176" y="3228664"/>
            <a:ext cx="2420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[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Batra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Garg, Kumar ‘18]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153547-AB7F-984E-A338-AEDC2C4E1216}"/>
              </a:ext>
            </a:extLst>
          </p:cNvPr>
          <p:cNvSpPr txBox="1"/>
          <p:nvPr/>
        </p:nvSpPr>
        <p:spPr>
          <a:xfrm>
            <a:off x="1164240" y="3897883"/>
            <a:ext cx="6815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Reduction to a (generalized) </a:t>
            </a:r>
            <a:r>
              <a:rPr lang="en-US" b="1" dirty="0"/>
              <a:t>Hitting Set </a:t>
            </a:r>
            <a:r>
              <a:rPr lang="en-US" dirty="0"/>
              <a:t>problem with paths on a tree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BDC3DA-E8BD-0441-816D-9F766673296A}"/>
              </a:ext>
            </a:extLst>
          </p:cNvPr>
          <p:cNvSpPr/>
          <p:nvPr/>
        </p:nvSpPr>
        <p:spPr>
          <a:xfrm>
            <a:off x="882396" y="3884543"/>
            <a:ext cx="7250498" cy="4151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3E935C2-F2C0-8946-B123-523E1AEFE2E0}"/>
              </a:ext>
            </a:extLst>
          </p:cNvPr>
          <p:cNvCxnSpPr/>
          <p:nvPr/>
        </p:nvCxnSpPr>
        <p:spPr>
          <a:xfrm flipH="1">
            <a:off x="2590800" y="4495800"/>
            <a:ext cx="1595335" cy="5334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5C31D1-EF55-1D4B-8D6B-0846062CA33B}"/>
              </a:ext>
            </a:extLst>
          </p:cNvPr>
          <p:cNvCxnSpPr/>
          <p:nvPr/>
        </p:nvCxnSpPr>
        <p:spPr>
          <a:xfrm>
            <a:off x="4186135" y="4495800"/>
            <a:ext cx="1528865" cy="5334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C73357-59C4-784A-990B-E1E5BAE0698F}"/>
              </a:ext>
            </a:extLst>
          </p:cNvPr>
          <p:cNvCxnSpPr/>
          <p:nvPr/>
        </p:nvCxnSpPr>
        <p:spPr>
          <a:xfrm flipH="1">
            <a:off x="1600200" y="5029200"/>
            <a:ext cx="990600" cy="5334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19FA787-7CD7-B44F-846B-29D3E9269282}"/>
              </a:ext>
            </a:extLst>
          </p:cNvPr>
          <p:cNvCxnSpPr/>
          <p:nvPr/>
        </p:nvCxnSpPr>
        <p:spPr>
          <a:xfrm>
            <a:off x="2590800" y="5029200"/>
            <a:ext cx="914400" cy="533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1A51DA4-948D-5F48-B407-EB850AF3BB58}"/>
              </a:ext>
            </a:extLst>
          </p:cNvPr>
          <p:cNvCxnSpPr/>
          <p:nvPr/>
        </p:nvCxnSpPr>
        <p:spPr>
          <a:xfrm flipH="1">
            <a:off x="4724400" y="5029200"/>
            <a:ext cx="990600" cy="533400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78BD6FF-835A-364F-8A7A-13D3C375BD61}"/>
              </a:ext>
            </a:extLst>
          </p:cNvPr>
          <p:cNvCxnSpPr/>
          <p:nvPr/>
        </p:nvCxnSpPr>
        <p:spPr>
          <a:xfrm>
            <a:off x="5715000" y="5029200"/>
            <a:ext cx="914400" cy="53340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AC7C63-F2E2-7145-A488-F6808F78E63C}"/>
              </a:ext>
            </a:extLst>
          </p:cNvPr>
          <p:cNvCxnSpPr/>
          <p:nvPr/>
        </p:nvCxnSpPr>
        <p:spPr>
          <a:xfrm flipH="1">
            <a:off x="1447800" y="5612811"/>
            <a:ext cx="152400" cy="71178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4115EA5-41D6-3443-B9D3-79FD5860A95A}"/>
              </a:ext>
            </a:extLst>
          </p:cNvPr>
          <p:cNvCxnSpPr>
            <a:cxnSpLocks/>
          </p:cNvCxnSpPr>
          <p:nvPr/>
        </p:nvCxnSpPr>
        <p:spPr>
          <a:xfrm>
            <a:off x="1600200" y="5586092"/>
            <a:ext cx="230154" cy="72947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5ECE40A-2429-2340-BB55-954839028B2F}"/>
              </a:ext>
            </a:extLst>
          </p:cNvPr>
          <p:cNvCxnSpPr>
            <a:cxnSpLocks/>
          </p:cNvCxnSpPr>
          <p:nvPr/>
        </p:nvCxnSpPr>
        <p:spPr>
          <a:xfrm flipH="1">
            <a:off x="3352800" y="5562600"/>
            <a:ext cx="152400" cy="71178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7E8A4E8-E58D-874F-A26E-36CB033C389E}"/>
              </a:ext>
            </a:extLst>
          </p:cNvPr>
          <p:cNvCxnSpPr>
            <a:cxnSpLocks/>
          </p:cNvCxnSpPr>
          <p:nvPr/>
        </p:nvCxnSpPr>
        <p:spPr>
          <a:xfrm>
            <a:off x="3500436" y="5562599"/>
            <a:ext cx="230154" cy="72947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0DB6CFBA-7D60-304A-AA97-F6CA6F0651F9}"/>
              </a:ext>
            </a:extLst>
          </p:cNvPr>
          <p:cNvCxnSpPr>
            <a:cxnSpLocks/>
          </p:cNvCxnSpPr>
          <p:nvPr/>
        </p:nvCxnSpPr>
        <p:spPr>
          <a:xfrm flipH="1">
            <a:off x="4572000" y="5586092"/>
            <a:ext cx="152400" cy="71178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87E7880-B5C6-5545-8CCA-5C415805F392}"/>
              </a:ext>
            </a:extLst>
          </p:cNvPr>
          <p:cNvCxnSpPr>
            <a:cxnSpLocks/>
          </p:cNvCxnSpPr>
          <p:nvPr/>
        </p:nvCxnSpPr>
        <p:spPr>
          <a:xfrm flipH="1">
            <a:off x="6477000" y="5562599"/>
            <a:ext cx="152400" cy="71178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ACC32DB-56B6-664B-ADFB-94DB3220109F}"/>
              </a:ext>
            </a:extLst>
          </p:cNvPr>
          <p:cNvCxnSpPr>
            <a:cxnSpLocks/>
          </p:cNvCxnSpPr>
          <p:nvPr/>
        </p:nvCxnSpPr>
        <p:spPr>
          <a:xfrm>
            <a:off x="6629400" y="5544912"/>
            <a:ext cx="230154" cy="72947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591653D1-0B72-2541-9B8D-E3A679A490D1}"/>
              </a:ext>
            </a:extLst>
          </p:cNvPr>
          <p:cNvCxnSpPr>
            <a:cxnSpLocks/>
          </p:cNvCxnSpPr>
          <p:nvPr/>
        </p:nvCxnSpPr>
        <p:spPr>
          <a:xfrm>
            <a:off x="4724400" y="5562599"/>
            <a:ext cx="230154" cy="72947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EB6C00B-8C23-8546-B8A8-349CA907A50E}"/>
              </a:ext>
            </a:extLst>
          </p:cNvPr>
          <p:cNvCxnSpPr>
            <a:cxnSpLocks/>
          </p:cNvCxnSpPr>
          <p:nvPr/>
        </p:nvCxnSpPr>
        <p:spPr>
          <a:xfrm flipV="1">
            <a:off x="1370046" y="5562600"/>
            <a:ext cx="153954" cy="75296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3F6E756-E864-9F41-A59D-FB8B12E440B6}"/>
              </a:ext>
            </a:extLst>
          </p:cNvPr>
          <p:cNvCxnSpPr/>
          <p:nvPr/>
        </p:nvCxnSpPr>
        <p:spPr>
          <a:xfrm flipV="1">
            <a:off x="1524000" y="4972234"/>
            <a:ext cx="1062036" cy="5726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BDAD867-CC98-E447-A987-B70D647AC58E}"/>
              </a:ext>
            </a:extLst>
          </p:cNvPr>
          <p:cNvCxnSpPr/>
          <p:nvPr/>
        </p:nvCxnSpPr>
        <p:spPr>
          <a:xfrm flipH="1" flipV="1">
            <a:off x="1715277" y="5632155"/>
            <a:ext cx="194588" cy="64223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4B978DC-6624-BC4C-BD53-1840FC0CADEE}"/>
              </a:ext>
            </a:extLst>
          </p:cNvPr>
          <p:cNvCxnSpPr>
            <a:cxnSpLocks/>
          </p:cNvCxnSpPr>
          <p:nvPr/>
        </p:nvCxnSpPr>
        <p:spPr>
          <a:xfrm flipV="1">
            <a:off x="1715277" y="5140178"/>
            <a:ext cx="878733" cy="4793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A0A391F5-DA85-3D42-807E-4AA68798D9BB}"/>
              </a:ext>
            </a:extLst>
          </p:cNvPr>
          <p:cNvCxnSpPr/>
          <p:nvPr/>
        </p:nvCxnSpPr>
        <p:spPr>
          <a:xfrm flipV="1">
            <a:off x="2601487" y="4562780"/>
            <a:ext cx="1607347" cy="58262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A6142658-A857-2F4B-BA8B-E55D78921FB4}"/>
              </a:ext>
            </a:extLst>
          </p:cNvPr>
          <p:cNvCxnSpPr>
            <a:cxnSpLocks/>
          </p:cNvCxnSpPr>
          <p:nvPr/>
        </p:nvCxnSpPr>
        <p:spPr>
          <a:xfrm flipH="1" flipV="1">
            <a:off x="3603246" y="5504372"/>
            <a:ext cx="206754" cy="770016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6D0E75C0-CE16-FE48-88E7-4323ED8655E7}"/>
              </a:ext>
            </a:extLst>
          </p:cNvPr>
          <p:cNvCxnSpPr>
            <a:cxnSpLocks/>
          </p:cNvCxnSpPr>
          <p:nvPr/>
        </p:nvCxnSpPr>
        <p:spPr>
          <a:xfrm flipH="1" flipV="1">
            <a:off x="2942395" y="5154154"/>
            <a:ext cx="648578" cy="350218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F602F469-FECE-AD46-9E86-B6D8944A2DE1}"/>
              </a:ext>
            </a:extLst>
          </p:cNvPr>
          <p:cNvCxnSpPr>
            <a:cxnSpLocks/>
          </p:cNvCxnSpPr>
          <p:nvPr/>
        </p:nvCxnSpPr>
        <p:spPr>
          <a:xfrm flipV="1">
            <a:off x="2942395" y="4693431"/>
            <a:ext cx="1273916" cy="443037"/>
          </a:xfrm>
          <a:prstGeom prst="line">
            <a:avLst/>
          </a:prstGeom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A2425FF7-FFFB-A146-AAE2-790557291C66}"/>
              </a:ext>
            </a:extLst>
          </p:cNvPr>
          <p:cNvCxnSpPr>
            <a:cxnSpLocks/>
          </p:cNvCxnSpPr>
          <p:nvPr/>
        </p:nvCxnSpPr>
        <p:spPr>
          <a:xfrm flipH="1" flipV="1">
            <a:off x="5854061" y="4972234"/>
            <a:ext cx="890416" cy="532138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CC4940D7-DD45-D04B-8727-5D64C995600E}"/>
              </a:ext>
            </a:extLst>
          </p:cNvPr>
          <p:cNvCxnSpPr/>
          <p:nvPr/>
        </p:nvCxnSpPr>
        <p:spPr>
          <a:xfrm>
            <a:off x="4284181" y="4386647"/>
            <a:ext cx="1569879" cy="585587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4D6127D0-46FD-1D48-8934-44BCEDCBA75E}"/>
              </a:ext>
            </a:extLst>
          </p:cNvPr>
          <p:cNvCxnSpPr>
            <a:cxnSpLocks/>
          </p:cNvCxnSpPr>
          <p:nvPr/>
        </p:nvCxnSpPr>
        <p:spPr>
          <a:xfrm flipH="1" flipV="1">
            <a:off x="4876800" y="5632155"/>
            <a:ext cx="192320" cy="642233"/>
          </a:xfrm>
          <a:prstGeom prst="line">
            <a:avLst/>
          </a:prstGeom>
          <a:ln w="254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33E58445-A936-244A-93F7-91E83F621C84}"/>
              </a:ext>
            </a:extLst>
          </p:cNvPr>
          <p:cNvCxnSpPr/>
          <p:nvPr/>
        </p:nvCxnSpPr>
        <p:spPr>
          <a:xfrm flipV="1">
            <a:off x="4876800" y="5191802"/>
            <a:ext cx="762000" cy="440353"/>
          </a:xfrm>
          <a:prstGeom prst="line">
            <a:avLst/>
          </a:prstGeom>
          <a:ln w="25400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065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1" y="168532"/>
            <a:ext cx="8224054" cy="832292"/>
          </a:xfrm>
        </p:spPr>
        <p:txBody>
          <a:bodyPr>
            <a:normAutofit fontScale="90000"/>
          </a:bodyPr>
          <a:lstStyle/>
          <a:p>
            <a:r>
              <a:rPr lang="en-US" dirty="0"/>
              <a:t>Non-piercing regions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85B8C3-23B2-B24A-A2FF-44347AD12D65}"/>
              </a:ext>
            </a:extLst>
          </p:cNvPr>
          <p:cNvSpPr txBox="1"/>
          <p:nvPr/>
        </p:nvSpPr>
        <p:spPr>
          <a:xfrm>
            <a:off x="383461" y="1818576"/>
            <a:ext cx="8224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compact. connected regions A, B are said to be non-piercing, if </a:t>
            </a:r>
            <a:r>
              <a:rPr lang="en-US" i="1" dirty="0"/>
              <a:t>both</a:t>
            </a:r>
            <a:r>
              <a:rPr lang="en-US" dirty="0"/>
              <a:t> A\B and B\A are connected.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E0A68E-C998-3C4A-AC68-BD56FB7E6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895600"/>
            <a:ext cx="4065143" cy="36485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EE6AD9-3EB1-F846-891E-22D87205D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873829"/>
            <a:ext cx="4089400" cy="3670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EE2C1FC-A1C8-9944-94B7-F0D63E72E6E3}"/>
              </a:ext>
            </a:extLst>
          </p:cNvPr>
          <p:cNvSpPr txBox="1"/>
          <p:nvPr/>
        </p:nvSpPr>
        <p:spPr>
          <a:xfrm>
            <a:off x="1631568" y="2414748"/>
            <a:ext cx="1411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Non-Piercing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3A177A-04E5-BB45-AB80-5B8732E87590}"/>
              </a:ext>
            </a:extLst>
          </p:cNvPr>
          <p:cNvSpPr txBox="1"/>
          <p:nvPr/>
        </p:nvSpPr>
        <p:spPr>
          <a:xfrm>
            <a:off x="6235563" y="2414748"/>
            <a:ext cx="914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Piercing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C61E27-3250-EF4D-A08B-1530DB17B7AD}"/>
              </a:ext>
            </a:extLst>
          </p:cNvPr>
          <p:cNvSpPr txBox="1"/>
          <p:nvPr/>
        </p:nvSpPr>
        <p:spPr>
          <a:xfrm>
            <a:off x="533400" y="1214419"/>
            <a:ext cx="7718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the applications described above are captured in the following general setting: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A46FE7-FE0A-FC4A-B666-6F0212A1EE3C}"/>
              </a:ext>
            </a:extLst>
          </p:cNvPr>
          <p:cNvSpPr/>
          <p:nvPr/>
        </p:nvSpPr>
        <p:spPr>
          <a:xfrm>
            <a:off x="401789" y="1143000"/>
            <a:ext cx="7980211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44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1" y="168532"/>
            <a:ext cx="8224054" cy="832292"/>
          </a:xfrm>
        </p:spPr>
        <p:txBody>
          <a:bodyPr>
            <a:normAutofit fontScale="90000"/>
          </a:bodyPr>
          <a:lstStyle/>
          <a:p>
            <a:r>
              <a:rPr lang="en-US" dirty="0"/>
              <a:t>Non-piercing regions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85B8C3-23B2-B24A-A2FF-44347AD12D65}"/>
              </a:ext>
            </a:extLst>
          </p:cNvPr>
          <p:cNvSpPr txBox="1"/>
          <p:nvPr/>
        </p:nvSpPr>
        <p:spPr>
          <a:xfrm>
            <a:off x="383461" y="1301880"/>
            <a:ext cx="8224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compact. connected regions A, B are said to be non-piercing, if </a:t>
            </a:r>
            <a:r>
              <a:rPr lang="en-US" i="1" dirty="0"/>
              <a:t>both</a:t>
            </a:r>
            <a:r>
              <a:rPr lang="en-US" dirty="0"/>
              <a:t> A\B and B\A are connected.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E0A68E-C998-3C4A-AC68-BD56FB7E6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895600"/>
            <a:ext cx="4065143" cy="36485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EE2C1FC-A1C8-9944-94B7-F0D63E72E6E3}"/>
              </a:ext>
            </a:extLst>
          </p:cNvPr>
          <p:cNvSpPr txBox="1"/>
          <p:nvPr/>
        </p:nvSpPr>
        <p:spPr>
          <a:xfrm>
            <a:off x="1631568" y="2414748"/>
            <a:ext cx="1411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Non-Piercing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BC19CDA-2A41-C34B-B32A-44CB3D49822B}"/>
                  </a:ext>
                </a:extLst>
              </p:cNvPr>
              <p:cNvSpPr txBox="1"/>
              <p:nvPr/>
            </p:nvSpPr>
            <p:spPr>
              <a:xfrm>
                <a:off x="4572000" y="2895600"/>
                <a:ext cx="4358394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 set of regions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are said to be non-piercing, if they are pairwise non-piercing.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 will present results on geometric optimization problems for non-piercing regions.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BC19CDA-2A41-C34B-B32A-44CB3D4982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2895600"/>
                <a:ext cx="4358394" cy="2862322"/>
              </a:xfrm>
              <a:prstGeom prst="rect">
                <a:avLst/>
              </a:prstGeom>
              <a:blipFill>
                <a:blip r:embed="rId3"/>
                <a:stretch>
                  <a:fillRect l="-875" t="-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9395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F6864C9-8D6C-3B47-A943-1847362489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381000"/>
            <a:ext cx="8305800" cy="685799"/>
          </a:xfrm>
        </p:spPr>
        <p:txBody>
          <a:bodyPr>
            <a:normAutofit fontScale="90000"/>
          </a:bodyPr>
          <a:lstStyle/>
          <a:p>
            <a:r>
              <a:rPr lang="en-US" dirty="0"/>
              <a:t>Classic optimization problems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DBF5C4-5394-944C-8EFD-74F64F13A5F0}"/>
              </a:ext>
            </a:extLst>
          </p:cNvPr>
          <p:cNvSpPr txBox="1"/>
          <p:nvPr/>
        </p:nvSpPr>
        <p:spPr>
          <a:xfrm>
            <a:off x="1033766" y="1907317"/>
            <a:ext cx="2715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Hitting Set Problem: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1E4FE5-063C-2844-A680-AB11052CA617}"/>
                  </a:ext>
                </a:extLst>
              </p:cNvPr>
              <p:cNvSpPr txBox="1"/>
              <p:nvPr/>
            </p:nvSpPr>
            <p:spPr>
              <a:xfrm>
                <a:off x="1557034" y="2276649"/>
                <a:ext cx="667256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Pick a smallest cardinality subset of points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 such that </a:t>
                </a:r>
              </a:p>
              <a:p>
                <a:r>
                  <a:rPr lang="en-US" dirty="0"/>
                  <a:t>each 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 contains a point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1E4FE5-063C-2844-A680-AB11052CA6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7034" y="2276649"/>
                <a:ext cx="6672566" cy="646331"/>
              </a:xfrm>
              <a:prstGeom prst="rect">
                <a:avLst/>
              </a:prstGeom>
              <a:blipFill>
                <a:blip r:embed="rId2"/>
                <a:stretch>
                  <a:fillRect l="-760" t="-1923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B893739-0E1C-3C4B-A0DF-97DE8D7ABC24}"/>
                  </a:ext>
                </a:extLst>
              </p:cNvPr>
              <p:cNvSpPr txBox="1"/>
              <p:nvPr/>
            </p:nvSpPr>
            <p:spPr>
              <a:xfrm>
                <a:off x="838200" y="1445652"/>
                <a:ext cx="45898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Hypergraph: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𝑷</m:t>
                        </m:r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𝓡</m:t>
                        </m:r>
                      </m:e>
                    </m:d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</m:t>
                        </m:r>
                        <m:sSub>
                          <m:sSubPr>
                            <m:ctrlP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𝒏</m:t>
                            </m:r>
                          </m:sub>
                        </m:sSub>
                      </m:e>
                    </m:d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𝑷</m:t>
                    </m:r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B893739-0E1C-3C4B-A0DF-97DE8D7AB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445652"/>
                <a:ext cx="4589846" cy="369332"/>
              </a:xfrm>
              <a:prstGeom prst="rect">
                <a:avLst/>
              </a:prstGeom>
              <a:blipFill>
                <a:blip r:embed="rId3"/>
                <a:stretch>
                  <a:fillRect l="-1105" t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A0D0651-57B3-2643-A786-6C92788777AF}"/>
              </a:ext>
            </a:extLst>
          </p:cNvPr>
          <p:cNvSpPr txBox="1"/>
          <p:nvPr/>
        </p:nvSpPr>
        <p:spPr>
          <a:xfrm>
            <a:off x="1033766" y="3024835"/>
            <a:ext cx="2602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Set Cover Problem: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07B8CCA-AF2B-9A47-A8D1-26318340D4C4}"/>
                  </a:ext>
                </a:extLst>
              </p:cNvPr>
              <p:cNvSpPr txBox="1"/>
              <p:nvPr/>
            </p:nvSpPr>
            <p:spPr>
              <a:xfrm>
                <a:off x="1752600" y="3394167"/>
                <a:ext cx="5715000" cy="6422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Pick a smallest cardinality subset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such that </a:t>
                </a:r>
              </a:p>
              <a:p>
                <a:r>
                  <a:rPr lang="en-US" dirty="0"/>
                  <a:t>each point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 is contained in a set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’.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07B8CCA-AF2B-9A47-A8D1-26318340D4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3394167"/>
                <a:ext cx="5715000" cy="642202"/>
              </a:xfrm>
              <a:prstGeom prst="rect">
                <a:avLst/>
              </a:prstGeom>
              <a:blipFill>
                <a:blip r:embed="rId4"/>
                <a:stretch>
                  <a:fillRect l="-887" t="-3846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ED25AA6-A49E-7245-B8DB-EA503186E026}"/>
                  </a:ext>
                </a:extLst>
              </p:cNvPr>
              <p:cNvSpPr txBox="1"/>
              <p:nvPr/>
            </p:nvSpPr>
            <p:spPr>
              <a:xfrm>
                <a:off x="854122" y="4132830"/>
                <a:ext cx="20043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Graph: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𝑮</m:t>
                    </m:r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𝑽</m:t>
                    </m:r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ED25AA6-A49E-7245-B8DB-EA503186E0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122" y="4132830"/>
                <a:ext cx="2004395" cy="369332"/>
              </a:xfrm>
              <a:prstGeom prst="rect">
                <a:avLst/>
              </a:prstGeom>
              <a:blipFill>
                <a:blip r:embed="rId5"/>
                <a:stretch>
                  <a:fillRect l="-1887" t="-3226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15D9B1B2-D200-664F-AAE2-4F497518840B}"/>
              </a:ext>
            </a:extLst>
          </p:cNvPr>
          <p:cNvSpPr txBox="1"/>
          <p:nvPr/>
        </p:nvSpPr>
        <p:spPr>
          <a:xfrm>
            <a:off x="1049688" y="4557850"/>
            <a:ext cx="3310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Independent Set Problem: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A651F42-7E67-B44F-8729-5B100B92BB6C}"/>
                  </a:ext>
                </a:extLst>
              </p:cNvPr>
              <p:cNvSpPr txBox="1"/>
              <p:nvPr/>
            </p:nvSpPr>
            <p:spPr>
              <a:xfrm>
                <a:off x="1768522" y="4927181"/>
                <a:ext cx="667256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Pick a largest cardinality subset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, such that the vertices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are pairwise disjoint.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A651F42-7E67-B44F-8729-5B100B92BB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8522" y="4927181"/>
                <a:ext cx="6672566" cy="646331"/>
              </a:xfrm>
              <a:prstGeom prst="rect">
                <a:avLst/>
              </a:prstGeom>
              <a:blipFill>
                <a:blip r:embed="rId6"/>
                <a:stretch>
                  <a:fillRect l="-569" t="-3846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D5142021-39F0-5142-A931-41101A80E6B6}"/>
              </a:ext>
            </a:extLst>
          </p:cNvPr>
          <p:cNvSpPr txBox="1"/>
          <p:nvPr/>
        </p:nvSpPr>
        <p:spPr>
          <a:xfrm>
            <a:off x="1033766" y="5523219"/>
            <a:ext cx="3230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Dominating Set Problem: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001B9F7-9BB7-984A-BBA7-1AAEFE00E141}"/>
                  </a:ext>
                </a:extLst>
              </p:cNvPr>
              <p:cNvSpPr txBox="1"/>
              <p:nvPr/>
            </p:nvSpPr>
            <p:spPr>
              <a:xfrm>
                <a:off x="1752600" y="5892550"/>
                <a:ext cx="667256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Pick a smallest cardinality subset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dirty="0"/>
                  <a:t>, such that each vertex not</a:t>
                </a:r>
              </a:p>
              <a:p>
                <a:r>
                  <a:rPr lang="en-US" dirty="0"/>
                  <a:t>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, is adjacent to a vertex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001B9F7-9BB7-984A-BBA7-1AAEFE00E1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5892550"/>
                <a:ext cx="6672566" cy="646331"/>
              </a:xfrm>
              <a:prstGeom prst="rect">
                <a:avLst/>
              </a:prstGeom>
              <a:blipFill>
                <a:blip r:embed="rId7"/>
                <a:stretch>
                  <a:fillRect l="-760" t="-3846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1943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/>
      <p:bldP spid="8" grpId="0"/>
      <p:bldP spid="9" grpId="0"/>
      <p:bldP spid="11" grpId="0"/>
      <p:bldP spid="13" grpId="0"/>
      <p:bldP spid="14" grpId="0"/>
      <p:bldP spid="16" grpId="0"/>
      <p:bldP spid="17" grpId="0"/>
      <p:bldP spid="1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1" y="168532"/>
            <a:ext cx="8224054" cy="832292"/>
          </a:xfrm>
        </p:spPr>
        <p:txBody>
          <a:bodyPr>
            <a:normAutofit fontScale="90000"/>
          </a:bodyPr>
          <a:lstStyle/>
          <a:p>
            <a:r>
              <a:rPr lang="en-US" dirty="0"/>
              <a:t>Simply connected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305FD4-CBF8-E44B-AF9C-804D3CB91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61" y="3100498"/>
            <a:ext cx="3731339" cy="33489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539D1D-4422-DD4A-8A50-ED945D2A9285}"/>
              </a:ext>
            </a:extLst>
          </p:cNvPr>
          <p:cNvSpPr txBox="1"/>
          <p:nvPr/>
        </p:nvSpPr>
        <p:spPr>
          <a:xfrm>
            <a:off x="1060445" y="1957740"/>
            <a:ext cx="6870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region is simply connected, if every loop can be contracted to a point.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EA4171-503B-3544-9059-34594FBB8694}"/>
              </a:ext>
            </a:extLst>
          </p:cNvPr>
          <p:cNvSpPr txBox="1"/>
          <p:nvPr/>
        </p:nvSpPr>
        <p:spPr>
          <a:xfrm>
            <a:off x="533400" y="1332077"/>
            <a:ext cx="8127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We will sometimes restrict  our attention to simply connected, non-piercing regions.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84E351-001B-5C49-9024-C34906E425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164" y="3100499"/>
            <a:ext cx="3708400" cy="33283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B39AD5-4534-4C4A-AC40-88D5F295AF05}"/>
              </a:ext>
            </a:extLst>
          </p:cNvPr>
          <p:cNvSpPr txBox="1"/>
          <p:nvPr/>
        </p:nvSpPr>
        <p:spPr>
          <a:xfrm>
            <a:off x="1295400" y="2667000"/>
            <a:ext cx="2165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Simply Connected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0E5551-3646-6F46-A4BE-2EA285175373}"/>
              </a:ext>
            </a:extLst>
          </p:cNvPr>
          <p:cNvSpPr txBox="1"/>
          <p:nvPr/>
        </p:nvSpPr>
        <p:spPr>
          <a:xfrm>
            <a:off x="4697049" y="2667000"/>
            <a:ext cx="4264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Connected, but not simply connected.</a:t>
            </a:r>
          </a:p>
        </p:txBody>
      </p:sp>
    </p:spTree>
    <p:extLst>
      <p:ext uri="{BB962C8B-B14F-4D97-AF65-F5344CB8AC3E}">
        <p14:creationId xmlns:p14="http://schemas.microsoft.com/office/powerpoint/2010/main" val="4075683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1" y="168532"/>
            <a:ext cx="8224054" cy="83229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Pseudodisks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EA4171-503B-3544-9059-34594FBB8694}"/>
              </a:ext>
            </a:extLst>
          </p:cNvPr>
          <p:cNvSpPr txBox="1"/>
          <p:nvPr/>
        </p:nvSpPr>
        <p:spPr>
          <a:xfrm>
            <a:off x="533400" y="1332077"/>
            <a:ext cx="7825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set of compact, </a:t>
            </a:r>
            <a:r>
              <a:rPr lang="en-US" b="1" i="1" dirty="0"/>
              <a:t>simply connected </a:t>
            </a:r>
            <a:r>
              <a:rPr lang="en-US" dirty="0"/>
              <a:t>regions are said to form </a:t>
            </a:r>
            <a:r>
              <a:rPr lang="en-US" dirty="0" err="1"/>
              <a:t>pseudodisks</a:t>
            </a:r>
            <a:r>
              <a:rPr lang="en-US" dirty="0"/>
              <a:t> if for </a:t>
            </a:r>
          </a:p>
          <a:p>
            <a:r>
              <a:rPr lang="en-US" dirty="0"/>
              <a:t>Each pair, their boundaries intersect either 2 times, or do not intersect.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193D65-8537-3848-BA92-EBAEC6634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2209800"/>
            <a:ext cx="4191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126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1" y="168532"/>
            <a:ext cx="8224054" cy="832292"/>
          </a:xfrm>
        </p:spPr>
        <p:txBody>
          <a:bodyPr>
            <a:normAutofit fontScale="90000"/>
          </a:bodyPr>
          <a:lstStyle/>
          <a:p>
            <a:r>
              <a:rPr lang="en-US" dirty="0"/>
              <a:t>Non-piercing regions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85B8C3-23B2-B24A-A2FF-44347AD12D65}"/>
              </a:ext>
            </a:extLst>
          </p:cNvPr>
          <p:cNvSpPr txBox="1"/>
          <p:nvPr/>
        </p:nvSpPr>
        <p:spPr>
          <a:xfrm>
            <a:off x="383461" y="1295400"/>
            <a:ext cx="8224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compact. connected regions A, B are said to be non-piercing, if </a:t>
            </a:r>
            <a:r>
              <a:rPr lang="en-US" i="1" dirty="0"/>
              <a:t>both</a:t>
            </a:r>
            <a:r>
              <a:rPr lang="en-US" dirty="0"/>
              <a:t> A\B and B\A are connected.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E2C1FC-A1C8-9944-94B7-F0D63E72E6E3}"/>
              </a:ext>
            </a:extLst>
          </p:cNvPr>
          <p:cNvSpPr txBox="1"/>
          <p:nvPr/>
        </p:nvSpPr>
        <p:spPr>
          <a:xfrm>
            <a:off x="1631568" y="2414748"/>
            <a:ext cx="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Disks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3A177A-04E5-BB45-AB80-5B8732E87590}"/>
              </a:ext>
            </a:extLst>
          </p:cNvPr>
          <p:cNvSpPr txBox="1"/>
          <p:nvPr/>
        </p:nvSpPr>
        <p:spPr>
          <a:xfrm>
            <a:off x="5638800" y="2414748"/>
            <a:ext cx="2329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Unit Height Rectangles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F9304B-32BA-FD4B-B540-6F3D06A37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70" y="2873829"/>
            <a:ext cx="4089400" cy="3670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E1DFEB-EC5A-0246-897C-4D79F66AF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114" y="2873829"/>
            <a:ext cx="40894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663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1" y="168532"/>
            <a:ext cx="8224054" cy="832292"/>
          </a:xfrm>
        </p:spPr>
        <p:txBody>
          <a:bodyPr>
            <a:normAutofit fontScale="90000"/>
          </a:bodyPr>
          <a:lstStyle/>
          <a:p>
            <a:r>
              <a:rPr lang="en-US" dirty="0"/>
              <a:t>Non-piercing regions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B85B8C3-23B2-B24A-A2FF-44347AD12D65}"/>
                  </a:ext>
                </a:extLst>
              </p:cNvPr>
              <p:cNvSpPr txBox="1"/>
              <p:nvPr/>
            </p:nvSpPr>
            <p:spPr>
              <a:xfrm>
                <a:off x="383461" y="1295400"/>
                <a:ext cx="822405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Two compact. connected regions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are said to be non-piercing, if </a:t>
                </a:r>
                <a:r>
                  <a:rPr lang="en-US" i="1" dirty="0"/>
                  <a:t>both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\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B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\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en-US" dirty="0"/>
                  <a:t> are connected.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B85B8C3-23B2-B24A-A2FF-44347AD12D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461" y="1295400"/>
                <a:ext cx="8224053" cy="646331"/>
              </a:xfrm>
              <a:prstGeom prst="rect">
                <a:avLst/>
              </a:prstGeom>
              <a:blipFill>
                <a:blip r:embed="rId2"/>
                <a:stretch>
                  <a:fillRect l="-616" t="-3846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FEE2C1FC-A1C8-9944-94B7-F0D63E72E6E3}"/>
              </a:ext>
            </a:extLst>
          </p:cNvPr>
          <p:cNvSpPr txBox="1"/>
          <p:nvPr/>
        </p:nvSpPr>
        <p:spPr>
          <a:xfrm>
            <a:off x="609600" y="2414748"/>
            <a:ext cx="3175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Rectangles with a common base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3A177A-04E5-BB45-AB80-5B8732E87590}"/>
              </a:ext>
            </a:extLst>
          </p:cNvPr>
          <p:cNvSpPr txBox="1"/>
          <p:nvPr/>
        </p:nvSpPr>
        <p:spPr>
          <a:xfrm>
            <a:off x="5469866" y="2414748"/>
            <a:ext cx="2407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Upward paths on a tree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50136C-9A79-3A4D-BBE0-EDB409364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2" y="2873829"/>
            <a:ext cx="4089400" cy="3670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D8A79B-F1DC-D54E-B0A1-2D72C7CBEF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64" y="2873829"/>
            <a:ext cx="4082936" cy="362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76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1" y="168532"/>
            <a:ext cx="8224054" cy="832292"/>
          </a:xfrm>
        </p:spPr>
        <p:txBody>
          <a:bodyPr>
            <a:normAutofit fontScale="90000"/>
          </a:bodyPr>
          <a:lstStyle/>
          <a:p>
            <a:r>
              <a:rPr lang="en-US" dirty="0"/>
              <a:t>Non-piercing regions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B85B8C3-23B2-B24A-A2FF-44347AD12D65}"/>
                  </a:ext>
                </a:extLst>
              </p:cNvPr>
              <p:cNvSpPr txBox="1"/>
              <p:nvPr/>
            </p:nvSpPr>
            <p:spPr>
              <a:xfrm>
                <a:off x="383461" y="1295400"/>
                <a:ext cx="822405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Two compact. connected regions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 are said to be non-piercing, if </a:t>
                </a:r>
                <a:r>
                  <a:rPr lang="en-US" i="1" dirty="0"/>
                  <a:t>both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\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B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\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en-US" dirty="0"/>
                  <a:t> are connected.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B85B8C3-23B2-B24A-A2FF-44347AD12D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461" y="1295400"/>
                <a:ext cx="8224053" cy="646331"/>
              </a:xfrm>
              <a:prstGeom prst="rect">
                <a:avLst/>
              </a:prstGeom>
              <a:blipFill>
                <a:blip r:embed="rId2"/>
                <a:stretch>
                  <a:fillRect l="-616" t="-3846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FEE2C1FC-A1C8-9944-94B7-F0D63E72E6E3}"/>
              </a:ext>
            </a:extLst>
          </p:cNvPr>
          <p:cNvSpPr txBox="1"/>
          <p:nvPr/>
        </p:nvSpPr>
        <p:spPr>
          <a:xfrm>
            <a:off x="609600" y="2051641"/>
            <a:ext cx="3175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Rectangles with a common base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3A177A-04E5-BB45-AB80-5B8732E87590}"/>
              </a:ext>
            </a:extLst>
          </p:cNvPr>
          <p:cNvSpPr txBox="1"/>
          <p:nvPr/>
        </p:nvSpPr>
        <p:spPr>
          <a:xfrm>
            <a:off x="5410200" y="2051641"/>
            <a:ext cx="2407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Upward paths on a tree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50136C-9A79-3A4D-BBE0-EDB409364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99414"/>
            <a:ext cx="4089400" cy="3670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D8A79B-F1DC-D54E-B0A1-2D72C7CBEF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234" y="2599414"/>
            <a:ext cx="4132209" cy="3670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EF98B8-A61D-D246-8BE8-C0E4CE2ED9D3}"/>
              </a:ext>
            </a:extLst>
          </p:cNvPr>
          <p:cNvSpPr txBox="1"/>
          <p:nvPr/>
        </p:nvSpPr>
        <p:spPr>
          <a:xfrm>
            <a:off x="1081024" y="6397539"/>
            <a:ext cx="6473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Several other examples: Squares, homothets of convex regions, etc. </a:t>
            </a:r>
          </a:p>
        </p:txBody>
      </p:sp>
    </p:spTree>
    <p:extLst>
      <p:ext uri="{BB962C8B-B14F-4D97-AF65-F5344CB8AC3E}">
        <p14:creationId xmlns:p14="http://schemas.microsoft.com/office/powerpoint/2010/main" val="3132741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D5BA3-63F4-5243-8215-78BCF3E9D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Related results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37AE6-1D4B-FD45-8779-DAA08AD90B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260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Group 59"/>
          <p:cNvGrpSpPr/>
          <p:nvPr/>
        </p:nvGrpSpPr>
        <p:grpSpPr>
          <a:xfrm>
            <a:off x="685800" y="1412365"/>
            <a:ext cx="2971800" cy="2415719"/>
            <a:chOff x="381000" y="631374"/>
            <a:chExt cx="3581400" cy="2762250"/>
          </a:xfrm>
        </p:grpSpPr>
        <p:sp>
          <p:nvSpPr>
            <p:cNvPr id="26" name="Oval 23"/>
            <p:cNvSpPr>
              <a:spLocks noChangeArrowheads="1"/>
            </p:cNvSpPr>
            <p:nvPr/>
          </p:nvSpPr>
          <p:spPr bwMode="auto">
            <a:xfrm>
              <a:off x="820737" y="1945824"/>
              <a:ext cx="107950" cy="10953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7" name="Oval 24"/>
            <p:cNvSpPr>
              <a:spLocks noChangeArrowheads="1"/>
            </p:cNvSpPr>
            <p:nvPr/>
          </p:nvSpPr>
          <p:spPr bwMode="auto">
            <a:xfrm>
              <a:off x="2413000" y="1440999"/>
              <a:ext cx="106362" cy="10795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0" name="Oval 28"/>
            <p:cNvSpPr>
              <a:spLocks noChangeArrowheads="1"/>
            </p:cNvSpPr>
            <p:nvPr/>
          </p:nvSpPr>
          <p:spPr bwMode="auto">
            <a:xfrm>
              <a:off x="2840037" y="2199824"/>
              <a:ext cx="106363" cy="10795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" name="Oval 30"/>
            <p:cNvSpPr>
              <a:spLocks noChangeArrowheads="1"/>
            </p:cNvSpPr>
            <p:nvPr/>
          </p:nvSpPr>
          <p:spPr bwMode="auto">
            <a:xfrm>
              <a:off x="2144712" y="2363336"/>
              <a:ext cx="107950" cy="10795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3802062" y="1818824"/>
              <a:ext cx="106363" cy="10953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4" name="Oval 34"/>
            <p:cNvSpPr>
              <a:spLocks noChangeArrowheads="1"/>
            </p:cNvSpPr>
            <p:nvPr/>
          </p:nvSpPr>
          <p:spPr bwMode="auto">
            <a:xfrm>
              <a:off x="563562" y="2112511"/>
              <a:ext cx="106363" cy="10953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5" name="Oval 35"/>
            <p:cNvSpPr>
              <a:spLocks noChangeArrowheads="1"/>
            </p:cNvSpPr>
            <p:nvPr/>
          </p:nvSpPr>
          <p:spPr bwMode="auto">
            <a:xfrm>
              <a:off x="1717675" y="1874386"/>
              <a:ext cx="1497012" cy="1519238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6" name="Oval 36"/>
            <p:cNvSpPr>
              <a:spLocks noChangeArrowheads="1"/>
            </p:cNvSpPr>
            <p:nvPr/>
          </p:nvSpPr>
          <p:spPr bwMode="auto">
            <a:xfrm>
              <a:off x="2252662" y="1006024"/>
              <a:ext cx="1709738" cy="168275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  <p:sp>
          <p:nvSpPr>
            <p:cNvPr id="37" name="Oval 37"/>
            <p:cNvSpPr>
              <a:spLocks noChangeArrowheads="1"/>
            </p:cNvSpPr>
            <p:nvPr/>
          </p:nvSpPr>
          <p:spPr bwMode="auto">
            <a:xfrm>
              <a:off x="381000" y="1764849"/>
              <a:ext cx="641350" cy="65246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  <p:sp>
          <p:nvSpPr>
            <p:cNvPr id="38" name="Oval 35"/>
            <p:cNvSpPr>
              <a:spLocks noChangeArrowheads="1"/>
            </p:cNvSpPr>
            <p:nvPr/>
          </p:nvSpPr>
          <p:spPr bwMode="auto">
            <a:xfrm>
              <a:off x="1787525" y="1387024"/>
              <a:ext cx="1427162" cy="130175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9" name="Oval 29"/>
            <p:cNvSpPr>
              <a:spLocks noChangeArrowheads="1"/>
            </p:cNvSpPr>
            <p:nvPr/>
          </p:nvSpPr>
          <p:spPr bwMode="auto">
            <a:xfrm>
              <a:off x="2574925" y="2926899"/>
              <a:ext cx="106362" cy="10795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3489325" y="1372736"/>
              <a:ext cx="106362" cy="10953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41" name="Oval 35"/>
            <p:cNvSpPr>
              <a:spLocks noChangeArrowheads="1"/>
            </p:cNvSpPr>
            <p:nvPr/>
          </p:nvSpPr>
          <p:spPr bwMode="auto">
            <a:xfrm>
              <a:off x="677862" y="631374"/>
              <a:ext cx="2243138" cy="219551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wrap="none" anchor="ctr"/>
            <a:lstStyle>
              <a:lvl1pPr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itle 1">
                <a:extLst>
                  <a:ext uri="{FF2B5EF4-FFF2-40B4-BE49-F238E27FC236}">
                    <a16:creationId xmlns:a16="http://schemas.microsoft.com/office/drawing/2014/main" id="{EF6C65FB-AD35-3A41-B26B-561FD6D74A06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371941" y="381557"/>
                <a:ext cx="8224054" cy="832292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/>
                  <a:t>LP-rounding via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-nets</a:t>
                </a:r>
              </a:p>
            </p:txBody>
          </p:sp>
        </mc:Choice>
        <mc:Fallback xmlns="">
          <p:sp>
            <p:nvSpPr>
              <p:cNvPr id="43" name="Title 1">
                <a:extLst>
                  <a:ext uri="{FF2B5EF4-FFF2-40B4-BE49-F238E27FC236}">
                    <a16:creationId xmlns:a16="http://schemas.microsoft.com/office/drawing/2014/main" id="{EF6C65FB-AD35-3A41-B26B-561FD6D74A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371941" y="381557"/>
                <a:ext cx="8224054" cy="832292"/>
              </a:xfrm>
              <a:blipFill>
                <a:blip r:embed="rId2"/>
                <a:stretch>
                  <a:fillRect b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414DB9E-50AA-934F-BC4E-3604745CA748}"/>
                  </a:ext>
                </a:extLst>
              </p:cNvPr>
              <p:cNvSpPr txBox="1"/>
              <p:nvPr/>
            </p:nvSpPr>
            <p:spPr>
              <a:xfrm>
                <a:off x="4234970" y="1431482"/>
                <a:ext cx="299857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set of points in the plane.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414DB9E-50AA-934F-BC4E-3604745CA7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4970" y="1431482"/>
                <a:ext cx="2998578" cy="369332"/>
              </a:xfrm>
              <a:prstGeom prst="rect">
                <a:avLst/>
              </a:prstGeom>
              <a:blipFill>
                <a:blip r:embed="rId3"/>
                <a:stretch>
                  <a:fillRect t="-6667" r="-42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72C65F1-AB55-D446-BD86-989362B5D1F0}"/>
                  </a:ext>
                </a:extLst>
              </p:cNvPr>
              <p:cNvSpPr txBox="1"/>
              <p:nvPr/>
            </p:nvSpPr>
            <p:spPr>
              <a:xfrm>
                <a:off x="4277808" y="1859322"/>
                <a:ext cx="3421646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 a set of disks in the plane.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72C65F1-AB55-D446-BD86-989362B5D1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7808" y="1859322"/>
                <a:ext cx="3421646" cy="276999"/>
              </a:xfrm>
              <a:prstGeom prst="rect">
                <a:avLst/>
              </a:prstGeom>
              <a:blipFill>
                <a:blip r:embed="rId4"/>
                <a:stretch>
                  <a:fillRect l="-2222" t="-21739" b="-43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E1C472A-566D-A944-963C-EFD2C8E21A1C}"/>
                  </a:ext>
                </a:extLst>
              </p:cNvPr>
              <p:cNvSpPr txBox="1"/>
              <p:nvPr/>
            </p:nvSpPr>
            <p:spPr>
              <a:xfrm>
                <a:off x="4262615" y="2213444"/>
                <a:ext cx="34367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Each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 defines a set of points.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E1C472A-566D-A944-963C-EFD2C8E21A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2615" y="2213444"/>
                <a:ext cx="3436775" cy="369332"/>
              </a:xfrm>
              <a:prstGeom prst="rect">
                <a:avLst/>
              </a:prstGeom>
              <a:blipFill>
                <a:blip r:embed="rId5"/>
                <a:stretch>
                  <a:fillRect l="-1852" t="-3333" r="-370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30762C7-6BCD-DC40-BC0C-771F39602885}"/>
                  </a:ext>
                </a:extLst>
              </p:cNvPr>
              <p:cNvSpPr txBox="1"/>
              <p:nvPr/>
            </p:nvSpPr>
            <p:spPr>
              <a:xfrm>
                <a:off x="4208825" y="2864907"/>
                <a:ext cx="44512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Goal: </a:t>
                </a:r>
                <a:r>
                  <a:rPr lang="en-US" dirty="0"/>
                  <a:t>Pick a smallest subset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 such that</a:t>
                </a:r>
              </a:p>
              <a:p>
                <a:r>
                  <a:rPr lang="en-US" dirty="0"/>
                  <a:t>Each disk is </a:t>
                </a:r>
                <a:r>
                  <a:rPr lang="en-US" i="1" dirty="0"/>
                  <a:t>hit</a:t>
                </a:r>
                <a:r>
                  <a:rPr lang="en-US" dirty="0"/>
                  <a:t> by a point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30762C7-6BCD-DC40-BC0C-771F396028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8825" y="2864907"/>
                <a:ext cx="4451219" cy="646331"/>
              </a:xfrm>
              <a:prstGeom prst="rect">
                <a:avLst/>
              </a:prstGeom>
              <a:blipFill>
                <a:blip r:embed="rId6"/>
                <a:stretch>
                  <a:fillRect l="-852" t="-3922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9BFFDC9-FF2E-6E4B-80E7-E02A8ECADD84}"/>
                  </a:ext>
                </a:extLst>
              </p:cNvPr>
              <p:cNvSpPr txBox="1"/>
              <p:nvPr/>
            </p:nvSpPr>
            <p:spPr>
              <a:xfrm>
                <a:off x="228600" y="4114800"/>
                <a:ext cx="82779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Easier Goal: </a:t>
                </a:r>
                <a:r>
                  <a:rPr lang="en-US" dirty="0"/>
                  <a:t>Pick a </a:t>
                </a:r>
                <a:r>
                  <a:rPr lang="en-US" i="1" dirty="0"/>
                  <a:t>small </a:t>
                </a:r>
                <a:r>
                  <a:rPr lang="en-US" dirty="0"/>
                  <a:t>subset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hitting only disks with </a:t>
                </a:r>
                <a:r>
                  <a:rPr lang="en-US" i="1" dirty="0"/>
                  <a:t>large</a:t>
                </a:r>
                <a:r>
                  <a:rPr lang="en-US" dirty="0"/>
                  <a:t> number of points.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9BFFDC9-FF2E-6E4B-80E7-E02A8ECADD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4114800"/>
                <a:ext cx="8277972" cy="369332"/>
              </a:xfrm>
              <a:prstGeom prst="rect">
                <a:avLst/>
              </a:prstGeom>
              <a:blipFill>
                <a:blip r:embed="rId7"/>
                <a:stretch>
                  <a:fillRect l="-613" t="-6897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67CB114E-6838-E941-98C5-EB9D9DA09A7D}"/>
              </a:ext>
            </a:extLst>
          </p:cNvPr>
          <p:cNvSpPr/>
          <p:nvPr/>
        </p:nvSpPr>
        <p:spPr>
          <a:xfrm>
            <a:off x="228600" y="4072565"/>
            <a:ext cx="8305800" cy="448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89857F-4F03-724A-BBF7-EC39CD3DEE1B}"/>
              </a:ext>
            </a:extLst>
          </p:cNvPr>
          <p:cNvSpPr txBox="1"/>
          <p:nvPr/>
        </p:nvSpPr>
        <p:spPr>
          <a:xfrm>
            <a:off x="4114800" y="2974769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C00D64-625D-2D4A-A297-C51F4D9D72DB}"/>
                  </a:ext>
                </a:extLst>
              </p:cNvPr>
              <p:cNvSpPr txBox="1"/>
              <p:nvPr/>
            </p:nvSpPr>
            <p:spPr>
              <a:xfrm>
                <a:off x="1784368" y="4792073"/>
                <a:ext cx="409445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i="1" dirty="0">
                    <a:ea typeface="Cambria Math" panose="02040503050406030204" pitchFamily="18" charset="0"/>
                  </a:rPr>
                  <a:t>Large</a:t>
                </a:r>
                <a:r>
                  <a:rPr lang="en-US" dirty="0">
                    <a:ea typeface="Cambria Math" panose="02040503050406030204" pitchFamily="18" charset="0"/>
                  </a:rPr>
                  <a:t>:  A disk containing at least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r>
                  <a:rPr lang="en-US" dirty="0"/>
                  <a:t> points.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CC00D64-625D-2D4A-A297-C51F4D9D72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368" y="4792073"/>
                <a:ext cx="4094454" cy="276999"/>
              </a:xfrm>
              <a:prstGeom prst="rect">
                <a:avLst/>
              </a:prstGeom>
              <a:blipFill>
                <a:blip r:embed="rId8"/>
                <a:stretch>
                  <a:fillRect l="-3406" t="-21739" r="-2167" b="-43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4CFF08C-D68F-9B4D-BAF3-EB8B7285BFF7}"/>
                  </a:ext>
                </a:extLst>
              </p:cNvPr>
              <p:cNvSpPr txBox="1"/>
              <p:nvPr/>
            </p:nvSpPr>
            <p:spPr>
              <a:xfrm>
                <a:off x="2303769" y="5284264"/>
                <a:ext cx="368486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dirty="0">
                    <a:ea typeface="Cambria Math" panose="02040503050406030204" pitchFamily="18" charset="0"/>
                  </a:rPr>
                  <a:t> Such a set is called an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–net.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4CFF08C-D68F-9B4D-BAF3-EB8B7285BF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3769" y="5284264"/>
                <a:ext cx="3684862" cy="276999"/>
              </a:xfrm>
              <a:prstGeom prst="rect">
                <a:avLst/>
              </a:prstGeom>
              <a:blipFill>
                <a:blip r:embed="rId9"/>
                <a:stretch>
                  <a:fillRect l="-1712" t="-21739" b="-43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9696A59-0F2A-E04C-B0F5-688770DB5418}"/>
                  </a:ext>
                </a:extLst>
              </p:cNvPr>
              <p:cNvSpPr txBox="1"/>
              <p:nvPr/>
            </p:nvSpPr>
            <p:spPr>
              <a:xfrm>
                <a:off x="1098234" y="6011783"/>
                <a:ext cx="7010702" cy="4848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Fact: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–nets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den>
                    </m:f>
                  </m:oMath>
                </a14:m>
                <a:r>
                  <a:rPr lang="en-US" b="1" dirty="0"/>
                  <a:t>) </a:t>
                </a:r>
                <a:r>
                  <a:rPr lang="en-US" dirty="0"/>
                  <a:t>exist, and can be computed in polynomial time.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9696A59-0F2A-E04C-B0F5-688770DB54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234" y="6011783"/>
                <a:ext cx="7010702" cy="484813"/>
              </a:xfrm>
              <a:prstGeom prst="rect">
                <a:avLst/>
              </a:prstGeom>
              <a:blipFill>
                <a:blip r:embed="rId10"/>
                <a:stretch>
                  <a:fillRect l="-542"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08737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le 1">
                <a:extLst>
                  <a:ext uri="{FF2B5EF4-FFF2-40B4-BE49-F238E27FC236}">
                    <a16:creationId xmlns:a16="http://schemas.microsoft.com/office/drawing/2014/main" id="{958520EF-4590-F84C-85F4-377DB9AD9752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383461" y="168532"/>
                <a:ext cx="8224054" cy="832292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/>
                  <a:t>LP-rounding via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-nets</a:t>
                </a:r>
              </a:p>
            </p:txBody>
          </p:sp>
        </mc:Choice>
        <mc:Fallback xmlns="">
          <p:sp>
            <p:nvSpPr>
              <p:cNvPr id="36" name="Title 1">
                <a:extLst>
                  <a:ext uri="{FF2B5EF4-FFF2-40B4-BE49-F238E27FC236}">
                    <a16:creationId xmlns:a16="http://schemas.microsoft.com/office/drawing/2014/main" id="{958520EF-4590-F84C-85F4-377DB9AD97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383461" y="168532"/>
                <a:ext cx="8224054" cy="832292"/>
              </a:xfrm>
              <a:blipFill>
                <a:blip r:embed="rId13"/>
                <a:stretch>
                  <a:fillRect b="-2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5156751-D131-5846-9974-52690C399C12}"/>
              </a:ext>
            </a:extLst>
          </p:cNvPr>
          <p:cNvSpPr txBox="1"/>
          <p:nvPr/>
        </p:nvSpPr>
        <p:spPr>
          <a:xfrm>
            <a:off x="383461" y="1746318"/>
            <a:ext cx="1460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LP relaxation: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A74F2C-F5C1-1D46-BEE4-B03DDD560FF1}"/>
              </a:ext>
            </a:extLst>
          </p:cNvPr>
          <p:cNvSpPr txBox="1"/>
          <p:nvPr/>
        </p:nvSpPr>
        <p:spPr>
          <a:xfrm>
            <a:off x="3443322" y="1082360"/>
            <a:ext cx="2629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Bronimann</a:t>
            </a:r>
            <a:r>
              <a:rPr lang="en-US" dirty="0"/>
              <a:t>, Goodrich’95]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2C351C6-CC52-4848-95CF-BB48C894C807}"/>
                  </a:ext>
                </a:extLst>
              </p:cNvPr>
              <p:cNvSpPr txBox="1"/>
              <p:nvPr/>
            </p:nvSpPr>
            <p:spPr>
              <a:xfrm>
                <a:off x="843252" y="1579669"/>
                <a:ext cx="6629400" cy="70262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min</m:t>
                          </m:r>
                        </m:fName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:               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∋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  <m:sup/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≥1, ∀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∈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, </m:t>
                                  </m:r>
                                </m:e>
                              </m:nary>
                            </m:e>
                          </m:nary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D2C351C6-CC52-4848-95CF-BB48C894C8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252" y="1579669"/>
                <a:ext cx="6629400" cy="702628"/>
              </a:xfrm>
              <a:prstGeom prst="rect">
                <a:avLst/>
              </a:prstGeom>
              <a:blipFill>
                <a:blip r:embed="rId14"/>
                <a:stretch>
                  <a:fillRect t="-135088" b="-1824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E08A188-A195-114A-9933-CE83F17534C7}"/>
                  </a:ext>
                </a:extLst>
              </p:cNvPr>
              <p:cNvSpPr txBox="1"/>
              <p:nvPr/>
            </p:nvSpPr>
            <p:spPr>
              <a:xfrm>
                <a:off x="6553200" y="1713940"/>
                <a:ext cx="1515030" cy="2984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0, ∀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E08A188-A195-114A-9933-CE83F17534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3200" y="1713940"/>
                <a:ext cx="1515030" cy="298415"/>
              </a:xfrm>
              <a:prstGeom prst="rect">
                <a:avLst/>
              </a:prstGeom>
              <a:blipFill>
                <a:blip r:embed="rId15"/>
                <a:stretch>
                  <a:fillRect l="-1681" r="-1681" b="-2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D6A7E8-CC3C-0A41-8709-ADCD852851CB}"/>
                  </a:ext>
                </a:extLst>
              </p:cNvPr>
              <p:cNvSpPr txBox="1"/>
              <p:nvPr/>
            </p:nvSpPr>
            <p:spPr>
              <a:xfrm>
                <a:off x="228600" y="2825687"/>
                <a:ext cx="8378915" cy="3425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𝑂𝑃𝑇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be the optimal solution to the hitting set problem.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𝑂𝑃𝑇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𝐿𝑃</m:t>
                        </m:r>
                      </m:sub>
                    </m:sSub>
                  </m:oMath>
                </a14:m>
                <a:r>
                  <a:rPr lang="en-US" dirty="0"/>
                  <a:t> be the optimal solution to the LP relaxation.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If we consider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as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multiplicit</m:t>
                    </m:r>
                    <m:r>
                      <m:rPr>
                        <m:sty m:val="p"/>
                      </m:rPr>
                      <a:rPr lang="en-US" b="0" i="1" smtClean="0">
                        <a:latin typeface="Cambria Math" panose="02040503050406030204" pitchFamily="18" charset="0"/>
                      </a:rPr>
                      <m:t>i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es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of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points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then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every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set is at least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𝑂𝑃𝑇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𝐿𝑃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 </a:t>
                </a:r>
                <a:r>
                  <a:rPr lang="en-US" i="1" dirty="0"/>
                  <a:t>large</a:t>
                </a:r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Round the fractional solution using an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-net.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Size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-net 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</m:den>
                        </m:f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for disks.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Hence, an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r>
                  <a:rPr lang="en-US" dirty="0"/>
                  <a:t>-approximation algorithm (with same constant as in the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-net.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2D6A7E8-CC3C-0A41-8709-ADCD852851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825687"/>
                <a:ext cx="8378915" cy="3425297"/>
              </a:xfrm>
              <a:prstGeom prst="rect">
                <a:avLst/>
              </a:prstGeom>
              <a:blipFill>
                <a:blip r:embed="rId16"/>
                <a:stretch>
                  <a:fillRect l="-454" t="-369" b="-1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5087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le 1">
                <a:extLst>
                  <a:ext uri="{FF2B5EF4-FFF2-40B4-BE49-F238E27FC236}">
                    <a16:creationId xmlns:a16="http://schemas.microsoft.com/office/drawing/2014/main" id="{958520EF-4590-F84C-85F4-377DB9AD9752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383461" y="168532"/>
                <a:ext cx="8224054" cy="832292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/>
                  <a:t>LP-rounding via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-nets</a:t>
                </a:r>
              </a:p>
            </p:txBody>
          </p:sp>
        </mc:Choice>
        <mc:Fallback xmlns="">
          <p:sp>
            <p:nvSpPr>
              <p:cNvPr id="36" name="Title 1">
                <a:extLst>
                  <a:ext uri="{FF2B5EF4-FFF2-40B4-BE49-F238E27FC236}">
                    <a16:creationId xmlns:a16="http://schemas.microsoft.com/office/drawing/2014/main" id="{958520EF-4590-F84C-85F4-377DB9AD97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383461" y="168532"/>
                <a:ext cx="8224054" cy="832292"/>
              </a:xfrm>
              <a:blipFill>
                <a:blip r:embed="rId13"/>
                <a:stretch>
                  <a:fillRect b="-2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1A37BAE-8B8F-454F-9744-B0A87D1850C2}"/>
                  </a:ext>
                </a:extLst>
              </p:cNvPr>
              <p:cNvSpPr txBox="1"/>
              <p:nvPr/>
            </p:nvSpPr>
            <p:spPr>
              <a:xfrm>
                <a:off x="966578" y="1571007"/>
                <a:ext cx="7334893" cy="1171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>
                  <a:solidFill>
                    <a:schemeClr val="bg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LP-rounding via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-nets to get an an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𝑂𝑃𝑇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-approximation whenever</a:t>
                </a:r>
              </a:p>
              <a:p>
                <a:r>
                  <a:rPr lang="en-US" dirty="0"/>
                  <a:t>    there exists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-nets of size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𝜖</m:t>
                                </m:r>
                              </m:den>
                            </m:f>
                          </m:e>
                        </m:d>
                      </m:e>
                    </m:d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1A37BAE-8B8F-454F-9744-B0A87D1850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578" y="1571007"/>
                <a:ext cx="7334893" cy="1171796"/>
              </a:xfrm>
              <a:prstGeom prst="rect">
                <a:avLst/>
              </a:prstGeom>
              <a:blipFill>
                <a:blip r:embed="rId14"/>
                <a:stretch>
                  <a:fillRect l="-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90228273-80AB-5D43-B040-33924B1817D1}"/>
              </a:ext>
            </a:extLst>
          </p:cNvPr>
          <p:cNvSpPr/>
          <p:nvPr/>
        </p:nvSpPr>
        <p:spPr>
          <a:xfrm>
            <a:off x="420992" y="2974007"/>
            <a:ext cx="2816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Bounded VC-dimension: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35621E-5EF4-8445-9776-807CBE3E0034}"/>
              </a:ext>
            </a:extLst>
          </p:cNvPr>
          <p:cNvSpPr/>
          <p:nvPr/>
        </p:nvSpPr>
        <p:spPr>
          <a:xfrm>
            <a:off x="3237789" y="2974007"/>
            <a:ext cx="2065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[Haussler,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Welzl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’87]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8B256F4-4414-F64F-B9F6-2F2F0861DB1A}"/>
                  </a:ext>
                </a:extLst>
              </p:cNvPr>
              <p:cNvSpPr txBox="1"/>
              <p:nvPr/>
            </p:nvSpPr>
            <p:spPr>
              <a:xfrm>
                <a:off x="1038086" y="3574543"/>
                <a:ext cx="6858000" cy="13378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If the VC-dimension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then there exist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-nets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</m:den>
                        </m:f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𝜖</m:t>
                                </m:r>
                              </m:den>
                            </m:f>
                          </m:e>
                        </m:func>
                      </m:e>
                    </m:d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Random Sampling yields an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-net with high probability.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Hence, also works in the weighted setting.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Gives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𝑂𝑃𝑇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 </m:t>
                        </m:r>
                      </m:e>
                    </m:func>
                  </m:oMath>
                </a14:m>
                <a:r>
                  <a:rPr lang="en-US" dirty="0"/>
                  <a:t>-approximation.   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8B256F4-4414-F64F-B9F6-2F2F0861DB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086" y="3574543"/>
                <a:ext cx="6858000" cy="1337867"/>
              </a:xfrm>
              <a:prstGeom prst="rect">
                <a:avLst/>
              </a:prstGeom>
              <a:blipFill>
                <a:blip r:embed="rId15"/>
                <a:stretch>
                  <a:fillRect l="-555" b="-5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69BCF91-1335-0742-B909-3E10911A8A9E}"/>
                  </a:ext>
                </a:extLst>
              </p:cNvPr>
              <p:cNvSpPr txBox="1"/>
              <p:nvPr/>
            </p:nvSpPr>
            <p:spPr>
              <a:xfrm>
                <a:off x="369813" y="1256099"/>
                <a:ext cx="793165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[Bronimann,Goodrich’95] </a:t>
                </a:r>
                <a:r>
                  <a:rPr lang="en-US" dirty="0"/>
                  <a:t>Small</a:t>
                </a:r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-nets implies good approximation via LP rounding</a:t>
                </a:r>
                <a:endParaRPr lang="en-US" dirty="0">
                  <a:solidFill>
                    <a:schemeClr val="bg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69BCF91-1335-0742-B909-3E10911A8A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813" y="1256099"/>
                <a:ext cx="7931658" cy="646331"/>
              </a:xfrm>
              <a:prstGeom prst="rect">
                <a:avLst/>
              </a:prstGeom>
              <a:blipFill>
                <a:blip r:embed="rId16"/>
                <a:stretch>
                  <a:fillRect l="-639" t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>
            <a:extLst>
              <a:ext uri="{FF2B5EF4-FFF2-40B4-BE49-F238E27FC236}">
                <a16:creationId xmlns:a16="http://schemas.microsoft.com/office/drawing/2014/main" id="{0661153C-BB6F-044D-B42E-A7C313F577DE}"/>
              </a:ext>
            </a:extLst>
          </p:cNvPr>
          <p:cNvSpPr/>
          <p:nvPr/>
        </p:nvSpPr>
        <p:spPr>
          <a:xfrm>
            <a:off x="228600" y="1219200"/>
            <a:ext cx="8229600" cy="15236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9ED22B6-6895-0944-97F6-FDE6240C876B}"/>
              </a:ext>
            </a:extLst>
          </p:cNvPr>
          <p:cNvSpPr txBox="1"/>
          <p:nvPr/>
        </p:nvSpPr>
        <p:spPr>
          <a:xfrm>
            <a:off x="728033" y="5074205"/>
            <a:ext cx="5115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Union Complexity (Shallow Cell Complexity):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61B22B3-16EA-1848-B130-3B8E6B1A1B05}"/>
                  </a:ext>
                </a:extLst>
              </p:cNvPr>
              <p:cNvSpPr txBox="1"/>
              <p:nvPr/>
            </p:nvSpPr>
            <p:spPr>
              <a:xfrm>
                <a:off x="732118" y="5529085"/>
                <a:ext cx="7845827" cy="17524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If the Union Complexity n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then there exist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-nets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</m:den>
                        </m:f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  <m:d>
                              <m:d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𝜖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e>
                    </m:d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Leads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𝑂𝑃𝑇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))</m:t>
                        </m:r>
                      </m:e>
                    </m:func>
                  </m:oMath>
                </a14:m>
                <a:r>
                  <a:rPr lang="en-US" dirty="0"/>
                  <a:t>-approximation.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Quasi-uniform sampling leads to an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</m:den>
                        </m:f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𝜖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en-US" dirty="0"/>
                  <a:t>-approximation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61B22B3-16EA-1848-B130-3B8E6B1A1B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118" y="5529085"/>
                <a:ext cx="7845827" cy="1752403"/>
              </a:xfrm>
              <a:prstGeom prst="rect">
                <a:avLst/>
              </a:prstGeom>
              <a:blipFill>
                <a:blip r:embed="rId17"/>
                <a:stretch>
                  <a:fillRect l="-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55D1229A-49EC-0B4D-95CA-EF45B371B9D7}"/>
              </a:ext>
            </a:extLst>
          </p:cNvPr>
          <p:cNvSpPr txBox="1"/>
          <p:nvPr/>
        </p:nvSpPr>
        <p:spPr>
          <a:xfrm>
            <a:off x="5715000" y="5074205"/>
            <a:ext cx="3179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[Varadarajan’10][Chan, et. al.’12]</a:t>
            </a:r>
          </a:p>
        </p:txBody>
      </p:sp>
    </p:spTree>
    <p:extLst>
      <p:ext uri="{BB962C8B-B14F-4D97-AF65-F5344CB8AC3E}">
        <p14:creationId xmlns:p14="http://schemas.microsoft.com/office/powerpoint/2010/main" val="99702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  <p:bldP spid="23" grpId="0"/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le 1">
                <a:extLst>
                  <a:ext uri="{FF2B5EF4-FFF2-40B4-BE49-F238E27FC236}">
                    <a16:creationId xmlns:a16="http://schemas.microsoft.com/office/drawing/2014/main" id="{958520EF-4590-F84C-85F4-377DB9AD9752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383461" y="168532"/>
                <a:ext cx="8224054" cy="832292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/>
                  <a:t>LP-rounding via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-nets</a:t>
                </a:r>
              </a:p>
            </p:txBody>
          </p:sp>
        </mc:Choice>
        <mc:Fallback xmlns="">
          <p:sp>
            <p:nvSpPr>
              <p:cNvPr id="36" name="Title 1">
                <a:extLst>
                  <a:ext uri="{FF2B5EF4-FFF2-40B4-BE49-F238E27FC236}">
                    <a16:creationId xmlns:a16="http://schemas.microsoft.com/office/drawing/2014/main" id="{958520EF-4590-F84C-85F4-377DB9AD97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383461" y="168532"/>
                <a:ext cx="8224054" cy="832292"/>
              </a:xfrm>
              <a:blipFill>
                <a:blip r:embed="rId13"/>
                <a:stretch>
                  <a:fillRect b="-2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11D5BB0-1A01-2C48-BE2C-EE108DB9B713}"/>
              </a:ext>
            </a:extLst>
          </p:cNvPr>
          <p:cNvSpPr txBox="1"/>
          <p:nvPr/>
        </p:nvSpPr>
        <p:spPr>
          <a:xfrm>
            <a:off x="608288" y="3203449"/>
            <a:ext cx="2229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Union Complexity: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2C05E3-77E2-024B-98DF-323E0383D3E2}"/>
                  </a:ext>
                </a:extLst>
              </p:cNvPr>
              <p:cNvSpPr txBox="1"/>
              <p:nvPr/>
            </p:nvSpPr>
            <p:spPr>
              <a:xfrm>
                <a:off x="612373" y="3658329"/>
                <a:ext cx="7845827" cy="7838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If the Union Complexity n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then there exist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-nets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</m:den>
                        </m:f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  <m:d>
                              <m:d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𝜖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e>
                    </m:d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Leads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𝑂𝑃𝑇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))</m:t>
                        </m:r>
                      </m:e>
                    </m:func>
                  </m:oMath>
                </a14:m>
                <a:r>
                  <a:rPr lang="en-US" dirty="0"/>
                  <a:t>-approximation.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E2C05E3-77E2-024B-98DF-323E0383D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373" y="3658329"/>
                <a:ext cx="7845827" cy="783869"/>
              </a:xfrm>
              <a:prstGeom prst="rect">
                <a:avLst/>
              </a:prstGeom>
              <a:blipFill>
                <a:blip r:embed="rId14"/>
                <a:stretch>
                  <a:fillRect l="-485" b="-1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4914D25-7808-9947-9AA1-7AB5D5EE91B0}"/>
              </a:ext>
            </a:extLst>
          </p:cNvPr>
          <p:cNvSpPr txBox="1"/>
          <p:nvPr/>
        </p:nvSpPr>
        <p:spPr>
          <a:xfrm>
            <a:off x="2855227" y="3204461"/>
            <a:ext cx="2668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[Clarkson,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Varadarajan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’ 07]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32EB85-3EAD-A94A-8B44-F78E9055724A}"/>
              </a:ext>
            </a:extLst>
          </p:cNvPr>
          <p:cNvSpPr/>
          <p:nvPr/>
        </p:nvSpPr>
        <p:spPr>
          <a:xfrm>
            <a:off x="228600" y="1219200"/>
            <a:ext cx="8229600" cy="15236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FB7724-91B4-D546-B331-F95801D4A17C}"/>
                  </a:ext>
                </a:extLst>
              </p:cNvPr>
              <p:cNvSpPr txBox="1"/>
              <p:nvPr/>
            </p:nvSpPr>
            <p:spPr>
              <a:xfrm>
                <a:off x="966578" y="1571007"/>
                <a:ext cx="7334893" cy="1171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dirty="0">
                  <a:solidFill>
                    <a:schemeClr val="bg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LP-rounding via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-nets to get an an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𝑂𝑃𝑇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-approximation whenever</a:t>
                </a:r>
              </a:p>
              <a:p>
                <a:r>
                  <a:rPr lang="en-US" dirty="0"/>
                  <a:t>    there exists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-nets of size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𝜖</m:t>
                                </m:r>
                              </m:den>
                            </m:f>
                          </m:e>
                        </m:d>
                      </m:e>
                    </m:d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6FB7724-91B4-D546-B331-F95801D4A1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578" y="1571007"/>
                <a:ext cx="7334893" cy="1171796"/>
              </a:xfrm>
              <a:prstGeom prst="rect">
                <a:avLst/>
              </a:prstGeom>
              <a:blipFill>
                <a:blip r:embed="rId15"/>
                <a:stretch>
                  <a:fillRect l="-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763246A-CD1B-2A46-AA63-2D068E031286}"/>
                  </a:ext>
                </a:extLst>
              </p:cNvPr>
              <p:cNvSpPr txBox="1"/>
              <p:nvPr/>
            </p:nvSpPr>
            <p:spPr>
              <a:xfrm>
                <a:off x="369813" y="1256099"/>
                <a:ext cx="793165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rPr>
                  <a:t>[Bronimann,Goodrich’95] </a:t>
                </a:r>
                <a:r>
                  <a:rPr lang="en-US" dirty="0"/>
                  <a:t>Small</a:t>
                </a:r>
                <a:r>
                  <a:rPr lang="en-US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-nets implies good approximation via LP rounding</a:t>
                </a:r>
                <a:endParaRPr lang="en-US" dirty="0">
                  <a:solidFill>
                    <a:schemeClr val="bg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763246A-CD1B-2A46-AA63-2D068E0312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813" y="1256099"/>
                <a:ext cx="7931658" cy="646331"/>
              </a:xfrm>
              <a:prstGeom prst="rect">
                <a:avLst/>
              </a:prstGeom>
              <a:blipFill>
                <a:blip r:embed="rId16"/>
                <a:stretch>
                  <a:fillRect l="-639" t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A73995BB-5607-0241-9288-9334583A5B5A}"/>
              </a:ext>
            </a:extLst>
          </p:cNvPr>
          <p:cNvSpPr txBox="1"/>
          <p:nvPr/>
        </p:nvSpPr>
        <p:spPr>
          <a:xfrm>
            <a:off x="542463" y="4763897"/>
            <a:ext cx="213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Weighted Setting: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D441F6-77A7-B34B-AD68-CE113DD24693}"/>
              </a:ext>
            </a:extLst>
          </p:cNvPr>
          <p:cNvSpPr txBox="1"/>
          <p:nvPr/>
        </p:nvSpPr>
        <p:spPr>
          <a:xfrm>
            <a:off x="2712697" y="4724400"/>
            <a:ext cx="3261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[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Varadarajan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‘10][Chan, et. al. ‘12]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62CEAE8-9F85-FE4A-A3B4-B4E4024764E6}"/>
                  </a:ext>
                </a:extLst>
              </p:cNvPr>
              <p:cNvSpPr txBox="1"/>
              <p:nvPr/>
            </p:nvSpPr>
            <p:spPr>
              <a:xfrm>
                <a:off x="916741" y="5238735"/>
                <a:ext cx="6560514" cy="5068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Quasi-uniform sampling leads to an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</m:den>
                        </m:f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𝜖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en-US" dirty="0"/>
                  <a:t>-approximation. 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62CEAE8-9F85-FE4A-A3B4-B4E4024764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741" y="5238735"/>
                <a:ext cx="6560514" cy="506870"/>
              </a:xfrm>
              <a:prstGeom prst="rect">
                <a:avLst/>
              </a:prstGeom>
              <a:blipFill>
                <a:blip r:embed="rId17"/>
                <a:stretch>
                  <a:fillRect l="-774"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01C7CCA-C0E8-1F4F-9517-20F6344E2BDC}"/>
              </a:ext>
            </a:extLst>
          </p:cNvPr>
          <p:cNvSpPr txBox="1"/>
          <p:nvPr/>
        </p:nvSpPr>
        <p:spPr>
          <a:xfrm>
            <a:off x="642406" y="5869611"/>
            <a:ext cx="7815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Pseudodisks</a:t>
            </a:r>
            <a:r>
              <a:rPr lang="en-US" b="1" dirty="0"/>
              <a:t> have linear union complexity. Hence, constant-factor approximation via LP-rounding for Set Cover.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7D2992-2449-7B4D-B5C8-08F1084453F4}"/>
              </a:ext>
            </a:extLst>
          </p:cNvPr>
          <p:cNvSpPr/>
          <p:nvPr/>
        </p:nvSpPr>
        <p:spPr>
          <a:xfrm>
            <a:off x="608288" y="5851111"/>
            <a:ext cx="7849912" cy="6910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9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7" grpId="0"/>
      <p:bldP spid="20" grpId="0"/>
      <p:bldP spid="21" grpId="0"/>
      <p:bldP spid="3" grpId="0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39D535CB-56B8-0E44-95DE-396DFED2A9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333930"/>
            <a:ext cx="8224054" cy="832292"/>
          </a:xfrm>
        </p:spPr>
        <p:txBody>
          <a:bodyPr>
            <a:normAutofit fontScale="90000"/>
          </a:bodyPr>
          <a:lstStyle/>
          <a:p>
            <a:r>
              <a:rPr lang="en-US" dirty="0"/>
              <a:t>Classic optimization problems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3E7C87-B21C-B24D-8F44-7D095B4B4F05}"/>
              </a:ext>
            </a:extLst>
          </p:cNvPr>
          <p:cNvSpPr txBox="1"/>
          <p:nvPr/>
        </p:nvSpPr>
        <p:spPr>
          <a:xfrm>
            <a:off x="547261" y="1571010"/>
            <a:ext cx="4432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Hitting Set, Set Cover, Dominating Set: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E37B7A8-4C08-0246-9B26-7E18D5A4ECE2}"/>
                  </a:ext>
                </a:extLst>
              </p:cNvPr>
              <p:cNvSpPr txBox="1"/>
              <p:nvPr/>
            </p:nvSpPr>
            <p:spPr>
              <a:xfrm>
                <a:off x="554881" y="2159574"/>
                <a:ext cx="497027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-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func>
                  </m:oMath>
                </a14:m>
                <a:r>
                  <a:rPr lang="en-US" dirty="0"/>
                  <a:t> approximation algorithms in polynomial time.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E37B7A8-4C08-0246-9B26-7E18D5A4EC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881" y="2159574"/>
                <a:ext cx="4970271" cy="369332"/>
              </a:xfrm>
              <a:prstGeom prst="rect">
                <a:avLst/>
              </a:prstGeom>
              <a:blipFill>
                <a:blip r:embed="rId2"/>
                <a:stretch>
                  <a:fillRect l="-1020" t="-333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D87BC21-889D-0942-AC03-38169DC86737}"/>
                  </a:ext>
                </a:extLst>
              </p:cNvPr>
              <p:cNvSpPr txBox="1"/>
              <p:nvPr/>
            </p:nvSpPr>
            <p:spPr>
              <a:xfrm>
                <a:off x="533400" y="2714463"/>
                <a:ext cx="5638800" cy="6942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Tx/>
                  <a:buChar char="-"/>
                </a:pPr>
                <a:r>
                  <a:rPr lang="en-US" dirty="0"/>
                  <a:t>No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</m:d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func>
                  </m:oMath>
                </a14:m>
                <a:r>
                  <a:rPr lang="en-US" dirty="0"/>
                  <a:t> approximation algorithms unless</a:t>
                </a:r>
              </a:p>
              <a:p>
                <a:r>
                  <a:rPr lang="en-US" dirty="0"/>
                  <a:t>     NP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en-US" dirty="0"/>
                  <a:t> DTIME(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</m:e>
                        </m:func>
                      </m:sup>
                    </m:sSup>
                  </m:oMath>
                </a14:m>
                <a:r>
                  <a:rPr lang="en-US" dirty="0"/>
                  <a:t>).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D87BC21-889D-0942-AC03-38169DC867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714463"/>
                <a:ext cx="5638800" cy="694293"/>
              </a:xfrm>
              <a:prstGeom prst="rect">
                <a:avLst/>
              </a:prstGeom>
              <a:blipFill>
                <a:blip r:embed="rId3"/>
                <a:stretch>
                  <a:fillRect l="-674" b="-1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336B05B5-175E-394C-95A9-99208F392421}"/>
              </a:ext>
            </a:extLst>
          </p:cNvPr>
          <p:cNvSpPr txBox="1"/>
          <p:nvPr/>
        </p:nvSpPr>
        <p:spPr>
          <a:xfrm>
            <a:off x="6124041" y="2082475"/>
            <a:ext cx="2420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[</a:t>
            </a:r>
            <a:r>
              <a:rPr lang="en-US" sz="2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Lovasz’75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Chvatal’79]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1461F5-44E5-884E-AEE6-DA39EA826721}"/>
              </a:ext>
            </a:extLst>
          </p:cNvPr>
          <p:cNvSpPr txBox="1"/>
          <p:nvPr/>
        </p:nvSpPr>
        <p:spPr>
          <a:xfrm>
            <a:off x="6124041" y="2817593"/>
            <a:ext cx="1096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[Feige’01]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B67447-9B58-3B48-B89E-7A60A249A297}"/>
              </a:ext>
            </a:extLst>
          </p:cNvPr>
          <p:cNvSpPr txBox="1"/>
          <p:nvPr/>
        </p:nvSpPr>
        <p:spPr>
          <a:xfrm>
            <a:off x="514350" y="4087636"/>
            <a:ext cx="2028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Independent Set: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3C947F-1E21-7C42-8289-3CE008B9156C}"/>
                  </a:ext>
                </a:extLst>
              </p:cNvPr>
              <p:cNvSpPr txBox="1"/>
              <p:nvPr/>
            </p:nvSpPr>
            <p:spPr>
              <a:xfrm>
                <a:off x="685800" y="4658097"/>
                <a:ext cx="44161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-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𝑙𝑜𝑔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approximation in polynomial time.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83C947F-1E21-7C42-8289-3CE008B915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4658097"/>
                <a:ext cx="4416145" cy="369332"/>
              </a:xfrm>
              <a:prstGeom prst="rect">
                <a:avLst/>
              </a:prstGeom>
              <a:blipFill>
                <a:blip r:embed="rId4"/>
                <a:stretch>
                  <a:fillRect l="-1146" t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F943E01-D5AE-B841-848B-991F5589D0E2}"/>
              </a:ext>
            </a:extLst>
          </p:cNvPr>
          <p:cNvSpPr txBox="1"/>
          <p:nvPr/>
        </p:nvSpPr>
        <p:spPr>
          <a:xfrm>
            <a:off x="6124041" y="4587665"/>
            <a:ext cx="2633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[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Bopanna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Halldorsson’92]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5D43AF-06CB-944D-B052-2EF05D13C12F}"/>
                  </a:ext>
                </a:extLst>
              </p:cNvPr>
              <p:cNvSpPr txBox="1"/>
              <p:nvPr/>
            </p:nvSpPr>
            <p:spPr>
              <a:xfrm>
                <a:off x="720090" y="5548807"/>
                <a:ext cx="38050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- No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sup>
                    </m:sSup>
                  </m:oMath>
                </a14:m>
                <a:r>
                  <a:rPr lang="en-US" dirty="0"/>
                  <a:t> approximation unless P=NP.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5D43AF-06CB-944D-B052-2EF05D13C1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90" y="5548807"/>
                <a:ext cx="3805081" cy="369332"/>
              </a:xfrm>
              <a:prstGeom prst="rect">
                <a:avLst/>
              </a:prstGeom>
              <a:blipFill>
                <a:blip r:embed="rId5"/>
                <a:stretch>
                  <a:fillRect l="-1333" t="-6667" r="-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58A81720-32AA-1F42-B1CF-03A8B78CB892}"/>
              </a:ext>
            </a:extLst>
          </p:cNvPr>
          <p:cNvSpPr txBox="1"/>
          <p:nvPr/>
        </p:nvSpPr>
        <p:spPr>
          <a:xfrm>
            <a:off x="6174054" y="5492060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[Hastad’01]</a:t>
            </a:r>
          </a:p>
        </p:txBody>
      </p:sp>
    </p:spTree>
    <p:extLst>
      <p:ext uri="{BB962C8B-B14F-4D97-AF65-F5344CB8AC3E}">
        <p14:creationId xmlns:p14="http://schemas.microsoft.com/office/powerpoint/2010/main" val="69717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le 1">
                <a:extLst>
                  <a:ext uri="{FF2B5EF4-FFF2-40B4-BE49-F238E27FC236}">
                    <a16:creationId xmlns:a16="http://schemas.microsoft.com/office/drawing/2014/main" id="{958520EF-4590-F84C-85F4-377DB9AD9752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383461" y="168532"/>
                <a:ext cx="8224054" cy="832292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/>
                  <a:t>LP-rounding via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-nets</a:t>
                </a:r>
              </a:p>
            </p:txBody>
          </p:sp>
        </mc:Choice>
        <mc:Fallback xmlns="">
          <p:sp>
            <p:nvSpPr>
              <p:cNvPr id="36" name="Title 1">
                <a:extLst>
                  <a:ext uri="{FF2B5EF4-FFF2-40B4-BE49-F238E27FC236}">
                    <a16:creationId xmlns:a16="http://schemas.microsoft.com/office/drawing/2014/main" id="{958520EF-4590-F84C-85F4-377DB9AD97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383461" y="168532"/>
                <a:ext cx="8224054" cy="832292"/>
              </a:xfrm>
              <a:blipFill>
                <a:blip r:embed="rId13"/>
                <a:stretch>
                  <a:fillRect b="-2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1A37BAE-8B8F-454F-9744-B0A87D1850C2}"/>
                  </a:ext>
                </a:extLst>
              </p:cNvPr>
              <p:cNvSpPr txBox="1"/>
              <p:nvPr/>
            </p:nvSpPr>
            <p:spPr>
              <a:xfrm>
                <a:off x="418718" y="1304201"/>
                <a:ext cx="7334893" cy="11717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[Bronimann,Goodrich’95]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LP-rounding via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-nets to get an an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𝑂𝑃𝑇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-approximation whenever</a:t>
                </a:r>
              </a:p>
              <a:p>
                <a:r>
                  <a:rPr lang="en-US" dirty="0"/>
                  <a:t>    there exists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-nets of size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𝜖</m:t>
                                </m:r>
                              </m:den>
                            </m:f>
                          </m:e>
                        </m:d>
                      </m:e>
                    </m:d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1A37BAE-8B8F-454F-9744-B0A87D1850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718" y="1304201"/>
                <a:ext cx="7334893" cy="1171796"/>
              </a:xfrm>
              <a:prstGeom prst="rect">
                <a:avLst/>
              </a:prstGeom>
              <a:blipFill>
                <a:blip r:embed="rId14"/>
                <a:stretch>
                  <a:fillRect l="-691" t="-2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265D61F-9859-0A43-8EBD-56A338C4A8A4}"/>
              </a:ext>
            </a:extLst>
          </p:cNvPr>
          <p:cNvSpPr txBox="1"/>
          <p:nvPr/>
        </p:nvSpPr>
        <p:spPr>
          <a:xfrm>
            <a:off x="618512" y="2715100"/>
            <a:ext cx="2816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Bounded VC-dimension: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558A97E-565F-5C4B-88E2-ACEC628AF043}"/>
                  </a:ext>
                </a:extLst>
              </p:cNvPr>
              <p:cNvSpPr txBox="1"/>
              <p:nvPr/>
            </p:nvSpPr>
            <p:spPr>
              <a:xfrm>
                <a:off x="922998" y="3176216"/>
                <a:ext cx="6858000" cy="13378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If the VC-dimension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then there exist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-nets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</m:den>
                        </m:f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𝜖</m:t>
                                </m:r>
                              </m:den>
                            </m:f>
                          </m:e>
                        </m:func>
                      </m:e>
                    </m:d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Random Sampling yields an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-net with high probability.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Hence, also works in the weighted setting.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Gives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𝑂𝑃𝑇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 </m:t>
                        </m:r>
                      </m:e>
                    </m:func>
                  </m:oMath>
                </a14:m>
                <a:r>
                  <a:rPr lang="en-US" dirty="0"/>
                  <a:t>-approximation.  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558A97E-565F-5C4B-88E2-ACEC628AF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998" y="3176216"/>
                <a:ext cx="6858000" cy="1337867"/>
              </a:xfrm>
              <a:prstGeom prst="rect">
                <a:avLst/>
              </a:prstGeom>
              <a:blipFill>
                <a:blip r:embed="rId15"/>
                <a:stretch>
                  <a:fillRect l="-555" b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73CF1B69-3F85-AB43-A4C8-2F9AC0366BA9}"/>
              </a:ext>
            </a:extLst>
          </p:cNvPr>
          <p:cNvSpPr txBox="1"/>
          <p:nvPr/>
        </p:nvSpPr>
        <p:spPr>
          <a:xfrm>
            <a:off x="3319279" y="2698740"/>
            <a:ext cx="2065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[Haussler, </a:t>
            </a:r>
            <a:r>
              <a:rPr lang="en-US" dirty="0" err="1">
                <a:solidFill>
                  <a:schemeClr val="bg1"/>
                </a:solidFill>
              </a:rPr>
              <a:t>Welzl</a:t>
            </a:r>
            <a:r>
              <a:rPr lang="en-US" dirty="0">
                <a:solidFill>
                  <a:schemeClr val="bg1"/>
                </a:solidFill>
              </a:rPr>
              <a:t> ’87]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0E1618-F336-AD45-B10B-FB27CC134DF7}"/>
              </a:ext>
            </a:extLst>
          </p:cNvPr>
          <p:cNvSpPr txBox="1"/>
          <p:nvPr/>
        </p:nvSpPr>
        <p:spPr>
          <a:xfrm>
            <a:off x="773127" y="4862983"/>
            <a:ext cx="2229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Union Complexity: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382899-867E-D643-B01B-7E22213A7A1C}"/>
                  </a:ext>
                </a:extLst>
              </p:cNvPr>
              <p:cNvSpPr txBox="1"/>
              <p:nvPr/>
            </p:nvSpPr>
            <p:spPr>
              <a:xfrm>
                <a:off x="925215" y="5430154"/>
                <a:ext cx="7643364" cy="7838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If the Union Complexity r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then there exist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-nets of size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</m:den>
                        </m:f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  <m:d>
                              <m:d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𝜖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e>
                    </m:d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Leads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𝑂𝑃𝑇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))</m:t>
                        </m:r>
                      </m:e>
                    </m:func>
                  </m:oMath>
                </a14:m>
                <a:r>
                  <a:rPr lang="en-US" dirty="0"/>
                  <a:t>-approximation.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9382899-867E-D643-B01B-7E22213A7A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5215" y="5430154"/>
                <a:ext cx="7643364" cy="783869"/>
              </a:xfrm>
              <a:prstGeom prst="rect">
                <a:avLst/>
              </a:prstGeom>
              <a:blipFill>
                <a:blip r:embed="rId16"/>
                <a:stretch>
                  <a:fillRect l="-498" b="-1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0EAB401E-C23D-5543-B13C-501DE8484866}"/>
              </a:ext>
            </a:extLst>
          </p:cNvPr>
          <p:cNvSpPr txBox="1"/>
          <p:nvPr/>
        </p:nvSpPr>
        <p:spPr>
          <a:xfrm>
            <a:off x="3020066" y="4863995"/>
            <a:ext cx="2668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[Clarkson, </a:t>
            </a:r>
            <a:r>
              <a:rPr lang="en-US" dirty="0" err="1">
                <a:solidFill>
                  <a:schemeClr val="bg1"/>
                </a:solidFill>
              </a:rPr>
              <a:t>Varadarajan</a:t>
            </a:r>
            <a:r>
              <a:rPr lang="en-US" dirty="0">
                <a:solidFill>
                  <a:schemeClr val="bg1"/>
                </a:solidFill>
              </a:rPr>
              <a:t>’ 07]</a:t>
            </a:r>
          </a:p>
        </p:txBody>
      </p:sp>
    </p:spTree>
    <p:extLst>
      <p:ext uri="{BB962C8B-B14F-4D97-AF65-F5344CB8AC3E}">
        <p14:creationId xmlns:p14="http://schemas.microsoft.com/office/powerpoint/2010/main" val="145205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le 1">
                <a:extLst>
                  <a:ext uri="{FF2B5EF4-FFF2-40B4-BE49-F238E27FC236}">
                    <a16:creationId xmlns:a16="http://schemas.microsoft.com/office/drawing/2014/main" id="{958520EF-4590-F84C-85F4-377DB9AD9752}"/>
                  </a:ext>
                </a:extLst>
              </p:cNvPr>
              <p:cNvSpPr>
                <a:spLocks noGrp="1"/>
              </p:cNvSpPr>
              <p:nvPr>
                <p:ph type="ctrTitle"/>
              </p:nvPr>
            </p:nvSpPr>
            <p:spPr>
              <a:xfrm>
                <a:off x="383461" y="168532"/>
                <a:ext cx="8224054" cy="832292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/>
                  <a:t>LP-rounding via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-nets</a:t>
                </a:r>
              </a:p>
            </p:txBody>
          </p:sp>
        </mc:Choice>
        <mc:Fallback xmlns="">
          <p:sp>
            <p:nvSpPr>
              <p:cNvPr id="36" name="Title 1">
                <a:extLst>
                  <a:ext uri="{FF2B5EF4-FFF2-40B4-BE49-F238E27FC236}">
                    <a16:creationId xmlns:a16="http://schemas.microsoft.com/office/drawing/2014/main" id="{958520EF-4590-F84C-85F4-377DB9AD97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xfrm>
                <a:off x="383461" y="168532"/>
                <a:ext cx="8224054" cy="832292"/>
              </a:xfrm>
              <a:blipFill>
                <a:blip r:embed="rId13"/>
                <a:stretch>
                  <a:fillRect b="-2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9265D61F-9859-0A43-8EBD-56A338C4A8A4}"/>
              </a:ext>
            </a:extLst>
          </p:cNvPr>
          <p:cNvSpPr txBox="1"/>
          <p:nvPr/>
        </p:nvSpPr>
        <p:spPr>
          <a:xfrm>
            <a:off x="609600" y="1784927"/>
            <a:ext cx="2816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Bounded VC-dimension: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558A97E-565F-5C4B-88E2-ACEC628AF043}"/>
                  </a:ext>
                </a:extLst>
              </p:cNvPr>
              <p:cNvSpPr txBox="1"/>
              <p:nvPr/>
            </p:nvSpPr>
            <p:spPr>
              <a:xfrm>
                <a:off x="914086" y="2246043"/>
                <a:ext cx="68580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Random Sampling yields an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-net with high probability.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Hence, also works in the weighted setting.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Gives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func>
                      <m:func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𝑂𝑃𝑇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 </m:t>
                        </m:r>
                      </m:e>
                    </m:func>
                  </m:oMath>
                </a14:m>
                <a:r>
                  <a:rPr lang="en-US" dirty="0"/>
                  <a:t>-approximation.  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558A97E-565F-5C4B-88E2-ACEC628AF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086" y="2246043"/>
                <a:ext cx="6858000" cy="923330"/>
              </a:xfrm>
              <a:prstGeom prst="rect">
                <a:avLst/>
              </a:prstGeom>
              <a:blipFill>
                <a:blip r:embed="rId14"/>
                <a:stretch>
                  <a:fillRect l="-556" t="-2703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C00E1618-F336-AD45-B10B-FB27CC134DF7}"/>
              </a:ext>
            </a:extLst>
          </p:cNvPr>
          <p:cNvSpPr txBox="1"/>
          <p:nvPr/>
        </p:nvSpPr>
        <p:spPr>
          <a:xfrm>
            <a:off x="542149" y="3773297"/>
            <a:ext cx="2229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Union Complexity: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EA660C-6CE8-F845-9936-6472536C8845}"/>
              </a:ext>
            </a:extLst>
          </p:cNvPr>
          <p:cNvSpPr txBox="1"/>
          <p:nvPr/>
        </p:nvSpPr>
        <p:spPr>
          <a:xfrm>
            <a:off x="609600" y="1280027"/>
            <a:ext cx="213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Weighted Setting.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4CC812-87B2-1644-98EE-110D79BB9058}"/>
              </a:ext>
            </a:extLst>
          </p:cNvPr>
          <p:cNvSpPr txBox="1"/>
          <p:nvPr/>
        </p:nvSpPr>
        <p:spPr>
          <a:xfrm>
            <a:off x="2712383" y="3733800"/>
            <a:ext cx="3261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[</a:t>
            </a:r>
            <a:r>
              <a:rPr lang="en-US" dirty="0" err="1">
                <a:solidFill>
                  <a:schemeClr val="bg1"/>
                </a:solidFill>
              </a:rPr>
              <a:t>Varadarajan</a:t>
            </a:r>
            <a:r>
              <a:rPr lang="en-US" dirty="0">
                <a:solidFill>
                  <a:schemeClr val="bg1"/>
                </a:solidFill>
              </a:rPr>
              <a:t> ‘10][Chan, et. al. ‘12]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8B574D9-CCAF-3745-896E-6D887EC58E63}"/>
                  </a:ext>
                </a:extLst>
              </p:cNvPr>
              <p:cNvSpPr txBox="1"/>
              <p:nvPr/>
            </p:nvSpPr>
            <p:spPr>
              <a:xfrm>
                <a:off x="916361" y="4331350"/>
                <a:ext cx="6560514" cy="5068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Quasi-uniform sampling leads to an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𝜖</m:t>
                            </m:r>
                          </m:den>
                        </m:f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𝜖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e>
                    </m:d>
                  </m:oMath>
                </a14:m>
                <a:r>
                  <a:rPr lang="en-US" dirty="0"/>
                  <a:t>-approximation.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8B574D9-CCAF-3745-896E-6D887EC58E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361" y="4331350"/>
                <a:ext cx="6560514" cy="506870"/>
              </a:xfrm>
              <a:prstGeom prst="rect">
                <a:avLst/>
              </a:prstGeom>
              <a:blipFill>
                <a:blip r:embed="rId15"/>
                <a:stretch>
                  <a:fillRect l="-774" b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47115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1" y="168532"/>
            <a:ext cx="8224054" cy="832292"/>
          </a:xfrm>
        </p:spPr>
        <p:txBody>
          <a:bodyPr>
            <a:normAutofit fontScale="90000"/>
          </a:bodyPr>
          <a:lstStyle/>
          <a:p>
            <a:r>
              <a:rPr lang="en-US" dirty="0"/>
              <a:t>Random shifting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CE3145-AA1A-8A45-BC81-103439229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74" y="1937266"/>
            <a:ext cx="3972232" cy="3962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352EE7-4F52-CE41-B499-2807B8E8086D}"/>
              </a:ext>
            </a:extLst>
          </p:cNvPr>
          <p:cNvSpPr txBox="1"/>
          <p:nvPr/>
        </p:nvSpPr>
        <p:spPr>
          <a:xfrm>
            <a:off x="4507354" y="2265389"/>
            <a:ext cx="410016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Random Shifting by a hierarchical grid,</a:t>
            </a:r>
          </a:p>
          <a:p>
            <a:r>
              <a:rPr lang="en-US" dirty="0"/>
              <a:t>     and dynamic programming.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equivalently be done via a random</a:t>
            </a:r>
          </a:p>
          <a:p>
            <a:r>
              <a:rPr lang="en-US" dirty="0"/>
              <a:t>     shifting of a quad-tree.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Works only for </a:t>
            </a:r>
            <a:r>
              <a:rPr lang="en-US" i="1" dirty="0"/>
              <a:t>fat</a:t>
            </a:r>
            <a:r>
              <a:rPr lang="en-US" dirty="0"/>
              <a:t> objects.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Primarily for packing problems.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175803-A4F8-9240-BFB3-BB11ED3DCF6A}"/>
              </a:ext>
            </a:extLst>
          </p:cNvPr>
          <p:cNvSpPr txBox="1"/>
          <p:nvPr/>
        </p:nvSpPr>
        <p:spPr>
          <a:xfrm>
            <a:off x="4800600" y="5257800"/>
            <a:ext cx="3001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[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Erlebach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et. al.’05][Chan ‘03] </a:t>
            </a:r>
          </a:p>
        </p:txBody>
      </p:sp>
    </p:spTree>
    <p:extLst>
      <p:ext uri="{BB962C8B-B14F-4D97-AF65-F5344CB8AC3E}">
        <p14:creationId xmlns:p14="http://schemas.microsoft.com/office/powerpoint/2010/main" val="39545508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D5BA3-63F4-5243-8215-78BCF3E9D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37AE6-1D4B-FD45-8779-DAA08AD90B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5794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1" y="168532"/>
            <a:ext cx="8224054" cy="832292"/>
          </a:xfrm>
        </p:spPr>
        <p:txBody>
          <a:bodyPr>
            <a:normAutofit fontScale="90000"/>
          </a:bodyPr>
          <a:lstStyle/>
          <a:p>
            <a:r>
              <a:rPr lang="en-US" dirty="0"/>
              <a:t>Local search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94712A9-5B5D-2B49-9F2A-94689C29D356}"/>
                  </a:ext>
                </a:extLst>
              </p:cNvPr>
              <p:cNvSpPr txBox="1"/>
              <p:nvPr/>
            </p:nvSpPr>
            <p:spPr>
              <a:xfrm>
                <a:off x="685800" y="1600200"/>
                <a:ext cx="7706918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 </a:t>
                </a:r>
                <a:r>
                  <a:rPr lang="en-US" dirty="0" err="1"/>
                  <a:t>Bronimann</a:t>
                </a:r>
                <a:r>
                  <a:rPr lang="en-US" dirty="0"/>
                  <a:t>-Goodrich algorithm can not do better than a constant-factor.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There are lower bounds on the size of an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r>
                  <a:rPr lang="en-US" dirty="0"/>
                  <a:t>-net.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The random grid shifting technique only works for packing the problems, and</a:t>
                </a:r>
              </a:p>
              <a:p>
                <a:r>
                  <a:rPr lang="en-US" dirty="0"/>
                  <a:t>     only for fat objects.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94712A9-5B5D-2B49-9F2A-94689C29D3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600200"/>
                <a:ext cx="7706918" cy="1477328"/>
              </a:xfrm>
              <a:prstGeom prst="rect">
                <a:avLst/>
              </a:prstGeom>
              <a:blipFill>
                <a:blip r:embed="rId2"/>
                <a:stretch>
                  <a:fillRect l="-493" t="-1709"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12DE133-1D7C-7742-AAF3-07FFC83D863B}"/>
              </a:ext>
            </a:extLst>
          </p:cNvPr>
          <p:cNvSpPr txBox="1"/>
          <p:nvPr/>
        </p:nvSpPr>
        <p:spPr>
          <a:xfrm>
            <a:off x="838200" y="3523059"/>
            <a:ext cx="371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Local Search Algorithm Scheme: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488842-FE3B-764A-ADD2-490AE4D58BBA}"/>
              </a:ext>
            </a:extLst>
          </p:cNvPr>
          <p:cNvSpPr txBox="1"/>
          <p:nvPr/>
        </p:nvSpPr>
        <p:spPr>
          <a:xfrm>
            <a:off x="1170667" y="4038600"/>
            <a:ext cx="656166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Start with a feasible solution.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Repeat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If there is a swap of </a:t>
            </a:r>
            <a:r>
              <a:rPr lang="en-US" i="1" dirty="0"/>
              <a:t>constant size </a:t>
            </a:r>
            <a:r>
              <a:rPr lang="en-US" dirty="0"/>
              <a:t>that improves the solution, </a:t>
            </a:r>
          </a:p>
          <a:p>
            <a:r>
              <a:rPr lang="en-US" dirty="0"/>
              <a:t>              improve the solution.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While</a:t>
            </a:r>
            <a:r>
              <a:rPr lang="en-US" dirty="0"/>
              <a:t> local improvement is possible.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Return the current solution.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755D07-F4F5-3C48-A2F1-9AA49F7A0288}"/>
              </a:ext>
            </a:extLst>
          </p:cNvPr>
          <p:cNvSpPr/>
          <p:nvPr/>
        </p:nvSpPr>
        <p:spPr>
          <a:xfrm>
            <a:off x="985526" y="4038600"/>
            <a:ext cx="7162800" cy="2362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443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1" y="168532"/>
            <a:ext cx="8224054" cy="832292"/>
          </a:xfrm>
        </p:spPr>
        <p:txBody>
          <a:bodyPr>
            <a:normAutofit fontScale="90000"/>
          </a:bodyPr>
          <a:lstStyle/>
          <a:p>
            <a:r>
              <a:rPr lang="en-US" dirty="0"/>
              <a:t>Local search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862B74-78BB-5B42-95C5-4550CB9214D2}"/>
              </a:ext>
            </a:extLst>
          </p:cNvPr>
          <p:cNvSpPr txBox="1"/>
          <p:nvPr/>
        </p:nvSpPr>
        <p:spPr>
          <a:xfrm>
            <a:off x="609600" y="1295400"/>
            <a:ext cx="7637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simple local search algorithm has shown to be a PTAS for several problems.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33544B-E585-C448-8F29-16D2399276C1}"/>
              </a:ext>
            </a:extLst>
          </p:cNvPr>
          <p:cNvSpPr txBox="1"/>
          <p:nvPr/>
        </p:nvSpPr>
        <p:spPr>
          <a:xfrm>
            <a:off x="601578" y="1898809"/>
            <a:ext cx="816142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Hitting Set for </a:t>
            </a:r>
            <a:r>
              <a:rPr lang="en-US" dirty="0" err="1"/>
              <a:t>Pseudodisks</a:t>
            </a:r>
            <a:r>
              <a:rPr lang="en-US" dirty="0"/>
              <a:t>.	                            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[Mustafa, Ray ’09]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Independent Set for </a:t>
            </a:r>
            <a:r>
              <a:rPr lang="en-US" dirty="0" err="1"/>
              <a:t>Pseudodisks</a:t>
            </a:r>
            <a:r>
              <a:rPr lang="en-US" dirty="0">
                <a:solidFill>
                  <a:schemeClr val="bg1"/>
                </a:solidFill>
              </a:rPr>
              <a:t>	                	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[Chan,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Har-Peled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’09]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Dominating Set for Disks. 				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[Gibson, 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Pirwani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’10]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Guarding 1.5D terrains</a:t>
            </a:r>
            <a:r>
              <a:rPr lang="en-US" dirty="0">
                <a:solidFill>
                  <a:schemeClr val="bg1"/>
                </a:solidFill>
              </a:rPr>
              <a:t>.				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[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Krohn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et. al.’10]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Region packing for disks, and several other problems</a:t>
            </a:r>
            <a:r>
              <a:rPr lang="en-US" dirty="0">
                <a:solidFill>
                  <a:schemeClr val="bg1"/>
                </a:solidFill>
              </a:rPr>
              <a:t>.	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[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Aschner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et. al. ’12]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 Cover with </a:t>
            </a:r>
            <a:r>
              <a:rPr lang="en-US" dirty="0" err="1"/>
              <a:t>Pseudodisks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Dominating Set with </a:t>
            </a:r>
            <a:r>
              <a:rPr lang="en-US" dirty="0" err="1"/>
              <a:t>Pseudodisks</a:t>
            </a:r>
            <a:r>
              <a:rPr lang="en-US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Region packing with </a:t>
            </a:r>
            <a:r>
              <a:rPr lang="en-US" dirty="0" err="1"/>
              <a:t>Pseudodisks</a:t>
            </a:r>
            <a:r>
              <a:rPr lang="en-US" dirty="0"/>
              <a:t>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Point packing with non-piercing regions.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Unified algorithm for Hitting Set, Set Cover, Dominating Set for non-piercing regions even with holes 				 </a:t>
            </a:r>
            <a:r>
              <a:rPr lang="en-US" dirty="0">
                <a:solidFill>
                  <a:schemeClr val="bg1"/>
                </a:solidFill>
              </a:rPr>
              <a:t>[with  Ray’18]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Several clustering problems, TSP with random input, etc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.[Cohen-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Addad,et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. al. 17]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A0792320-4108-9D43-95F2-8578E29EF43C}"/>
              </a:ext>
            </a:extLst>
          </p:cNvPr>
          <p:cNvSpPr/>
          <p:nvPr/>
        </p:nvSpPr>
        <p:spPr>
          <a:xfrm>
            <a:off x="4953000" y="3657600"/>
            <a:ext cx="155448" cy="9144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47DF4E-D090-8446-8C72-DF28648B1AE8}"/>
              </a:ext>
            </a:extLst>
          </p:cNvPr>
          <p:cNvSpPr txBox="1"/>
          <p:nvPr/>
        </p:nvSpPr>
        <p:spPr>
          <a:xfrm>
            <a:off x="5410200" y="3930134"/>
            <a:ext cx="3327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          </a:t>
            </a:r>
            <a:r>
              <a:rPr lang="en-US" dirty="0">
                <a:solidFill>
                  <a:schemeClr val="bg1"/>
                </a:solidFill>
              </a:rPr>
              <a:t>[with </a:t>
            </a:r>
            <a:r>
              <a:rPr lang="en-US" dirty="0" err="1">
                <a:solidFill>
                  <a:schemeClr val="bg1"/>
                </a:solidFill>
              </a:rPr>
              <a:t>Basu</a:t>
            </a:r>
            <a:r>
              <a:rPr lang="en-US" dirty="0">
                <a:solidFill>
                  <a:schemeClr val="bg1"/>
                </a:solidFill>
              </a:rPr>
              <a:t> Roy,  et. al. ’16]</a:t>
            </a:r>
          </a:p>
        </p:txBody>
      </p:sp>
    </p:spTree>
    <p:extLst>
      <p:ext uri="{BB962C8B-B14F-4D97-AF65-F5344CB8AC3E}">
        <p14:creationId xmlns:p14="http://schemas.microsoft.com/office/powerpoint/2010/main" val="70288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1" y="168532"/>
            <a:ext cx="8224054" cy="832292"/>
          </a:xfrm>
        </p:spPr>
        <p:txBody>
          <a:bodyPr>
            <a:normAutofit fontScale="90000"/>
          </a:bodyPr>
          <a:lstStyle/>
          <a:p>
            <a:r>
              <a:rPr lang="en-US" dirty="0"/>
              <a:t>Local search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2DE133-1D7C-7742-AAF3-07FFC83D863B}"/>
              </a:ext>
            </a:extLst>
          </p:cNvPr>
          <p:cNvSpPr txBox="1"/>
          <p:nvPr/>
        </p:nvSpPr>
        <p:spPr>
          <a:xfrm>
            <a:off x="685800" y="1883680"/>
            <a:ext cx="3251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Local Search for Hitting Set: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488842-FE3B-764A-ADD2-490AE4D58BBA}"/>
                  </a:ext>
                </a:extLst>
              </p:cNvPr>
              <p:cNvSpPr txBox="1"/>
              <p:nvPr/>
            </p:nvSpPr>
            <p:spPr>
              <a:xfrm>
                <a:off x="1087096" y="2743200"/>
                <a:ext cx="6904326" cy="2585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Start with a feasible solution: </a:t>
                </a:r>
                <a:r>
                  <a:rPr lang="en-US" i="1" dirty="0"/>
                  <a:t>all points</a:t>
                </a:r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Repeat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Try to replace at most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vertices from the current solution, by  </a:t>
                </a:r>
              </a:p>
              <a:p>
                <a:pPr lvl="1"/>
                <a:r>
                  <a:rPr lang="en-US" b="0" dirty="0"/>
                  <a:t>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dirty="0"/>
                  <a:t> vertices that is a hitting set.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/>
                  <a:t>While</a:t>
                </a:r>
                <a:r>
                  <a:rPr lang="en-US" dirty="0"/>
                  <a:t> an improvement is possible.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Return the current solution.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0488842-FE3B-764A-ADD2-490AE4D58B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096" y="2743200"/>
                <a:ext cx="6904326" cy="2585323"/>
              </a:xfrm>
              <a:prstGeom prst="rect">
                <a:avLst/>
              </a:prstGeom>
              <a:blipFill>
                <a:blip r:embed="rId2"/>
                <a:stretch>
                  <a:fillRect l="-551" t="-980"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E2755D07-F4F5-3C48-A2F1-9AA49F7A0288}"/>
              </a:ext>
            </a:extLst>
          </p:cNvPr>
          <p:cNvSpPr/>
          <p:nvPr/>
        </p:nvSpPr>
        <p:spPr>
          <a:xfrm>
            <a:off x="838200" y="2716261"/>
            <a:ext cx="7153222" cy="26122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96A8C4A-777B-7749-B761-64190123A569}"/>
                  </a:ext>
                </a:extLst>
              </p:cNvPr>
              <p:cNvSpPr txBox="1"/>
              <p:nvPr/>
            </p:nvSpPr>
            <p:spPr>
              <a:xfrm>
                <a:off x="1676400" y="5554251"/>
                <a:ext cx="49945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Choose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(1/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), for a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</m:d>
                  </m:oMath>
                </a14:m>
                <a:r>
                  <a:rPr lang="en-US" dirty="0"/>
                  <a:t>-approximation.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96A8C4A-777B-7749-B761-64190123A5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400" y="5554251"/>
                <a:ext cx="4994572" cy="369332"/>
              </a:xfrm>
              <a:prstGeom prst="rect">
                <a:avLst/>
              </a:prstGeom>
              <a:blipFill>
                <a:blip r:embed="rId3"/>
                <a:stretch>
                  <a:fillRect l="-1018" t="-3333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109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 fontScale="90000"/>
          </a:bodyPr>
          <a:lstStyle/>
          <a:p>
            <a:r>
              <a:rPr lang="en-US" dirty="0"/>
              <a:t>Local search for non-piercing regions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049F27-01A5-8240-9423-4ECE091EC5C7}"/>
              </a:ext>
            </a:extLst>
          </p:cNvPr>
          <p:cNvSpPr txBox="1"/>
          <p:nvPr/>
        </p:nvSpPr>
        <p:spPr>
          <a:xfrm>
            <a:off x="1035359" y="3150357"/>
            <a:ext cx="713060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graph captures the geometry of the problem.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additional properties of the graph will help us to argue that the</a:t>
            </a:r>
          </a:p>
          <a:p>
            <a:r>
              <a:rPr lang="en-US" dirty="0"/>
              <a:t>     the local search algorithm is a PTAS:</a:t>
            </a:r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 want a graph from a hereditary family that has sub-linear sized</a:t>
            </a:r>
          </a:p>
          <a:p>
            <a:pPr lvl="1"/>
            <a:r>
              <a:rPr lang="en-US" dirty="0"/>
              <a:t>     balanced vertex separators.</a:t>
            </a:r>
          </a:p>
          <a:p>
            <a:pPr lvl="1"/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Examples include planar graphs, bounded genus graphs,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4DF30BF-5770-2B40-A4FD-979DCB8CBE28}"/>
              </a:ext>
            </a:extLst>
          </p:cNvPr>
          <p:cNvSpPr/>
          <p:nvPr/>
        </p:nvSpPr>
        <p:spPr>
          <a:xfrm>
            <a:off x="1025123" y="2875128"/>
            <a:ext cx="7195260" cy="28605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01676F-7C56-5D4A-B838-CE4F7335B06F}"/>
              </a:ext>
            </a:extLst>
          </p:cNvPr>
          <p:cNvSpPr txBox="1"/>
          <p:nvPr/>
        </p:nvSpPr>
        <p:spPr>
          <a:xfrm>
            <a:off x="489228" y="1524000"/>
            <a:ext cx="7731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Showing the existence of a graph satisfying suitable conditions implies </a:t>
            </a:r>
          </a:p>
          <a:p>
            <a:r>
              <a:rPr lang="en-US" b="1" dirty="0"/>
              <a:t>Local search is a PTAS: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AA0A98-5940-5A41-A335-7322A5BCD665}"/>
              </a:ext>
            </a:extLst>
          </p:cNvPr>
          <p:cNvSpPr/>
          <p:nvPr/>
        </p:nvSpPr>
        <p:spPr>
          <a:xfrm>
            <a:off x="383460" y="1447800"/>
            <a:ext cx="8227139" cy="1143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086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D5BA3-63F4-5243-8215-78BCF3E9D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Planar support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37AE6-1D4B-FD45-8779-DAA08AD90B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7757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Planar support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80A63AF-55DD-8A4E-83C1-CB6BA8C0F6A3}"/>
                  </a:ext>
                </a:extLst>
              </p:cNvPr>
              <p:cNvSpPr txBox="1"/>
              <p:nvPr/>
            </p:nvSpPr>
            <p:spPr>
              <a:xfrm>
                <a:off x="695660" y="1981200"/>
                <a:ext cx="792479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Given a hypergraph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en-US" dirty="0"/>
                  <a:t> planar support is a planar graph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such that</a:t>
                </a:r>
              </a:p>
              <a:p>
                <a:r>
                  <a:rPr lang="en-US" dirty="0"/>
                  <a:t>for each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</m:oMath>
                </a14:m>
                <a:r>
                  <a:rPr lang="en-US" dirty="0"/>
                  <a:t>, the subgraph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induced on the points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, is connected.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80A63AF-55DD-8A4E-83C1-CB6BA8C0F6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60" y="1981200"/>
                <a:ext cx="7924799" cy="646331"/>
              </a:xfrm>
              <a:prstGeom prst="rect">
                <a:avLst/>
              </a:prstGeom>
              <a:blipFill>
                <a:blip r:embed="rId2"/>
                <a:stretch>
                  <a:fillRect l="-640" t="-3922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FEAEFC3-AC40-EA4A-AC05-27F8A57A8406}"/>
              </a:ext>
            </a:extLst>
          </p:cNvPr>
          <p:cNvSpPr txBox="1"/>
          <p:nvPr/>
        </p:nvSpPr>
        <p:spPr>
          <a:xfrm>
            <a:off x="692074" y="1459468"/>
            <a:ext cx="189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Planar Support: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87CD34-0D2A-684C-9BFA-39C487CB7765}"/>
              </a:ext>
            </a:extLst>
          </p:cNvPr>
          <p:cNvSpPr txBox="1"/>
          <p:nvPr/>
        </p:nvSpPr>
        <p:spPr>
          <a:xfrm>
            <a:off x="838200" y="3200400"/>
            <a:ext cx="773147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showing that local search yields a PTAS, the existence of a planar support</a:t>
            </a:r>
          </a:p>
          <a:p>
            <a:r>
              <a:rPr lang="en-US" dirty="0"/>
              <a:t>     for a suitably defined hypergraph is sufficient.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many cases, a slightly weaker notion is sufficient.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Most results showing PTAS for the problems described show the existence of</a:t>
            </a:r>
          </a:p>
          <a:p>
            <a:r>
              <a:rPr lang="en-US" dirty="0"/>
              <a:t>     a planar graph, specific to the problem, and satisfying the weaker condition.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798EDB-D6F1-E445-901B-717E798BA36E}"/>
              </a:ext>
            </a:extLst>
          </p:cNvPr>
          <p:cNvSpPr/>
          <p:nvPr/>
        </p:nvSpPr>
        <p:spPr>
          <a:xfrm>
            <a:off x="692074" y="1828800"/>
            <a:ext cx="7918525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53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CF6864C9-8D6C-3B47-A943-1847362489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0600" y="381000"/>
            <a:ext cx="6781800" cy="503835"/>
          </a:xfrm>
        </p:spPr>
        <p:txBody>
          <a:bodyPr>
            <a:normAutofit fontScale="90000"/>
          </a:bodyPr>
          <a:lstStyle/>
          <a:p>
            <a:r>
              <a:rPr lang="en-US" dirty="0"/>
              <a:t>Geometric set systems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3B5DFB8-0EE4-4248-9774-41BE4A8F2A33}"/>
                  </a:ext>
                </a:extLst>
              </p:cNvPr>
              <p:cNvSpPr txBox="1"/>
              <p:nvPr/>
            </p:nvSpPr>
            <p:spPr>
              <a:xfrm>
                <a:off x="4876800" y="1455195"/>
                <a:ext cx="30550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:  A set of points in the plane.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3B5DFB8-0EE4-4248-9774-41BE4A8F2A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1455195"/>
                <a:ext cx="3055003" cy="369332"/>
              </a:xfrm>
              <a:prstGeom prst="rect">
                <a:avLst/>
              </a:prstGeom>
              <a:blipFill>
                <a:blip r:embed="rId3"/>
                <a:stretch>
                  <a:fillRect t="-6667" r="-415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FCFEADB-5285-F94E-AC69-0C4E7EAAF837}"/>
                  </a:ext>
                </a:extLst>
              </p:cNvPr>
              <p:cNvSpPr txBox="1"/>
              <p:nvPr/>
            </p:nvSpPr>
            <p:spPr>
              <a:xfrm>
                <a:off x="4901555" y="2337036"/>
                <a:ext cx="19570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dirty="0"/>
                  <a:t>A set of regions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FCFEADB-5285-F94E-AC69-0C4E7EAAF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1555" y="2337036"/>
                <a:ext cx="1957074" cy="369332"/>
              </a:xfrm>
              <a:prstGeom prst="rect">
                <a:avLst/>
              </a:prstGeom>
              <a:blipFill>
                <a:blip r:embed="rId4"/>
                <a:stretch>
                  <a:fillRect t="-6667" r="-129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539195E-61E4-DE41-BF92-9E38226930E5}"/>
                  </a:ext>
                </a:extLst>
              </p:cNvPr>
              <p:cNvSpPr txBox="1"/>
              <p:nvPr/>
            </p:nvSpPr>
            <p:spPr>
              <a:xfrm>
                <a:off x="4852373" y="3218928"/>
                <a:ext cx="39667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Each region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defines a subset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539195E-61E4-DE41-BF92-9E3822693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2373" y="3218928"/>
                <a:ext cx="3966792" cy="369332"/>
              </a:xfrm>
              <a:prstGeom prst="rect">
                <a:avLst/>
              </a:prstGeom>
              <a:blipFill>
                <a:blip r:embed="rId5"/>
                <a:stretch>
                  <a:fillRect l="-958" t="-3226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3DBF5C4-5394-944C-8EFD-74F64F13A5F0}"/>
              </a:ext>
            </a:extLst>
          </p:cNvPr>
          <p:cNvSpPr txBox="1"/>
          <p:nvPr/>
        </p:nvSpPr>
        <p:spPr>
          <a:xfrm>
            <a:off x="381000" y="4495800"/>
            <a:ext cx="2427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Hitting Set Problem: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1E4FE5-063C-2844-A680-AB11052CA617}"/>
                  </a:ext>
                </a:extLst>
              </p:cNvPr>
              <p:cNvSpPr txBox="1"/>
              <p:nvPr/>
            </p:nvSpPr>
            <p:spPr>
              <a:xfrm>
                <a:off x="2808268" y="4393672"/>
                <a:ext cx="580133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Pick a smallest cardinality subset of points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 such that </a:t>
                </a:r>
              </a:p>
              <a:p>
                <a:r>
                  <a:rPr lang="en-US" dirty="0"/>
                  <a:t>each region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 contains a point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41E4FE5-063C-2844-A680-AB11052CA6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8268" y="4393672"/>
                <a:ext cx="5801332" cy="646331"/>
              </a:xfrm>
              <a:prstGeom prst="rect">
                <a:avLst/>
              </a:prstGeom>
              <a:blipFill>
                <a:blip r:embed="rId6"/>
                <a:stretch>
                  <a:fillRect l="-873" t="-3846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8CD633F-CDA4-B648-A32F-C59EDE889AAF}"/>
              </a:ext>
            </a:extLst>
          </p:cNvPr>
          <p:cNvSpPr txBox="1"/>
          <p:nvPr/>
        </p:nvSpPr>
        <p:spPr>
          <a:xfrm>
            <a:off x="381000" y="5410609"/>
            <a:ext cx="2314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Set Cover Problem: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1F5E8CB-7FD3-F243-A31F-6EC5465B8139}"/>
                  </a:ext>
                </a:extLst>
              </p:cNvPr>
              <p:cNvSpPr txBox="1"/>
              <p:nvPr/>
            </p:nvSpPr>
            <p:spPr>
              <a:xfrm>
                <a:off x="2710271" y="5276022"/>
                <a:ext cx="542133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Pick a smallest cardinality subset of regions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 such that each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 is contained in a region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1F5E8CB-7FD3-F243-A31F-6EC5465B81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0271" y="5276022"/>
                <a:ext cx="5421332" cy="646331"/>
              </a:xfrm>
              <a:prstGeom prst="rect">
                <a:avLst/>
              </a:prstGeom>
              <a:blipFill>
                <a:blip r:embed="rId7"/>
                <a:stretch>
                  <a:fillRect l="-701" t="-1923" r="-163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F159828-9D64-B24B-8CD9-AC4EA9D6B531}"/>
              </a:ext>
            </a:extLst>
          </p:cNvPr>
          <p:cNvSpPr txBox="1"/>
          <p:nvPr/>
        </p:nvSpPr>
        <p:spPr>
          <a:xfrm>
            <a:off x="1981200" y="6204798"/>
            <a:ext cx="5121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Weighted version: </a:t>
            </a:r>
            <a:r>
              <a:rPr lang="en-US" dirty="0"/>
              <a:t>Pick the smallest weight subset.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0C11DC-8E87-C545-87AF-CB4FF2C5F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93" y="1235903"/>
            <a:ext cx="3837176" cy="28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7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 fontScale="90000"/>
          </a:bodyPr>
          <a:lstStyle/>
          <a:p>
            <a:r>
              <a:rPr lang="en-US" dirty="0"/>
              <a:t>Local search for non-piercing regions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BA0AE8-99B3-0B4B-B651-B601B50A37D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838" y="2680401"/>
            <a:ext cx="2684323" cy="41228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0C58E60-E70C-854E-BF86-BE5DEE84AFDF}"/>
                  </a:ext>
                </a:extLst>
              </p:cNvPr>
              <p:cNvSpPr txBox="1"/>
              <p:nvPr/>
            </p:nvSpPr>
            <p:spPr>
              <a:xfrm>
                <a:off x="446768" y="1832660"/>
                <a:ext cx="792479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Given a hypergraph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en-US" dirty="0"/>
                  <a:t> planar support is a planar graph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such that</a:t>
                </a:r>
              </a:p>
              <a:p>
                <a:r>
                  <a:rPr lang="en-US" dirty="0"/>
                  <a:t>for each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</m:oMath>
                </a14:m>
                <a:r>
                  <a:rPr lang="en-US" dirty="0"/>
                  <a:t>, the subgraph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induced on the points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, is connected.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0C58E60-E70C-854E-BF86-BE5DEE84A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768" y="1832660"/>
                <a:ext cx="7924799" cy="646331"/>
              </a:xfrm>
              <a:prstGeom prst="rect">
                <a:avLst/>
              </a:prstGeom>
              <a:blipFill>
                <a:blip r:embed="rId3"/>
                <a:stretch>
                  <a:fillRect l="-480" t="-3922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733163F-1B54-174A-AE22-537F2C05262D}"/>
              </a:ext>
            </a:extLst>
          </p:cNvPr>
          <p:cNvSpPr txBox="1"/>
          <p:nvPr/>
        </p:nvSpPr>
        <p:spPr>
          <a:xfrm>
            <a:off x="464415" y="1309855"/>
            <a:ext cx="189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Planar Support: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1D8589-E7C0-F446-924D-28E53AE27899}"/>
              </a:ext>
            </a:extLst>
          </p:cNvPr>
          <p:cNvSpPr/>
          <p:nvPr/>
        </p:nvSpPr>
        <p:spPr>
          <a:xfrm>
            <a:off x="464415" y="1704397"/>
            <a:ext cx="7918525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6354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 fontScale="90000"/>
          </a:bodyPr>
          <a:lstStyle/>
          <a:p>
            <a:r>
              <a:rPr lang="en-US" dirty="0"/>
              <a:t>Local search for non-piercing regions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BA0AE8-99B3-0B4B-B651-B601B50A37D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838" y="2680401"/>
            <a:ext cx="2684323" cy="41228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0C58E60-E70C-854E-BF86-BE5DEE84AFDF}"/>
                  </a:ext>
                </a:extLst>
              </p:cNvPr>
              <p:cNvSpPr txBox="1"/>
              <p:nvPr/>
            </p:nvSpPr>
            <p:spPr>
              <a:xfrm>
                <a:off x="446768" y="1832660"/>
                <a:ext cx="792479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Given a hypergraph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en-US" dirty="0"/>
                  <a:t> planar support is a planar graph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such that</a:t>
                </a:r>
              </a:p>
              <a:p>
                <a:r>
                  <a:rPr lang="en-US" dirty="0"/>
                  <a:t>for each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</m:oMath>
                </a14:m>
                <a:r>
                  <a:rPr lang="en-US" dirty="0"/>
                  <a:t>, the subgraph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induced on the points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, is connected.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0C58E60-E70C-854E-BF86-BE5DEE84A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768" y="1832660"/>
                <a:ext cx="7924799" cy="646331"/>
              </a:xfrm>
              <a:prstGeom prst="rect">
                <a:avLst/>
              </a:prstGeom>
              <a:blipFill>
                <a:blip r:embed="rId3"/>
                <a:stretch>
                  <a:fillRect l="-480" t="-3922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733163F-1B54-174A-AE22-537F2C05262D}"/>
              </a:ext>
            </a:extLst>
          </p:cNvPr>
          <p:cNvSpPr txBox="1"/>
          <p:nvPr/>
        </p:nvSpPr>
        <p:spPr>
          <a:xfrm>
            <a:off x="464415" y="1309855"/>
            <a:ext cx="189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Planar Support: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1D8589-E7C0-F446-924D-28E53AE27899}"/>
              </a:ext>
            </a:extLst>
          </p:cNvPr>
          <p:cNvSpPr/>
          <p:nvPr/>
        </p:nvSpPr>
        <p:spPr>
          <a:xfrm>
            <a:off x="464415" y="1704397"/>
            <a:ext cx="7918525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3161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 fontScale="90000"/>
          </a:bodyPr>
          <a:lstStyle/>
          <a:p>
            <a:r>
              <a:rPr lang="en-US" dirty="0"/>
              <a:t>Local search for non-piercing regions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BA0AE8-99B3-0B4B-B651-B601B50A37D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838" y="2680402"/>
            <a:ext cx="2684323" cy="41228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0C58E60-E70C-854E-BF86-BE5DEE84AFDF}"/>
                  </a:ext>
                </a:extLst>
              </p:cNvPr>
              <p:cNvSpPr txBox="1"/>
              <p:nvPr/>
            </p:nvSpPr>
            <p:spPr>
              <a:xfrm>
                <a:off x="446768" y="1832660"/>
                <a:ext cx="792479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Given a hypergraph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en-US" dirty="0"/>
                  <a:t> planar support is a planar graph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such that</a:t>
                </a:r>
              </a:p>
              <a:p>
                <a:r>
                  <a:rPr lang="en-US" dirty="0"/>
                  <a:t>for each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</m:oMath>
                </a14:m>
                <a:r>
                  <a:rPr lang="en-US" dirty="0"/>
                  <a:t>, the subgraph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induced on the points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, is connected.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0C58E60-E70C-854E-BF86-BE5DEE84A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768" y="1832660"/>
                <a:ext cx="7924799" cy="646331"/>
              </a:xfrm>
              <a:prstGeom prst="rect">
                <a:avLst/>
              </a:prstGeom>
              <a:blipFill>
                <a:blip r:embed="rId3"/>
                <a:stretch>
                  <a:fillRect l="-480" t="-3922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733163F-1B54-174A-AE22-537F2C05262D}"/>
              </a:ext>
            </a:extLst>
          </p:cNvPr>
          <p:cNvSpPr txBox="1"/>
          <p:nvPr/>
        </p:nvSpPr>
        <p:spPr>
          <a:xfrm>
            <a:off x="464415" y="1309855"/>
            <a:ext cx="189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Planar Support: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1D8589-E7C0-F446-924D-28E53AE27899}"/>
              </a:ext>
            </a:extLst>
          </p:cNvPr>
          <p:cNvSpPr/>
          <p:nvPr/>
        </p:nvSpPr>
        <p:spPr>
          <a:xfrm>
            <a:off x="464415" y="1704397"/>
            <a:ext cx="7918525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4179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 fontScale="90000"/>
          </a:bodyPr>
          <a:lstStyle/>
          <a:p>
            <a:r>
              <a:rPr lang="en-US" dirty="0"/>
              <a:t>Local search for non-piercing regions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BA0AE8-99B3-0B4B-B651-B601B50A37D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838" y="2680402"/>
            <a:ext cx="2684322" cy="41228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0C58E60-E70C-854E-BF86-BE5DEE84AFDF}"/>
                  </a:ext>
                </a:extLst>
              </p:cNvPr>
              <p:cNvSpPr txBox="1"/>
              <p:nvPr/>
            </p:nvSpPr>
            <p:spPr>
              <a:xfrm>
                <a:off x="446768" y="1832660"/>
                <a:ext cx="792479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Given a hypergraph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en-US" dirty="0"/>
                  <a:t> planar support is a planar graph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such that</a:t>
                </a:r>
              </a:p>
              <a:p>
                <a:r>
                  <a:rPr lang="en-US" dirty="0"/>
                  <a:t>for each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</m:oMath>
                </a14:m>
                <a:r>
                  <a:rPr lang="en-US" dirty="0"/>
                  <a:t>, the subgraph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induced on the points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, is connected.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0C58E60-E70C-854E-BF86-BE5DEE84A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768" y="1832660"/>
                <a:ext cx="7924799" cy="646331"/>
              </a:xfrm>
              <a:prstGeom prst="rect">
                <a:avLst/>
              </a:prstGeom>
              <a:blipFill>
                <a:blip r:embed="rId3"/>
                <a:stretch>
                  <a:fillRect l="-480" t="-3922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733163F-1B54-174A-AE22-537F2C05262D}"/>
              </a:ext>
            </a:extLst>
          </p:cNvPr>
          <p:cNvSpPr txBox="1"/>
          <p:nvPr/>
        </p:nvSpPr>
        <p:spPr>
          <a:xfrm>
            <a:off x="464415" y="1309855"/>
            <a:ext cx="189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Planar Support: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1D8589-E7C0-F446-924D-28E53AE27899}"/>
              </a:ext>
            </a:extLst>
          </p:cNvPr>
          <p:cNvSpPr/>
          <p:nvPr/>
        </p:nvSpPr>
        <p:spPr>
          <a:xfrm>
            <a:off x="464415" y="1704397"/>
            <a:ext cx="7918525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874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 fontScale="90000"/>
          </a:bodyPr>
          <a:lstStyle/>
          <a:p>
            <a:r>
              <a:rPr lang="en-US" dirty="0"/>
              <a:t>Local search for non-piercing regions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BA0AE8-99B3-0B4B-B651-B601B50A37D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838" y="2680402"/>
            <a:ext cx="2684322" cy="41228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0C58E60-E70C-854E-BF86-BE5DEE84AFDF}"/>
                  </a:ext>
                </a:extLst>
              </p:cNvPr>
              <p:cNvSpPr txBox="1"/>
              <p:nvPr/>
            </p:nvSpPr>
            <p:spPr>
              <a:xfrm>
                <a:off x="446768" y="1832660"/>
                <a:ext cx="792479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Given a hypergraph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en-US" dirty="0"/>
                  <a:t> planar support is a planar graph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such that</a:t>
                </a:r>
              </a:p>
              <a:p>
                <a:r>
                  <a:rPr lang="en-US" dirty="0"/>
                  <a:t>for each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</m:oMath>
                </a14:m>
                <a:r>
                  <a:rPr lang="en-US" dirty="0"/>
                  <a:t>, the subgraph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induced on the points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, is connected.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0C58E60-E70C-854E-BF86-BE5DEE84A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768" y="1832660"/>
                <a:ext cx="7924799" cy="646331"/>
              </a:xfrm>
              <a:prstGeom prst="rect">
                <a:avLst/>
              </a:prstGeom>
              <a:blipFill>
                <a:blip r:embed="rId3"/>
                <a:stretch>
                  <a:fillRect l="-480" t="-3922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733163F-1B54-174A-AE22-537F2C05262D}"/>
              </a:ext>
            </a:extLst>
          </p:cNvPr>
          <p:cNvSpPr txBox="1"/>
          <p:nvPr/>
        </p:nvSpPr>
        <p:spPr>
          <a:xfrm>
            <a:off x="464415" y="1309855"/>
            <a:ext cx="189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Planar Support: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1D8589-E7C0-F446-924D-28E53AE27899}"/>
              </a:ext>
            </a:extLst>
          </p:cNvPr>
          <p:cNvSpPr/>
          <p:nvPr/>
        </p:nvSpPr>
        <p:spPr>
          <a:xfrm>
            <a:off x="464415" y="1704397"/>
            <a:ext cx="7918525" cy="91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383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 fontScale="90000"/>
          </a:bodyPr>
          <a:lstStyle/>
          <a:p>
            <a:r>
              <a:rPr lang="en-US" dirty="0"/>
              <a:t>Local search for non-piercing regions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157FB2-53BB-C14D-9449-C60B0B9BBDFE}"/>
              </a:ext>
            </a:extLst>
          </p:cNvPr>
          <p:cNvSpPr txBox="1"/>
          <p:nvPr/>
        </p:nvSpPr>
        <p:spPr>
          <a:xfrm>
            <a:off x="457200" y="1905000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Hitting Set: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9EDC0A0-C248-B647-8E8B-CC05E6D3EA88}"/>
                  </a:ext>
                </a:extLst>
              </p:cNvPr>
              <p:cNvSpPr txBox="1"/>
              <p:nvPr/>
            </p:nvSpPr>
            <p:spPr>
              <a:xfrm>
                <a:off x="4953000" y="1905000"/>
                <a:ext cx="3733800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Required Graph:</a:t>
                </a:r>
              </a:p>
              <a:p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Consider the local solution (in blue) and</a:t>
                </a:r>
              </a:p>
              <a:p>
                <a:r>
                  <a:rPr lang="en-US" dirty="0"/>
                  <a:t>an optimal solution (in red).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 planar graph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on a local solution, and an optimal solution, such that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For each region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, there is an edge between a red vertex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, and a blue vertex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9EDC0A0-C248-B647-8E8B-CC05E6D3E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1905000"/>
                <a:ext cx="3733800" cy="4524315"/>
              </a:xfrm>
              <a:prstGeom prst="rect">
                <a:avLst/>
              </a:prstGeom>
              <a:blipFill>
                <a:blip r:embed="rId2"/>
                <a:stretch>
                  <a:fillRect l="-1356" t="-560" r="-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FE389D43-93BB-8742-ADA5-17BDC7D26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396684"/>
            <a:ext cx="2501900" cy="384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6700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 fontScale="90000"/>
          </a:bodyPr>
          <a:lstStyle/>
          <a:p>
            <a:r>
              <a:rPr lang="en-US" dirty="0"/>
              <a:t>Local search for non-piercing regions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157FB2-53BB-C14D-9449-C60B0B9BBDFE}"/>
              </a:ext>
            </a:extLst>
          </p:cNvPr>
          <p:cNvSpPr txBox="1"/>
          <p:nvPr/>
        </p:nvSpPr>
        <p:spPr>
          <a:xfrm>
            <a:off x="457200" y="1905000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Hitting Set: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9EDC0A0-C248-B647-8E8B-CC05E6D3EA88}"/>
                  </a:ext>
                </a:extLst>
              </p:cNvPr>
              <p:cNvSpPr txBox="1"/>
              <p:nvPr/>
            </p:nvSpPr>
            <p:spPr>
              <a:xfrm>
                <a:off x="4953000" y="1905000"/>
                <a:ext cx="3733800" cy="4247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Required Graph:</a:t>
                </a:r>
              </a:p>
              <a:p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Consider the local solution (in </a:t>
                </a:r>
                <a:r>
                  <a:rPr lang="en-US" dirty="0">
                    <a:solidFill>
                      <a:srgbClr val="0070C0"/>
                    </a:solidFill>
                  </a:rPr>
                  <a:t>blue</a:t>
                </a:r>
                <a:r>
                  <a:rPr lang="en-US" dirty="0"/>
                  <a:t>) and an optimal solution (in </a:t>
                </a:r>
                <a:r>
                  <a:rPr lang="en-US" dirty="0">
                    <a:solidFill>
                      <a:srgbClr val="FF0000"/>
                    </a:solidFill>
                  </a:rPr>
                  <a:t>red</a:t>
                </a:r>
                <a:r>
                  <a:rPr lang="en-US" dirty="0"/>
                  <a:t>).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 planar graph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on a local solution, and an optimal solution, such that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For each region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, there is an edge between a red vertex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, and a blue vertex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9EDC0A0-C248-B647-8E8B-CC05E6D3E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1905000"/>
                <a:ext cx="3733800" cy="4247317"/>
              </a:xfrm>
              <a:prstGeom prst="rect">
                <a:avLst/>
              </a:prstGeom>
              <a:blipFill>
                <a:blip r:embed="rId2"/>
                <a:stretch>
                  <a:fillRect l="-1356" t="-597" r="-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0CBA0AE8-99B3-0B4B-B651-B601B50A37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396684"/>
            <a:ext cx="2501900" cy="384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943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 fontScale="90000"/>
          </a:bodyPr>
          <a:lstStyle/>
          <a:p>
            <a:r>
              <a:rPr lang="en-US" dirty="0"/>
              <a:t>Local search for non-piercing regions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157FB2-53BB-C14D-9449-C60B0B9BBDFE}"/>
              </a:ext>
            </a:extLst>
          </p:cNvPr>
          <p:cNvSpPr txBox="1"/>
          <p:nvPr/>
        </p:nvSpPr>
        <p:spPr>
          <a:xfrm>
            <a:off x="457200" y="1905000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Hitting Set: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9EDC0A0-C248-B647-8E8B-CC05E6D3EA88}"/>
                  </a:ext>
                </a:extLst>
              </p:cNvPr>
              <p:cNvSpPr txBox="1"/>
              <p:nvPr/>
            </p:nvSpPr>
            <p:spPr>
              <a:xfrm>
                <a:off x="4953000" y="1905000"/>
                <a:ext cx="3733800" cy="4247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Required Graph:</a:t>
                </a:r>
              </a:p>
              <a:p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Consider the local solution (in blue) and</a:t>
                </a:r>
              </a:p>
              <a:p>
                <a:r>
                  <a:rPr lang="en-US" dirty="0"/>
                  <a:t>an optimal solution (in red).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 planar graph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on a local solution, and an optimal solution, such that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For each region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, there is an edge between a red vertex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, and a blue vertex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9EDC0A0-C248-B647-8E8B-CC05E6D3E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1905000"/>
                <a:ext cx="3733800" cy="4247317"/>
              </a:xfrm>
              <a:prstGeom prst="rect">
                <a:avLst/>
              </a:prstGeom>
              <a:blipFill>
                <a:blip r:embed="rId2"/>
                <a:stretch>
                  <a:fillRect l="-1356" t="-597" r="-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0CBA0AE8-99B3-0B4B-B651-B601B50A37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396684"/>
            <a:ext cx="2501900" cy="384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7683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 fontScale="90000"/>
          </a:bodyPr>
          <a:lstStyle/>
          <a:p>
            <a:r>
              <a:rPr lang="en-US" dirty="0"/>
              <a:t>Local search for non-piercing regions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157FB2-53BB-C14D-9449-C60B0B9BBDFE}"/>
              </a:ext>
            </a:extLst>
          </p:cNvPr>
          <p:cNvSpPr txBox="1"/>
          <p:nvPr/>
        </p:nvSpPr>
        <p:spPr>
          <a:xfrm>
            <a:off x="457200" y="1905000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Hitting Set: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9EDC0A0-C248-B647-8E8B-CC05E6D3EA88}"/>
                  </a:ext>
                </a:extLst>
              </p:cNvPr>
              <p:cNvSpPr txBox="1"/>
              <p:nvPr/>
            </p:nvSpPr>
            <p:spPr>
              <a:xfrm>
                <a:off x="4953000" y="1905000"/>
                <a:ext cx="3733800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Required Graph:</a:t>
                </a:r>
              </a:p>
              <a:p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Consider the local solution (in blue) and</a:t>
                </a:r>
              </a:p>
              <a:p>
                <a:r>
                  <a:rPr lang="en-US" dirty="0"/>
                  <a:t>an optimal solution (in red).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 planar graph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on a local solution, and an optimal solution, such that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For each region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, there is an edge between a red vertex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, and a blue vertex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9EDC0A0-C248-B647-8E8B-CC05E6D3E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1905000"/>
                <a:ext cx="3733800" cy="4524315"/>
              </a:xfrm>
              <a:prstGeom prst="rect">
                <a:avLst/>
              </a:prstGeom>
              <a:blipFill>
                <a:blip r:embed="rId2"/>
                <a:stretch>
                  <a:fillRect l="-1356" t="-560" r="-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0CBA0AE8-99B3-0B4B-B651-B601B50A37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396684"/>
            <a:ext cx="2501900" cy="384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697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 fontScale="90000"/>
          </a:bodyPr>
          <a:lstStyle/>
          <a:p>
            <a:r>
              <a:rPr lang="en-US" dirty="0"/>
              <a:t>Local search for non-piercing regions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157FB2-53BB-C14D-9449-C60B0B9BBDFE}"/>
              </a:ext>
            </a:extLst>
          </p:cNvPr>
          <p:cNvSpPr txBox="1"/>
          <p:nvPr/>
        </p:nvSpPr>
        <p:spPr>
          <a:xfrm>
            <a:off x="457200" y="1905000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Hitting Set: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9EDC0A0-C248-B647-8E8B-CC05E6D3EA88}"/>
                  </a:ext>
                </a:extLst>
              </p:cNvPr>
              <p:cNvSpPr txBox="1"/>
              <p:nvPr/>
            </p:nvSpPr>
            <p:spPr>
              <a:xfrm>
                <a:off x="4953000" y="1905000"/>
                <a:ext cx="3733800" cy="4247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Required Graph:</a:t>
                </a:r>
              </a:p>
              <a:p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Consider the local solution (in blue) and</a:t>
                </a:r>
              </a:p>
              <a:p>
                <a:r>
                  <a:rPr lang="en-US" dirty="0"/>
                  <a:t>an optimal solution (in red).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 planar graph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on a local solution, and an optimal solution, such that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For each region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, there is an edge between a red vertex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, and a blue vertex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9EDC0A0-C248-B647-8E8B-CC05E6D3E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1905000"/>
                <a:ext cx="3733800" cy="4247317"/>
              </a:xfrm>
              <a:prstGeom prst="rect">
                <a:avLst/>
              </a:prstGeom>
              <a:blipFill>
                <a:blip r:embed="rId2"/>
                <a:stretch>
                  <a:fillRect l="-1356" t="-597" r="-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0CBA0AE8-99B3-0B4B-B651-B601B50A37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396684"/>
            <a:ext cx="2501900" cy="384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91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BDF5E89-4B41-AE42-80D5-32DB1804F7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999" y="381000"/>
            <a:ext cx="8376455" cy="503835"/>
          </a:xfrm>
        </p:spPr>
        <p:txBody>
          <a:bodyPr>
            <a:normAutofit fontScale="90000"/>
          </a:bodyPr>
          <a:lstStyle/>
          <a:p>
            <a:r>
              <a:rPr lang="en-US" dirty="0"/>
              <a:t>Geometric Intersection graphs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C407557-A6BA-D244-9413-14AC757E6CCE}"/>
                  </a:ext>
                </a:extLst>
              </p:cNvPr>
              <p:cNvSpPr txBox="1"/>
              <p:nvPr/>
            </p:nvSpPr>
            <p:spPr>
              <a:xfrm>
                <a:off x="4779815" y="1583202"/>
                <a:ext cx="19570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dirty="0"/>
                  <a:t>A set of regions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C407557-A6BA-D244-9413-14AC757E6C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9815" y="1583202"/>
                <a:ext cx="1957074" cy="369332"/>
              </a:xfrm>
              <a:prstGeom prst="rect">
                <a:avLst/>
              </a:prstGeom>
              <a:blipFill>
                <a:blip r:embed="rId3"/>
                <a:stretch>
                  <a:fillRect t="-6667" r="-1290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CB918E7-E47A-8A42-A5BB-ACF2CF6F9274}"/>
                  </a:ext>
                </a:extLst>
              </p:cNvPr>
              <p:cNvSpPr txBox="1"/>
              <p:nvPr/>
            </p:nvSpPr>
            <p:spPr>
              <a:xfrm>
                <a:off x="4779815" y="2286000"/>
                <a:ext cx="33999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Intersection Graph: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𝑮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𝑬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1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CB918E7-E47A-8A42-A5BB-ACF2CF6F92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9815" y="2286000"/>
                <a:ext cx="3399905" cy="369332"/>
              </a:xfrm>
              <a:prstGeom prst="rect">
                <a:avLst/>
              </a:prstGeom>
              <a:blipFill>
                <a:blip r:embed="rId4"/>
                <a:stretch>
                  <a:fillRect l="-1115" t="-6897" b="-241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34E311A-D4A3-FA48-957F-9BEE1DB0BDEE}"/>
                  </a:ext>
                </a:extLst>
              </p:cNvPr>
              <p:cNvSpPr txBox="1"/>
              <p:nvPr/>
            </p:nvSpPr>
            <p:spPr>
              <a:xfrm>
                <a:off x="4779815" y="3002094"/>
                <a:ext cx="349159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Vertices: </a:t>
                </a:r>
                <a:r>
                  <a:rPr lang="en-US" dirty="0"/>
                  <a:t>The regions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r>
                  <a:rPr lang="en-US" b="1" dirty="0"/>
                  <a:t>Edges:</a:t>
                </a:r>
                <a:r>
                  <a:rPr lang="en-US" dirty="0"/>
                  <a:t> Intersecting pair of regions.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34E311A-D4A3-FA48-957F-9BEE1DB0BD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9815" y="3002094"/>
                <a:ext cx="3491597" cy="646331"/>
              </a:xfrm>
              <a:prstGeom prst="rect">
                <a:avLst/>
              </a:prstGeom>
              <a:blipFill>
                <a:blip r:embed="rId5"/>
                <a:stretch>
                  <a:fillRect l="-1087" t="-1923" r="-362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7D58E23-813F-1640-94D9-786517CE935D}"/>
              </a:ext>
            </a:extLst>
          </p:cNvPr>
          <p:cNvSpPr txBox="1"/>
          <p:nvPr/>
        </p:nvSpPr>
        <p:spPr>
          <a:xfrm>
            <a:off x="380999" y="4419600"/>
            <a:ext cx="3021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Independent Set Problem: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E2CAAA-06A0-3048-B6C4-359CBB282F9E}"/>
                  </a:ext>
                </a:extLst>
              </p:cNvPr>
              <p:cNvSpPr txBox="1"/>
              <p:nvPr/>
            </p:nvSpPr>
            <p:spPr>
              <a:xfrm>
                <a:off x="3399031" y="4345028"/>
                <a:ext cx="436298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Pick a maximum cardinality subset of regions</a:t>
                </a: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 that are pairwise disjoint.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E2CAAA-06A0-3048-B6C4-359CBB282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9031" y="4345028"/>
                <a:ext cx="4362989" cy="646331"/>
              </a:xfrm>
              <a:prstGeom prst="rect">
                <a:avLst/>
              </a:prstGeom>
              <a:blipFill>
                <a:blip r:embed="rId6"/>
                <a:stretch>
                  <a:fillRect l="-1163" t="-3846" r="-291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F7B3ED9-5BBC-324F-87B4-5433C9E6D1BF}"/>
              </a:ext>
            </a:extLst>
          </p:cNvPr>
          <p:cNvSpPr txBox="1"/>
          <p:nvPr/>
        </p:nvSpPr>
        <p:spPr>
          <a:xfrm>
            <a:off x="457200" y="5410200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Dominating Set Problem: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F23DF22-0810-9A4F-8810-62CE6424AE7A}"/>
                  </a:ext>
                </a:extLst>
              </p:cNvPr>
              <p:cNvSpPr txBox="1"/>
              <p:nvPr/>
            </p:nvSpPr>
            <p:spPr>
              <a:xfrm>
                <a:off x="3399031" y="5218848"/>
                <a:ext cx="5441490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Pick a minimum cardinality subset of regions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′⊆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 such that each region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 intersects a region in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’.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F23DF22-0810-9A4F-8810-62CE6424AE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9031" y="5218848"/>
                <a:ext cx="5441490" cy="923330"/>
              </a:xfrm>
              <a:prstGeom prst="rect">
                <a:avLst/>
              </a:prstGeom>
              <a:blipFill>
                <a:blip r:embed="rId7"/>
                <a:stretch>
                  <a:fillRect l="-932" t="-2703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35E531F0-B91F-074E-817D-D6D9389F0610}"/>
              </a:ext>
            </a:extLst>
          </p:cNvPr>
          <p:cNvSpPr txBox="1"/>
          <p:nvPr/>
        </p:nvSpPr>
        <p:spPr>
          <a:xfrm>
            <a:off x="1752600" y="6198373"/>
            <a:ext cx="5121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Weighted version: </a:t>
            </a:r>
            <a:r>
              <a:rPr lang="en-US" dirty="0"/>
              <a:t>Pick the smallest weight subset.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57E2D66-C1C5-594B-8570-8652C5E5C3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38" y="1393706"/>
            <a:ext cx="3835400" cy="28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87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6" grpId="0"/>
      <p:bldP spid="2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 fontScale="90000"/>
          </a:bodyPr>
          <a:lstStyle/>
          <a:p>
            <a:r>
              <a:rPr lang="en-US" dirty="0"/>
              <a:t>Local search for non-piercing regions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157FB2-53BB-C14D-9449-C60B0B9BBDFE}"/>
              </a:ext>
            </a:extLst>
          </p:cNvPr>
          <p:cNvSpPr txBox="1"/>
          <p:nvPr/>
        </p:nvSpPr>
        <p:spPr>
          <a:xfrm>
            <a:off x="457200" y="1905000"/>
            <a:ext cx="1433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Hitting Set: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9EDC0A0-C248-B647-8E8B-CC05E6D3EA88}"/>
                  </a:ext>
                </a:extLst>
              </p:cNvPr>
              <p:cNvSpPr txBox="1"/>
              <p:nvPr/>
            </p:nvSpPr>
            <p:spPr>
              <a:xfrm>
                <a:off x="4953000" y="1905000"/>
                <a:ext cx="3733800" cy="39703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Required Graph:</a:t>
                </a:r>
              </a:p>
              <a:p>
                <a:endParaRPr lang="en-US" b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Consider the local solution (in blue) and</a:t>
                </a:r>
              </a:p>
              <a:p>
                <a:r>
                  <a:rPr lang="en-US" dirty="0"/>
                  <a:t>an optimal solution (in red).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 planar graph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on Local solution and optimal solution, such that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For each region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, the induced subgraph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is connected.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9EDC0A0-C248-B647-8E8B-CC05E6D3EA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1905000"/>
                <a:ext cx="3733800" cy="3970318"/>
              </a:xfrm>
              <a:prstGeom prst="rect">
                <a:avLst/>
              </a:prstGeom>
              <a:blipFill>
                <a:blip r:embed="rId2"/>
                <a:stretch>
                  <a:fillRect l="-1356" t="-637" r="-3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0CBA0AE8-99B3-0B4B-B651-B601B50A37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396684"/>
            <a:ext cx="2501900" cy="384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793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Planar support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80A63AF-55DD-8A4E-83C1-CB6BA8C0F6A3}"/>
                  </a:ext>
                </a:extLst>
              </p:cNvPr>
              <p:cNvSpPr txBox="1"/>
              <p:nvPr/>
            </p:nvSpPr>
            <p:spPr>
              <a:xfrm>
                <a:off x="695660" y="1981200"/>
                <a:ext cx="792479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Given a hypergraph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en-US" dirty="0"/>
                  <a:t> planar support is a planar graph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such that</a:t>
                </a:r>
              </a:p>
              <a:p>
                <a:r>
                  <a:rPr lang="en-US" dirty="0"/>
                  <a:t>for each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</m:oMath>
                </a14:m>
                <a:r>
                  <a:rPr lang="en-US" dirty="0"/>
                  <a:t>, the subgraph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induced on the points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, is connected.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80A63AF-55DD-8A4E-83C1-CB6BA8C0F6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60" y="1981200"/>
                <a:ext cx="7924799" cy="646331"/>
              </a:xfrm>
              <a:prstGeom prst="rect">
                <a:avLst/>
              </a:prstGeom>
              <a:blipFill>
                <a:blip r:embed="rId2"/>
                <a:stretch>
                  <a:fillRect l="-640" t="-3922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FEAEFC3-AC40-EA4A-AC05-27F8A57A8406}"/>
              </a:ext>
            </a:extLst>
          </p:cNvPr>
          <p:cNvSpPr txBox="1"/>
          <p:nvPr/>
        </p:nvSpPr>
        <p:spPr>
          <a:xfrm>
            <a:off x="692074" y="1459468"/>
            <a:ext cx="189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Planar Support: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887CD34-0D2A-684C-9BFA-39C487CB7765}"/>
              </a:ext>
            </a:extLst>
          </p:cNvPr>
          <p:cNvSpPr txBox="1"/>
          <p:nvPr/>
        </p:nvSpPr>
        <p:spPr>
          <a:xfrm>
            <a:off x="838200" y="3200400"/>
            <a:ext cx="767062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existence, and construction of a planar support have applications beyond</a:t>
            </a:r>
          </a:p>
          <a:p>
            <a:r>
              <a:rPr lang="en-US" dirty="0"/>
              <a:t>     proving that a local search algorithm is a PTAS.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Other applications include:</a:t>
            </a:r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Hypergraph Visualization.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Hypergraph Coloring, etc.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EC3942-8E2E-9C41-B9BA-90D9F007AA7F}"/>
              </a:ext>
            </a:extLst>
          </p:cNvPr>
          <p:cNvSpPr txBox="1"/>
          <p:nvPr/>
        </p:nvSpPr>
        <p:spPr>
          <a:xfrm>
            <a:off x="653934" y="5638800"/>
            <a:ext cx="79566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Building a planar support enables us to use tools from Graph Theory to solve many</a:t>
            </a:r>
          </a:p>
          <a:p>
            <a:r>
              <a:rPr lang="en-US" dirty="0"/>
              <a:t>Geometric problems</a:t>
            </a:r>
          </a:p>
        </p:txBody>
      </p:sp>
    </p:spTree>
    <p:extLst>
      <p:ext uri="{BB962C8B-B14F-4D97-AF65-F5344CB8AC3E}">
        <p14:creationId xmlns:p14="http://schemas.microsoft.com/office/powerpoint/2010/main" val="377933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Planar support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80A63AF-55DD-8A4E-83C1-CB6BA8C0F6A3}"/>
                  </a:ext>
                </a:extLst>
              </p:cNvPr>
              <p:cNvSpPr txBox="1"/>
              <p:nvPr/>
            </p:nvSpPr>
            <p:spPr>
              <a:xfrm>
                <a:off x="695660" y="1981200"/>
                <a:ext cx="792479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Given a hypergraph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</m:t>
                    </m:r>
                  </m:oMath>
                </a14:m>
                <a:r>
                  <a:rPr lang="en-US" dirty="0"/>
                  <a:t> planar support is a planar graph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such that</a:t>
                </a:r>
              </a:p>
              <a:p>
                <a:r>
                  <a:rPr lang="en-US" dirty="0"/>
                  <a:t>for each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</m:oMath>
                </a14:m>
                <a:r>
                  <a:rPr lang="en-US" dirty="0"/>
                  <a:t>, the subgraph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induced on the points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dirty="0"/>
                  <a:t>, is connected.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80A63AF-55DD-8A4E-83C1-CB6BA8C0F6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60" y="1981200"/>
                <a:ext cx="7924799" cy="646331"/>
              </a:xfrm>
              <a:prstGeom prst="rect">
                <a:avLst/>
              </a:prstGeom>
              <a:blipFill>
                <a:blip r:embed="rId2"/>
                <a:stretch>
                  <a:fillRect l="-640" t="-3922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FEAEFC3-AC40-EA4A-AC05-27F8A57A8406}"/>
              </a:ext>
            </a:extLst>
          </p:cNvPr>
          <p:cNvSpPr txBox="1"/>
          <p:nvPr/>
        </p:nvSpPr>
        <p:spPr>
          <a:xfrm>
            <a:off x="692074" y="1459468"/>
            <a:ext cx="189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Planar Support: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87CD34-0D2A-684C-9BFA-39C487CB7765}"/>
                  </a:ext>
                </a:extLst>
              </p:cNvPr>
              <p:cNvSpPr txBox="1"/>
              <p:nvPr/>
            </p:nvSpPr>
            <p:spPr>
              <a:xfrm>
                <a:off x="687592" y="3465730"/>
                <a:ext cx="8070926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Given a family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, of </a:t>
                </a:r>
                <a:r>
                  <a:rPr lang="en-US" i="1" dirty="0"/>
                  <a:t>red</a:t>
                </a:r>
                <a:r>
                  <a:rPr lang="en-US" dirty="0"/>
                  <a:t> non-piercing regions, and a family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</m:oMath>
                </a14:m>
                <a:r>
                  <a:rPr lang="en-US" dirty="0"/>
                  <a:t>, of </a:t>
                </a:r>
                <a:r>
                  <a:rPr lang="en-US" i="1" dirty="0"/>
                  <a:t>blue </a:t>
                </a:r>
                <a:r>
                  <a:rPr lang="en-US" dirty="0"/>
                  <a:t>non-piercing</a:t>
                </a:r>
              </a:p>
              <a:p>
                <a:r>
                  <a:rPr lang="en-US" dirty="0"/>
                  <a:t>regions, there exists is a planar graph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dirty="0"/>
                  <a:t>, such that for each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, the induced graph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on the blue regions intersecting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forms a connected</a:t>
                </a:r>
              </a:p>
              <a:p>
                <a:r>
                  <a:rPr lang="en-US" dirty="0"/>
                  <a:t>subgraph. </a:t>
                </a:r>
              </a:p>
              <a:p>
                <a:endParaRPr lang="en-US" dirty="0"/>
              </a:p>
              <a:p>
                <a:r>
                  <a:rPr lang="en-US" dirty="0"/>
                  <a:t>Further, such a support can be computed in time polynomial in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,|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 dirty="0"/>
                  <a:t>, and</a:t>
                </a:r>
              </a:p>
              <a:p>
                <a:r>
                  <a:rPr lang="en-US" dirty="0"/>
                  <a:t>the number of vertices in the arrangement of the red and blue regions.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87CD34-0D2A-684C-9BFA-39C487CB7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592" y="3465730"/>
                <a:ext cx="8070926" cy="2031325"/>
              </a:xfrm>
              <a:prstGeom prst="rect">
                <a:avLst/>
              </a:prstGeom>
              <a:blipFill>
                <a:blip r:embed="rId3"/>
                <a:stretch>
                  <a:fillRect l="-628" t="-1242" b="-3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42B85A95-49AD-BB43-97A2-9D848BD25B20}"/>
              </a:ext>
            </a:extLst>
          </p:cNvPr>
          <p:cNvSpPr txBox="1"/>
          <p:nvPr/>
        </p:nvSpPr>
        <p:spPr>
          <a:xfrm>
            <a:off x="687592" y="2917494"/>
            <a:ext cx="1812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Main Theorem: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ED5AD9-7888-D140-ABC9-97A898A764AE}"/>
              </a:ext>
            </a:extLst>
          </p:cNvPr>
          <p:cNvSpPr/>
          <p:nvPr/>
        </p:nvSpPr>
        <p:spPr>
          <a:xfrm>
            <a:off x="687592" y="3346461"/>
            <a:ext cx="8070926" cy="25971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225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Planar support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87CD34-0D2A-684C-9BFA-39C487CB7765}"/>
                  </a:ext>
                </a:extLst>
              </p:cNvPr>
              <p:cNvSpPr txBox="1"/>
              <p:nvPr/>
            </p:nvSpPr>
            <p:spPr>
              <a:xfrm>
                <a:off x="4800601" y="1844552"/>
                <a:ext cx="4114799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Given a family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, of </a:t>
                </a:r>
                <a:r>
                  <a:rPr lang="en-US" i="1" dirty="0"/>
                  <a:t>red</a:t>
                </a:r>
                <a:r>
                  <a:rPr lang="en-US" dirty="0"/>
                  <a:t> non-piercing regions, and a family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</m:oMath>
                </a14:m>
                <a:r>
                  <a:rPr lang="en-US" dirty="0"/>
                  <a:t>, of </a:t>
                </a:r>
                <a:r>
                  <a:rPr lang="en-US" i="1" dirty="0"/>
                  <a:t>blue </a:t>
                </a:r>
                <a:r>
                  <a:rPr lang="en-US" dirty="0"/>
                  <a:t>non-piercing regions, there exists a planar support for the </a:t>
                </a:r>
                <a:r>
                  <a:rPr lang="en-US" i="1" dirty="0"/>
                  <a:t>intersection hypergraph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ℛ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</m:t>
                    </m:r>
                  </m:oMath>
                </a14:m>
                <a:r>
                  <a:rPr lang="en-US" dirty="0"/>
                  <a:t>i.e., there is a planar graph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dirty="0"/>
                  <a:t>, such that:</a:t>
                </a:r>
              </a:p>
              <a:p>
                <a:endParaRPr lang="en-US" dirty="0"/>
              </a:p>
              <a:p>
                <a:r>
                  <a:rPr lang="en-US" dirty="0"/>
                  <a:t> For each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, the induced graph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on the blue regions intersecting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forms a connected subgraph.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87CD34-0D2A-684C-9BFA-39C487CB7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1" y="1844552"/>
                <a:ext cx="4114799" cy="2862322"/>
              </a:xfrm>
              <a:prstGeom prst="rect">
                <a:avLst/>
              </a:prstGeom>
              <a:blipFill>
                <a:blip r:embed="rId2"/>
                <a:stretch>
                  <a:fillRect l="-1231" t="-441" b="-1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86ED5AD9-7888-D140-ABC9-97A898A764AE}"/>
              </a:ext>
            </a:extLst>
          </p:cNvPr>
          <p:cNvSpPr/>
          <p:nvPr/>
        </p:nvSpPr>
        <p:spPr>
          <a:xfrm>
            <a:off x="4800600" y="1611823"/>
            <a:ext cx="4114799" cy="50175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F6223B-6D04-0B45-B40B-77BA639880DD}"/>
              </a:ext>
            </a:extLst>
          </p:cNvPr>
          <p:cNvSpPr txBox="1"/>
          <p:nvPr/>
        </p:nvSpPr>
        <p:spPr>
          <a:xfrm>
            <a:off x="533400" y="1207530"/>
            <a:ext cx="2845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Intersection Hypergraph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E4BE99-2EF2-0B43-8382-F0AB43F2A8C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77945"/>
            <a:ext cx="4572002" cy="4914902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7139841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Planar support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87CD34-0D2A-684C-9BFA-39C487CB7765}"/>
                  </a:ext>
                </a:extLst>
              </p:cNvPr>
              <p:cNvSpPr txBox="1"/>
              <p:nvPr/>
            </p:nvSpPr>
            <p:spPr>
              <a:xfrm>
                <a:off x="4800601" y="1844552"/>
                <a:ext cx="4114799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Given a family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, of </a:t>
                </a:r>
                <a:r>
                  <a:rPr lang="en-US" i="1" dirty="0"/>
                  <a:t>red</a:t>
                </a:r>
                <a:r>
                  <a:rPr lang="en-US" dirty="0"/>
                  <a:t> non-piercing regions, and a family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</m:oMath>
                </a14:m>
                <a:r>
                  <a:rPr lang="en-US" dirty="0"/>
                  <a:t>, of </a:t>
                </a:r>
                <a:r>
                  <a:rPr lang="en-US" i="1" dirty="0"/>
                  <a:t>blue </a:t>
                </a:r>
                <a:r>
                  <a:rPr lang="en-US" dirty="0"/>
                  <a:t>non-piercing regions, there exists a planar support for the </a:t>
                </a:r>
                <a:r>
                  <a:rPr lang="en-US" i="1" dirty="0"/>
                  <a:t>intersection hypergraph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ℛ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</m:t>
                    </m:r>
                  </m:oMath>
                </a14:m>
                <a:r>
                  <a:rPr lang="en-US" dirty="0"/>
                  <a:t>i.e., there is a planar graph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dirty="0"/>
                  <a:t>, such that:</a:t>
                </a:r>
              </a:p>
              <a:p>
                <a:endParaRPr lang="en-US" dirty="0"/>
              </a:p>
              <a:p>
                <a:r>
                  <a:rPr lang="en-US" dirty="0"/>
                  <a:t> For each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, the induced graph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on the blue regions intersecting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forms a connected subgraph.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87CD34-0D2A-684C-9BFA-39C487CB7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1" y="1844552"/>
                <a:ext cx="4114799" cy="2862322"/>
              </a:xfrm>
              <a:prstGeom prst="rect">
                <a:avLst/>
              </a:prstGeom>
              <a:blipFill>
                <a:blip r:embed="rId2"/>
                <a:stretch>
                  <a:fillRect l="-1231" t="-441" b="-1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86ED5AD9-7888-D140-ABC9-97A898A764AE}"/>
              </a:ext>
            </a:extLst>
          </p:cNvPr>
          <p:cNvSpPr/>
          <p:nvPr/>
        </p:nvSpPr>
        <p:spPr>
          <a:xfrm>
            <a:off x="4800600" y="1611823"/>
            <a:ext cx="4114799" cy="50175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F6223B-6D04-0B45-B40B-77BA639880DD}"/>
              </a:ext>
            </a:extLst>
          </p:cNvPr>
          <p:cNvSpPr txBox="1"/>
          <p:nvPr/>
        </p:nvSpPr>
        <p:spPr>
          <a:xfrm>
            <a:off x="533400" y="1207530"/>
            <a:ext cx="2845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Intersection Hypergraph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E4BE99-2EF2-0B43-8382-F0AB43F2A8C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77945"/>
            <a:ext cx="4572001" cy="4914902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4128578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Planar support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87CD34-0D2A-684C-9BFA-39C487CB7765}"/>
                  </a:ext>
                </a:extLst>
              </p:cNvPr>
              <p:cNvSpPr txBox="1"/>
              <p:nvPr/>
            </p:nvSpPr>
            <p:spPr>
              <a:xfrm>
                <a:off x="4800601" y="1844552"/>
                <a:ext cx="4114799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Given a family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, of </a:t>
                </a:r>
                <a:r>
                  <a:rPr lang="en-US" i="1" dirty="0"/>
                  <a:t>red</a:t>
                </a:r>
                <a:r>
                  <a:rPr lang="en-US" dirty="0"/>
                  <a:t> non-piercing regions, and a family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</m:oMath>
                </a14:m>
                <a:r>
                  <a:rPr lang="en-US" dirty="0"/>
                  <a:t>, of </a:t>
                </a:r>
                <a:r>
                  <a:rPr lang="en-US" i="1" dirty="0"/>
                  <a:t>blue </a:t>
                </a:r>
                <a:r>
                  <a:rPr lang="en-US" dirty="0"/>
                  <a:t>non-piercing regions, there exists a planar support for the </a:t>
                </a:r>
                <a:r>
                  <a:rPr lang="en-US" i="1" dirty="0"/>
                  <a:t>intersection hypergraph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ℛ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</m:t>
                    </m:r>
                  </m:oMath>
                </a14:m>
                <a:r>
                  <a:rPr lang="en-US" dirty="0"/>
                  <a:t>i.e., there is a planar graph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dirty="0"/>
                  <a:t>, such that:</a:t>
                </a:r>
              </a:p>
              <a:p>
                <a:endParaRPr lang="en-US" dirty="0"/>
              </a:p>
              <a:p>
                <a:r>
                  <a:rPr lang="en-US" dirty="0"/>
                  <a:t> For each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, the induced graph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on the blue regions intersecting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forms a connected subgraph.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87CD34-0D2A-684C-9BFA-39C487CB7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1" y="1844552"/>
                <a:ext cx="4114799" cy="2862322"/>
              </a:xfrm>
              <a:prstGeom prst="rect">
                <a:avLst/>
              </a:prstGeom>
              <a:blipFill>
                <a:blip r:embed="rId2"/>
                <a:stretch>
                  <a:fillRect l="-1231" t="-441" b="-1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86ED5AD9-7888-D140-ABC9-97A898A764AE}"/>
              </a:ext>
            </a:extLst>
          </p:cNvPr>
          <p:cNvSpPr/>
          <p:nvPr/>
        </p:nvSpPr>
        <p:spPr>
          <a:xfrm>
            <a:off x="4800600" y="1611823"/>
            <a:ext cx="4114799" cy="50175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F6223B-6D04-0B45-B40B-77BA639880DD}"/>
              </a:ext>
            </a:extLst>
          </p:cNvPr>
          <p:cNvSpPr txBox="1"/>
          <p:nvPr/>
        </p:nvSpPr>
        <p:spPr>
          <a:xfrm>
            <a:off x="533400" y="1207530"/>
            <a:ext cx="2845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Intersection Hypergraph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E4BE99-2EF2-0B43-8382-F0AB43F2A8C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77945"/>
            <a:ext cx="4572001" cy="4914901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0364123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Planar support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87CD34-0D2A-684C-9BFA-39C487CB7765}"/>
                  </a:ext>
                </a:extLst>
              </p:cNvPr>
              <p:cNvSpPr txBox="1"/>
              <p:nvPr/>
            </p:nvSpPr>
            <p:spPr>
              <a:xfrm>
                <a:off x="4800601" y="1844552"/>
                <a:ext cx="4114799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Given a family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, of </a:t>
                </a:r>
                <a:r>
                  <a:rPr lang="en-US" i="1" dirty="0"/>
                  <a:t>red</a:t>
                </a:r>
                <a:r>
                  <a:rPr lang="en-US" dirty="0"/>
                  <a:t> non-piercing regions, and a family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</m:oMath>
                </a14:m>
                <a:r>
                  <a:rPr lang="en-US" dirty="0"/>
                  <a:t>, of </a:t>
                </a:r>
                <a:r>
                  <a:rPr lang="en-US" i="1" dirty="0"/>
                  <a:t>blue </a:t>
                </a:r>
                <a:r>
                  <a:rPr lang="en-US" dirty="0"/>
                  <a:t>non-piercing regions, there exists a planar support for the </a:t>
                </a:r>
                <a:r>
                  <a:rPr lang="en-US" i="1" dirty="0"/>
                  <a:t>intersection hypergraph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ℛ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</m:t>
                    </m:r>
                  </m:oMath>
                </a14:m>
                <a:r>
                  <a:rPr lang="en-US" dirty="0"/>
                  <a:t>i.e., there is a planar graph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dirty="0"/>
                  <a:t>, such that:</a:t>
                </a:r>
              </a:p>
              <a:p>
                <a:endParaRPr lang="en-US" dirty="0"/>
              </a:p>
              <a:p>
                <a:r>
                  <a:rPr lang="en-US" dirty="0"/>
                  <a:t> For each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, the induced graph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on the blue regions intersecting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forms a connected subgraph.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87CD34-0D2A-684C-9BFA-39C487CB7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1" y="1844552"/>
                <a:ext cx="4114799" cy="2862322"/>
              </a:xfrm>
              <a:prstGeom prst="rect">
                <a:avLst/>
              </a:prstGeom>
              <a:blipFill>
                <a:blip r:embed="rId2"/>
                <a:stretch>
                  <a:fillRect l="-1231" t="-441" b="-1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86ED5AD9-7888-D140-ABC9-97A898A764AE}"/>
              </a:ext>
            </a:extLst>
          </p:cNvPr>
          <p:cNvSpPr/>
          <p:nvPr/>
        </p:nvSpPr>
        <p:spPr>
          <a:xfrm>
            <a:off x="4800600" y="1611823"/>
            <a:ext cx="4114799" cy="50175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F6223B-6D04-0B45-B40B-77BA639880DD}"/>
              </a:ext>
            </a:extLst>
          </p:cNvPr>
          <p:cNvSpPr txBox="1"/>
          <p:nvPr/>
        </p:nvSpPr>
        <p:spPr>
          <a:xfrm>
            <a:off x="533400" y="1207530"/>
            <a:ext cx="2845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Intersection Hypergraph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E4BE99-2EF2-0B43-8382-F0AB43F2A8C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77945"/>
            <a:ext cx="4572000" cy="4914901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8800675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Planar support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87CD34-0D2A-684C-9BFA-39C487CB7765}"/>
                  </a:ext>
                </a:extLst>
              </p:cNvPr>
              <p:cNvSpPr txBox="1"/>
              <p:nvPr/>
            </p:nvSpPr>
            <p:spPr>
              <a:xfrm>
                <a:off x="4800601" y="1844552"/>
                <a:ext cx="4114799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Given a family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, of </a:t>
                </a:r>
                <a:r>
                  <a:rPr lang="en-US" i="1" dirty="0"/>
                  <a:t>red</a:t>
                </a:r>
                <a:r>
                  <a:rPr lang="en-US" dirty="0"/>
                  <a:t> non-piercing regions, and a family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</m:oMath>
                </a14:m>
                <a:r>
                  <a:rPr lang="en-US" dirty="0"/>
                  <a:t>, of </a:t>
                </a:r>
                <a:r>
                  <a:rPr lang="en-US" i="1" dirty="0"/>
                  <a:t>blue </a:t>
                </a:r>
                <a:r>
                  <a:rPr lang="en-US" dirty="0"/>
                  <a:t>non-piercing regions, there exists a planar support for the </a:t>
                </a:r>
                <a:r>
                  <a:rPr lang="en-US" i="1" dirty="0"/>
                  <a:t>intersection hypergraph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ℛ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 </m:t>
                    </m:r>
                  </m:oMath>
                </a14:m>
                <a:r>
                  <a:rPr lang="en-US" dirty="0"/>
                  <a:t>i.e., there is a planar graph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dirty="0"/>
                  <a:t>, such that:</a:t>
                </a:r>
              </a:p>
              <a:p>
                <a:endParaRPr lang="en-US" dirty="0"/>
              </a:p>
              <a:p>
                <a:r>
                  <a:rPr lang="en-US" dirty="0"/>
                  <a:t> For each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, the induced graph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on the blue regions intersecting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forms a connected subgraph.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87CD34-0D2A-684C-9BFA-39C487CB7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1" y="1844552"/>
                <a:ext cx="4114799" cy="2862322"/>
              </a:xfrm>
              <a:prstGeom prst="rect">
                <a:avLst/>
              </a:prstGeom>
              <a:blipFill>
                <a:blip r:embed="rId2"/>
                <a:stretch>
                  <a:fillRect l="-1231" t="-441" b="-1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86ED5AD9-7888-D140-ABC9-97A898A764AE}"/>
              </a:ext>
            </a:extLst>
          </p:cNvPr>
          <p:cNvSpPr/>
          <p:nvPr/>
        </p:nvSpPr>
        <p:spPr>
          <a:xfrm>
            <a:off x="4800600" y="1611823"/>
            <a:ext cx="4114799" cy="50175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F6223B-6D04-0B45-B40B-77BA639880DD}"/>
              </a:ext>
            </a:extLst>
          </p:cNvPr>
          <p:cNvSpPr txBox="1"/>
          <p:nvPr/>
        </p:nvSpPr>
        <p:spPr>
          <a:xfrm>
            <a:off x="533400" y="1207530"/>
            <a:ext cx="2845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Intersection Hypergraph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E4BE99-2EF2-0B43-8382-F0AB43F2A8CC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77945"/>
            <a:ext cx="4572000" cy="49149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6904515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Planar support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87CD34-0D2A-684C-9BFA-39C487CB7765}"/>
                  </a:ext>
                </a:extLst>
              </p:cNvPr>
              <p:cNvSpPr txBox="1"/>
              <p:nvPr/>
            </p:nvSpPr>
            <p:spPr>
              <a:xfrm>
                <a:off x="4922477" y="2779243"/>
                <a:ext cx="4069123" cy="25796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Given a family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, of </a:t>
                </a:r>
                <a:r>
                  <a:rPr lang="en-US" i="1" dirty="0"/>
                  <a:t>red</a:t>
                </a:r>
                <a:r>
                  <a:rPr lang="en-US" dirty="0"/>
                  <a:t> non-piercing regions, and a family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 of </a:t>
                </a:r>
                <a:r>
                  <a:rPr lang="en-US" i="1" dirty="0"/>
                  <a:t>points</a:t>
                </a:r>
                <a:r>
                  <a:rPr lang="en-US" dirty="0"/>
                  <a:t>, </a:t>
                </a:r>
              </a:p>
              <a:p>
                <a:r>
                  <a:rPr lang="en-US" dirty="0"/>
                  <a:t>there exists a planar support for the hypergraph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ℛ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i.e., there is</a:t>
                </a:r>
              </a:p>
              <a:p>
                <a:r>
                  <a:rPr lang="en-US" dirty="0"/>
                  <a:t>a planar graph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dirty="0"/>
                  <a:t>, such that:</a:t>
                </a:r>
              </a:p>
              <a:p>
                <a:endParaRPr lang="en-US" dirty="0"/>
              </a:p>
              <a:p>
                <a:r>
                  <a:rPr lang="en-US" dirty="0"/>
                  <a:t>For each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, the induced graph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on the points contained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forms a connected subgraph..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87CD34-0D2A-684C-9BFA-39C487CB7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2477" y="2779243"/>
                <a:ext cx="4069123" cy="2579636"/>
              </a:xfrm>
              <a:prstGeom prst="rect">
                <a:avLst/>
              </a:prstGeom>
              <a:blipFill>
                <a:blip r:embed="rId2"/>
                <a:stretch>
                  <a:fillRect l="-1246" t="-980" b="-2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42B85A95-49AD-BB43-97A2-9D848BD25B20}"/>
              </a:ext>
            </a:extLst>
          </p:cNvPr>
          <p:cNvSpPr txBox="1"/>
          <p:nvPr/>
        </p:nvSpPr>
        <p:spPr>
          <a:xfrm>
            <a:off x="783277" y="1664779"/>
            <a:ext cx="2264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Primal Hypergraph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ED5AD9-7888-D140-ABC9-97A898A764AE}"/>
              </a:ext>
            </a:extLst>
          </p:cNvPr>
          <p:cNvSpPr/>
          <p:nvPr/>
        </p:nvSpPr>
        <p:spPr>
          <a:xfrm>
            <a:off x="4922477" y="2722918"/>
            <a:ext cx="3840523" cy="26359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2E9DEF-4B31-714A-845C-5FB3E36C8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77" y="2133600"/>
            <a:ext cx="4114800" cy="411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E8966D5-9553-274D-A265-F480D02ADB42}"/>
                  </a:ext>
                </a:extLst>
              </p:cNvPr>
              <p:cNvSpPr txBox="1"/>
              <p:nvPr/>
            </p:nvSpPr>
            <p:spPr>
              <a:xfrm>
                <a:off x="3048000" y="1240980"/>
                <a:ext cx="40867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Special Case: </a:t>
                </a:r>
                <a:r>
                  <a:rPr lang="en-US" dirty="0">
                    <a:solidFill>
                      <a:schemeClr val="bg1"/>
                    </a:solidFill>
                  </a:rPr>
                  <a:t>When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is a set of points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E8966D5-9553-274D-A265-F480D02AD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1240980"/>
                <a:ext cx="4086774" cy="369332"/>
              </a:xfrm>
              <a:prstGeom prst="rect">
                <a:avLst/>
              </a:prstGeom>
              <a:blipFill>
                <a:blip r:embed="rId4"/>
                <a:stretch>
                  <a:fillRect l="-1242" t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85FABC40-8765-4B40-8498-A6E02E5D96AE}"/>
              </a:ext>
            </a:extLst>
          </p:cNvPr>
          <p:cNvSpPr/>
          <p:nvPr/>
        </p:nvSpPr>
        <p:spPr>
          <a:xfrm>
            <a:off x="783277" y="1637360"/>
            <a:ext cx="226472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6328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Planar support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87CD34-0D2A-684C-9BFA-39C487CB7765}"/>
                  </a:ext>
                </a:extLst>
              </p:cNvPr>
              <p:cNvSpPr txBox="1"/>
              <p:nvPr/>
            </p:nvSpPr>
            <p:spPr>
              <a:xfrm>
                <a:off x="4922477" y="2779243"/>
                <a:ext cx="4069123" cy="25796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Given a family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, of </a:t>
                </a:r>
                <a:r>
                  <a:rPr lang="en-US" i="1" dirty="0"/>
                  <a:t>red</a:t>
                </a:r>
                <a:r>
                  <a:rPr lang="en-US" dirty="0"/>
                  <a:t> non-piercing regions, and a family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 of </a:t>
                </a:r>
                <a:r>
                  <a:rPr lang="en-US" i="1" dirty="0"/>
                  <a:t>points</a:t>
                </a:r>
                <a:r>
                  <a:rPr lang="en-US" dirty="0"/>
                  <a:t>, </a:t>
                </a:r>
              </a:p>
              <a:p>
                <a:r>
                  <a:rPr lang="en-US" dirty="0"/>
                  <a:t>there exists a planar support for the hypergraph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ℛ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i.e., there is</a:t>
                </a:r>
              </a:p>
              <a:p>
                <a:r>
                  <a:rPr lang="en-US" dirty="0"/>
                  <a:t>a planar graph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dirty="0"/>
                  <a:t>, such that:</a:t>
                </a:r>
              </a:p>
              <a:p>
                <a:endParaRPr lang="en-US" dirty="0"/>
              </a:p>
              <a:p>
                <a:r>
                  <a:rPr lang="en-US" dirty="0"/>
                  <a:t>For each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, the induced graph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on the points contained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forms a connected subgraph..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87CD34-0D2A-684C-9BFA-39C487CB7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2477" y="2779243"/>
                <a:ext cx="4069123" cy="2579636"/>
              </a:xfrm>
              <a:prstGeom prst="rect">
                <a:avLst/>
              </a:prstGeom>
              <a:blipFill>
                <a:blip r:embed="rId2"/>
                <a:stretch>
                  <a:fillRect l="-1246" t="-980" b="-2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42B85A95-49AD-BB43-97A2-9D848BD25B20}"/>
              </a:ext>
            </a:extLst>
          </p:cNvPr>
          <p:cNvSpPr txBox="1"/>
          <p:nvPr/>
        </p:nvSpPr>
        <p:spPr>
          <a:xfrm>
            <a:off x="783277" y="1664779"/>
            <a:ext cx="2264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Primal Hypergraph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ED5AD9-7888-D140-ABC9-97A898A764AE}"/>
              </a:ext>
            </a:extLst>
          </p:cNvPr>
          <p:cNvSpPr/>
          <p:nvPr/>
        </p:nvSpPr>
        <p:spPr>
          <a:xfrm>
            <a:off x="4922477" y="2722918"/>
            <a:ext cx="3840523" cy="26359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2E9DEF-4B31-714A-845C-5FB3E36C8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77" y="2133600"/>
            <a:ext cx="4114800" cy="4114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E8966D5-9553-274D-A265-F480D02ADB42}"/>
                  </a:ext>
                </a:extLst>
              </p:cNvPr>
              <p:cNvSpPr txBox="1"/>
              <p:nvPr/>
            </p:nvSpPr>
            <p:spPr>
              <a:xfrm>
                <a:off x="3048000" y="1240980"/>
                <a:ext cx="40867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Special Case: </a:t>
                </a:r>
                <a:r>
                  <a:rPr lang="en-US" dirty="0">
                    <a:solidFill>
                      <a:schemeClr val="bg1"/>
                    </a:solidFill>
                  </a:rPr>
                  <a:t>When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is a set of points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E8966D5-9553-274D-A265-F480D02ADB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0" y="1240980"/>
                <a:ext cx="4086774" cy="369332"/>
              </a:xfrm>
              <a:prstGeom prst="rect">
                <a:avLst/>
              </a:prstGeom>
              <a:blipFill>
                <a:blip r:embed="rId4"/>
                <a:stretch>
                  <a:fillRect l="-1242" t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85FABC40-8765-4B40-8498-A6E02E5D96AE}"/>
              </a:ext>
            </a:extLst>
          </p:cNvPr>
          <p:cNvSpPr/>
          <p:nvPr/>
        </p:nvSpPr>
        <p:spPr>
          <a:xfrm>
            <a:off x="783277" y="1637360"/>
            <a:ext cx="226472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63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1BDF5E89-4B41-AE42-80D5-32DB1804F7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999" y="381000"/>
            <a:ext cx="8376455" cy="503835"/>
          </a:xfrm>
        </p:spPr>
        <p:txBody>
          <a:bodyPr>
            <a:normAutofit fontScale="90000"/>
          </a:bodyPr>
          <a:lstStyle/>
          <a:p>
            <a:r>
              <a:rPr lang="en-US" dirty="0"/>
              <a:t>Geometric optimization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DCF03DB-4BA0-B742-B1C4-FD2EC4D3146D}"/>
              </a:ext>
            </a:extLst>
          </p:cNvPr>
          <p:cNvGrpSpPr/>
          <p:nvPr/>
        </p:nvGrpSpPr>
        <p:grpSpPr>
          <a:xfrm>
            <a:off x="685800" y="1412365"/>
            <a:ext cx="2971800" cy="2415719"/>
            <a:chOff x="381000" y="631374"/>
            <a:chExt cx="3581400" cy="2762250"/>
          </a:xfrm>
        </p:grpSpPr>
        <p:sp>
          <p:nvSpPr>
            <p:cNvPr id="17" name="Oval 23">
              <a:extLst>
                <a:ext uri="{FF2B5EF4-FFF2-40B4-BE49-F238E27FC236}">
                  <a16:creationId xmlns:a16="http://schemas.microsoft.com/office/drawing/2014/main" id="{8E295CB9-2D0F-4845-8C2D-1D21E17EAA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737" y="1945824"/>
              <a:ext cx="107950" cy="10953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" name="Oval 24">
              <a:extLst>
                <a:ext uri="{FF2B5EF4-FFF2-40B4-BE49-F238E27FC236}">
                  <a16:creationId xmlns:a16="http://schemas.microsoft.com/office/drawing/2014/main" id="{82650324-B753-9D4C-91E3-CF6CD649CC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3000" y="1440999"/>
              <a:ext cx="106362" cy="10795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6A90945D-8687-9942-8B98-F3EB8D9056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0037" y="2199824"/>
              <a:ext cx="106363" cy="10795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5" name="Oval 30">
              <a:extLst>
                <a:ext uri="{FF2B5EF4-FFF2-40B4-BE49-F238E27FC236}">
                  <a16:creationId xmlns:a16="http://schemas.microsoft.com/office/drawing/2014/main" id="{5A0957EC-2EA1-274E-B80E-F9DDF98C5A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4712" y="2363336"/>
              <a:ext cx="107950" cy="10795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6" name="Oval 33">
              <a:extLst>
                <a:ext uri="{FF2B5EF4-FFF2-40B4-BE49-F238E27FC236}">
                  <a16:creationId xmlns:a16="http://schemas.microsoft.com/office/drawing/2014/main" id="{D06E3029-031F-964B-8A9A-5273736B3E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2062" y="1818824"/>
              <a:ext cx="106363" cy="10953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7" name="Oval 34">
              <a:extLst>
                <a:ext uri="{FF2B5EF4-FFF2-40B4-BE49-F238E27FC236}">
                  <a16:creationId xmlns:a16="http://schemas.microsoft.com/office/drawing/2014/main" id="{D085E384-435F-4F47-9173-250FED9C44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562" y="2112511"/>
              <a:ext cx="106363" cy="10953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8" name="Oval 35">
              <a:extLst>
                <a:ext uri="{FF2B5EF4-FFF2-40B4-BE49-F238E27FC236}">
                  <a16:creationId xmlns:a16="http://schemas.microsoft.com/office/drawing/2014/main" id="{DFCED45A-774B-274C-9819-BE2B245940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7675" y="1874386"/>
              <a:ext cx="1497012" cy="1519238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9" name="Oval 36">
              <a:extLst>
                <a:ext uri="{FF2B5EF4-FFF2-40B4-BE49-F238E27FC236}">
                  <a16:creationId xmlns:a16="http://schemas.microsoft.com/office/drawing/2014/main" id="{7C8E220E-3E7D-D949-ABA0-DBD4AAE53F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52662" y="1006024"/>
              <a:ext cx="1709738" cy="168275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  <p:sp>
          <p:nvSpPr>
            <p:cNvPr id="30" name="Oval 37">
              <a:extLst>
                <a:ext uri="{FF2B5EF4-FFF2-40B4-BE49-F238E27FC236}">
                  <a16:creationId xmlns:a16="http://schemas.microsoft.com/office/drawing/2014/main" id="{EBEA28A1-82F1-C147-9ABD-3193C1571C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000" y="1764849"/>
              <a:ext cx="641350" cy="65246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  <p:sp>
          <p:nvSpPr>
            <p:cNvPr id="31" name="Oval 35">
              <a:extLst>
                <a:ext uri="{FF2B5EF4-FFF2-40B4-BE49-F238E27FC236}">
                  <a16:creationId xmlns:a16="http://schemas.microsoft.com/office/drawing/2014/main" id="{BD874BEB-A437-3545-9637-3AAD299386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7525" y="1387024"/>
              <a:ext cx="1427162" cy="130175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2" name="Oval 29">
              <a:extLst>
                <a:ext uri="{FF2B5EF4-FFF2-40B4-BE49-F238E27FC236}">
                  <a16:creationId xmlns:a16="http://schemas.microsoft.com/office/drawing/2014/main" id="{6F18AAB0-EDCD-3D48-944C-43DE7503DB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25" y="2926899"/>
              <a:ext cx="106362" cy="10795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3" name="Oval 33">
              <a:extLst>
                <a:ext uri="{FF2B5EF4-FFF2-40B4-BE49-F238E27FC236}">
                  <a16:creationId xmlns:a16="http://schemas.microsoft.com/office/drawing/2014/main" id="{B3B86F14-FAE4-5145-93CB-58869B047F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9325" y="1372736"/>
              <a:ext cx="106362" cy="10953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8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34" name="Oval 35">
              <a:extLst>
                <a:ext uri="{FF2B5EF4-FFF2-40B4-BE49-F238E27FC236}">
                  <a16:creationId xmlns:a16="http://schemas.microsoft.com/office/drawing/2014/main" id="{2DDCEF18-A6B7-454E-B1FC-2567EC6F96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862" y="631374"/>
              <a:ext cx="2243138" cy="219551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wrap="none" anchor="ctr"/>
            <a:lstStyle>
              <a:lvl1pPr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1pPr>
              <a:lvl2pPr marL="742950" indent="-28575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2pPr>
              <a:lvl3pPr marL="11430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3pPr>
              <a:lvl4pPr marL="16002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4pPr>
              <a:lvl5pPr marL="2057400" indent="-228600" eaLnBrk="0" hangingPunct="0">
                <a:defRPr sz="2200">
                  <a:solidFill>
                    <a:schemeClr val="tx2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200">
                  <a:solidFill>
                    <a:schemeClr val="tx2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A9DD45E-1A06-F046-A28B-769E1ABA255E}"/>
              </a:ext>
            </a:extLst>
          </p:cNvPr>
          <p:cNvSpPr txBox="1"/>
          <p:nvPr/>
        </p:nvSpPr>
        <p:spPr>
          <a:xfrm>
            <a:off x="3714243" y="1767847"/>
            <a:ext cx="515724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Already NP-hard for even very restricted variants.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Equal radius disks.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Equal sized squares, etc.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So we look for approximation algorithms.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77628B-9BE8-024E-A0E8-5711709E3BDF}"/>
              </a:ext>
            </a:extLst>
          </p:cNvPr>
          <p:cNvSpPr txBox="1"/>
          <p:nvPr/>
        </p:nvSpPr>
        <p:spPr>
          <a:xfrm>
            <a:off x="685800" y="4164940"/>
            <a:ext cx="3010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Approximation algorithm: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F87EBD-2EE3-624E-95BB-B00812767A7F}"/>
              </a:ext>
            </a:extLst>
          </p:cNvPr>
          <p:cNvSpPr txBox="1"/>
          <p:nvPr/>
        </p:nvSpPr>
        <p:spPr>
          <a:xfrm>
            <a:off x="685800" y="4627576"/>
            <a:ext cx="75469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 algorithm that runs in polynomial time, and guarantees to return a solution,</a:t>
            </a:r>
          </a:p>
          <a:p>
            <a:r>
              <a:rPr lang="en-US" dirty="0"/>
              <a:t>whose value is at most a bounded factor away from OPT.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82B2CD-BD5A-AE4A-AA00-728D576738BE}"/>
              </a:ext>
            </a:extLst>
          </p:cNvPr>
          <p:cNvSpPr/>
          <p:nvPr/>
        </p:nvSpPr>
        <p:spPr>
          <a:xfrm>
            <a:off x="457200" y="4164940"/>
            <a:ext cx="8077200" cy="1295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D78978A-0CDD-7A42-BB08-F04F53E85A81}"/>
                  </a:ext>
                </a:extLst>
              </p:cNvPr>
              <p:cNvSpPr txBox="1"/>
              <p:nvPr/>
            </p:nvSpPr>
            <p:spPr>
              <a:xfrm>
                <a:off x="717645" y="5702148"/>
                <a:ext cx="795025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PTAS </a:t>
                </a:r>
                <a:r>
                  <a:rPr lang="en-US" dirty="0"/>
                  <a:t>(Polynomial time Approximation Scheme): Approximation algorithm with </a:t>
                </a:r>
              </a:p>
              <a:p>
                <a:r>
                  <a:rPr lang="en-US" dirty="0"/>
                  <a:t>approximation factor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𝑂𝑃𝑇</m:t>
                    </m:r>
                  </m:oMath>
                </a14:m>
                <a:r>
                  <a:rPr lang="en-US" dirty="0"/>
                  <a:t>, running in polynomial time for every fixed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&gt;0.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D78978A-0CDD-7A42-BB08-F04F53E85A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645" y="5702148"/>
                <a:ext cx="7950253" cy="646331"/>
              </a:xfrm>
              <a:prstGeom prst="rect">
                <a:avLst/>
              </a:prstGeom>
              <a:blipFill>
                <a:blip r:embed="rId2"/>
                <a:stretch>
                  <a:fillRect l="-638" t="-3846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5474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 fontScale="90000"/>
          </a:bodyPr>
          <a:lstStyle/>
          <a:p>
            <a:r>
              <a:rPr lang="en-US" dirty="0"/>
              <a:t>Planar support for the primal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12BC7B-B5E2-4343-9B10-182A0DD1E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80" y="1524000"/>
            <a:ext cx="4699000" cy="4699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E5AA3E4-50C4-C343-AA01-3F7EFABD5605}"/>
                  </a:ext>
                </a:extLst>
              </p:cNvPr>
              <p:cNvSpPr txBox="1"/>
              <p:nvPr/>
            </p:nvSpPr>
            <p:spPr>
              <a:xfrm>
                <a:off x="5257800" y="2971800"/>
                <a:ext cx="3623043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Construct a planar graph on the</a:t>
                </a:r>
              </a:p>
              <a:p>
                <a:r>
                  <a:rPr lang="en-US" dirty="0"/>
                  <a:t>points, such that for each region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, the induced sub-graph on the</a:t>
                </a:r>
              </a:p>
              <a:p>
                <a:r>
                  <a:rPr lang="en-US" dirty="0"/>
                  <a:t>points is connected.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E5AA3E4-50C4-C343-AA01-3F7EFABD56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2971800"/>
                <a:ext cx="3623043" cy="1200329"/>
              </a:xfrm>
              <a:prstGeom prst="rect">
                <a:avLst/>
              </a:prstGeom>
              <a:blipFill>
                <a:blip r:embed="rId3"/>
                <a:stretch>
                  <a:fillRect l="-1399" t="-2083" r="-350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12881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 fontScale="90000"/>
          </a:bodyPr>
          <a:lstStyle/>
          <a:p>
            <a:r>
              <a:rPr lang="en-US" dirty="0"/>
              <a:t>Planar support for the primal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12BC7B-B5E2-4343-9B10-182A0DD1E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80" y="1524000"/>
            <a:ext cx="4699000" cy="4699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E5AA3E4-50C4-C343-AA01-3F7EFABD5605}"/>
                  </a:ext>
                </a:extLst>
              </p:cNvPr>
              <p:cNvSpPr txBox="1"/>
              <p:nvPr/>
            </p:nvSpPr>
            <p:spPr>
              <a:xfrm>
                <a:off x="5257800" y="2971800"/>
                <a:ext cx="3623043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Construct a planar graph on the</a:t>
                </a:r>
              </a:p>
              <a:p>
                <a:r>
                  <a:rPr lang="en-US" dirty="0"/>
                  <a:t>points, such that for each region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, the induced sub-graph on the</a:t>
                </a:r>
              </a:p>
              <a:p>
                <a:r>
                  <a:rPr lang="en-US" dirty="0"/>
                  <a:t>points is connected.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E5AA3E4-50C4-C343-AA01-3F7EFABD56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2971800"/>
                <a:ext cx="3623043" cy="1200329"/>
              </a:xfrm>
              <a:prstGeom prst="rect">
                <a:avLst/>
              </a:prstGeom>
              <a:blipFill>
                <a:blip r:embed="rId3"/>
                <a:stretch>
                  <a:fillRect l="-1399" t="-2083" r="-350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30052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 fontScale="90000"/>
          </a:bodyPr>
          <a:lstStyle/>
          <a:p>
            <a:r>
              <a:rPr lang="en-US" dirty="0"/>
              <a:t>Planar support for the primal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12BC7B-B5E2-4343-9B10-182A0DD1E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80" y="1524000"/>
            <a:ext cx="4699000" cy="4699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E5AA3E4-50C4-C343-AA01-3F7EFABD5605}"/>
                  </a:ext>
                </a:extLst>
              </p:cNvPr>
              <p:cNvSpPr txBox="1"/>
              <p:nvPr/>
            </p:nvSpPr>
            <p:spPr>
              <a:xfrm>
                <a:off x="5257800" y="2971800"/>
                <a:ext cx="3623043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Construct a planar graph on the</a:t>
                </a:r>
              </a:p>
              <a:p>
                <a:r>
                  <a:rPr lang="en-US" dirty="0"/>
                  <a:t>points, such that for each region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, the induced sub-graph on the</a:t>
                </a:r>
              </a:p>
              <a:p>
                <a:r>
                  <a:rPr lang="en-US" dirty="0"/>
                  <a:t>points is connected.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E5AA3E4-50C4-C343-AA01-3F7EFABD56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2971800"/>
                <a:ext cx="3623043" cy="1200329"/>
              </a:xfrm>
              <a:prstGeom prst="rect">
                <a:avLst/>
              </a:prstGeom>
              <a:blipFill>
                <a:blip r:embed="rId3"/>
                <a:stretch>
                  <a:fillRect l="-1399" t="-2083" r="-350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0322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Planar support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87CD34-0D2A-684C-9BFA-39C487CB7765}"/>
                  </a:ext>
                </a:extLst>
              </p:cNvPr>
              <p:cNvSpPr txBox="1"/>
              <p:nvPr/>
            </p:nvSpPr>
            <p:spPr>
              <a:xfrm>
                <a:off x="4754811" y="2359343"/>
                <a:ext cx="3997925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Given a family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</m:oMath>
                </a14:m>
                <a:r>
                  <a:rPr lang="en-US" dirty="0"/>
                  <a:t>, of  non-piercing regions, and a family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 of </a:t>
                </a:r>
                <a:r>
                  <a:rPr lang="en-US" i="1" dirty="0"/>
                  <a:t>points</a:t>
                </a:r>
                <a:r>
                  <a:rPr lang="en-US" dirty="0"/>
                  <a:t>, </a:t>
                </a:r>
              </a:p>
              <a:p>
                <a:r>
                  <a:rPr lang="en-US" dirty="0"/>
                  <a:t>there exists a planar support for the hypergraph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i.e., there is</a:t>
                </a:r>
              </a:p>
              <a:p>
                <a:r>
                  <a:rPr lang="en-US" dirty="0"/>
                  <a:t>a planar graph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d>
                  </m:oMath>
                </a14:m>
                <a:r>
                  <a:rPr lang="en-US" dirty="0"/>
                  <a:t>, such that for each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, the induced graph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 on the regions containing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form a connected</a:t>
                </a:r>
              </a:p>
              <a:p>
                <a:r>
                  <a:rPr lang="en-US" dirty="0"/>
                  <a:t>subgraph.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887CD34-0D2A-684C-9BFA-39C487CB77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4811" y="2359343"/>
                <a:ext cx="3997925" cy="2585323"/>
              </a:xfrm>
              <a:prstGeom prst="rect">
                <a:avLst/>
              </a:prstGeom>
              <a:blipFill>
                <a:blip r:embed="rId2"/>
                <a:stretch>
                  <a:fillRect l="-949" t="-980" b="-2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42B85A95-49AD-BB43-97A2-9D848BD25B20}"/>
              </a:ext>
            </a:extLst>
          </p:cNvPr>
          <p:cNvSpPr txBox="1"/>
          <p:nvPr/>
        </p:nvSpPr>
        <p:spPr>
          <a:xfrm>
            <a:off x="838200" y="1785158"/>
            <a:ext cx="2045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Dual Hypergraph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ED5AD9-7888-D140-ABC9-97A898A764AE}"/>
              </a:ext>
            </a:extLst>
          </p:cNvPr>
          <p:cNvSpPr/>
          <p:nvPr/>
        </p:nvSpPr>
        <p:spPr>
          <a:xfrm>
            <a:off x="4754810" y="2359343"/>
            <a:ext cx="3997926" cy="28222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A7C82A0-AB1B-4543-8CAE-CCA6858E854C}"/>
                  </a:ext>
                </a:extLst>
              </p:cNvPr>
              <p:cNvSpPr txBox="1"/>
              <p:nvPr/>
            </p:nvSpPr>
            <p:spPr>
              <a:xfrm>
                <a:off x="2667000" y="1186931"/>
                <a:ext cx="40867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Special Case: </a:t>
                </a:r>
                <a:r>
                  <a:rPr lang="en-US" dirty="0">
                    <a:solidFill>
                      <a:schemeClr val="bg1"/>
                    </a:solidFill>
                  </a:rPr>
                  <a:t>When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is a set of points.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A7C82A0-AB1B-4543-8CAE-CCA6858E85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0" y="1186931"/>
                <a:ext cx="4086774" cy="369332"/>
              </a:xfrm>
              <a:prstGeom prst="rect">
                <a:avLst/>
              </a:prstGeom>
              <a:blipFill>
                <a:blip r:embed="rId3"/>
                <a:stretch>
                  <a:fillRect l="-1238" t="-3226" r="-310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6958DE9B-6374-FE43-B50E-ADC4A30B43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71" y="2383384"/>
            <a:ext cx="3831829" cy="383182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A52FE12-F711-2948-9E57-F22DBB4C77C4}"/>
              </a:ext>
            </a:extLst>
          </p:cNvPr>
          <p:cNvSpPr/>
          <p:nvPr/>
        </p:nvSpPr>
        <p:spPr>
          <a:xfrm>
            <a:off x="838200" y="1785158"/>
            <a:ext cx="204511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53933DF-B47C-AD41-8C6D-70936FC03166}"/>
                  </a:ext>
                </a:extLst>
              </p:cNvPr>
              <p:cNvSpPr txBox="1"/>
              <p:nvPr/>
            </p:nvSpPr>
            <p:spPr>
              <a:xfrm>
                <a:off x="1132737" y="6324893"/>
                <a:ext cx="761999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Note: </a:t>
                </a:r>
                <a:r>
                  <a:rPr lang="en-US" dirty="0"/>
                  <a:t>We can assume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 consists of all the points in the plane.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53933DF-B47C-AD41-8C6D-70936FC031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737" y="6324893"/>
                <a:ext cx="7619999" cy="369332"/>
              </a:xfrm>
              <a:prstGeom prst="rect">
                <a:avLst/>
              </a:prstGeom>
              <a:blipFill>
                <a:blip r:embed="rId5"/>
                <a:stretch>
                  <a:fillRect l="-666" t="-6667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161547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Planar support for the dual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4FCE9E-F652-2240-A65D-0A05E1B01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80" y="1600200"/>
            <a:ext cx="4699000" cy="4699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D7255BF-B6C2-674B-BA32-64DC980306DC}"/>
                  </a:ext>
                </a:extLst>
              </p:cNvPr>
              <p:cNvSpPr txBox="1"/>
              <p:nvPr/>
            </p:nvSpPr>
            <p:spPr>
              <a:xfrm>
                <a:off x="5181600" y="3200400"/>
                <a:ext cx="380924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Construct a graph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on the regions,</a:t>
                </a:r>
              </a:p>
              <a:p>
                <a:r>
                  <a:rPr lang="en-US" dirty="0"/>
                  <a:t>Such that for each point in the plane, </a:t>
                </a:r>
              </a:p>
              <a:p>
                <a:r>
                  <a:rPr lang="en-US" dirty="0"/>
                  <a:t>The set of regions containing the point</a:t>
                </a:r>
              </a:p>
              <a:p>
                <a:r>
                  <a:rPr lang="en-US" dirty="0"/>
                  <a:t>induce a connected subgraph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D7255BF-B6C2-674B-BA32-64DC980306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3200400"/>
                <a:ext cx="3809248" cy="1200329"/>
              </a:xfrm>
              <a:prstGeom prst="rect">
                <a:avLst/>
              </a:prstGeom>
              <a:blipFill>
                <a:blip r:embed="rId3"/>
                <a:stretch>
                  <a:fillRect l="-1333" t="-2105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F5F659A-2C53-2742-90CE-39F0F8F1317B}"/>
              </a:ext>
            </a:extLst>
          </p:cNvPr>
          <p:cNvSpPr txBox="1"/>
          <p:nvPr/>
        </p:nvSpPr>
        <p:spPr>
          <a:xfrm>
            <a:off x="5181600" y="2648129"/>
            <a:ext cx="173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Dual Support: </a:t>
            </a:r>
          </a:p>
        </p:txBody>
      </p:sp>
    </p:spTree>
    <p:extLst>
      <p:ext uri="{BB962C8B-B14F-4D97-AF65-F5344CB8AC3E}">
        <p14:creationId xmlns:p14="http://schemas.microsoft.com/office/powerpoint/2010/main" val="20874001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Planar support for the dual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4FCE9E-F652-2240-A65D-0A05E1B01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80" y="1600200"/>
            <a:ext cx="4699000" cy="4699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9927621-C6D2-DB47-9987-4FCAD54B90B8}"/>
                  </a:ext>
                </a:extLst>
              </p:cNvPr>
              <p:cNvSpPr txBox="1"/>
              <p:nvPr/>
            </p:nvSpPr>
            <p:spPr>
              <a:xfrm>
                <a:off x="5124124" y="3078539"/>
                <a:ext cx="380924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Construct a graph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on the regions,</a:t>
                </a:r>
              </a:p>
              <a:p>
                <a:r>
                  <a:rPr lang="en-US" dirty="0"/>
                  <a:t>Such that for each point in the plane, </a:t>
                </a:r>
              </a:p>
              <a:p>
                <a:r>
                  <a:rPr lang="en-US" dirty="0"/>
                  <a:t>The set of regions containing the point</a:t>
                </a:r>
              </a:p>
              <a:p>
                <a:r>
                  <a:rPr lang="en-US" dirty="0"/>
                  <a:t>induce a connected subgraph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9927621-C6D2-DB47-9987-4FCAD54B90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4124" y="3078539"/>
                <a:ext cx="3809248" cy="1200329"/>
              </a:xfrm>
              <a:prstGeom prst="rect">
                <a:avLst/>
              </a:prstGeom>
              <a:blipFill>
                <a:blip r:embed="rId3"/>
                <a:stretch>
                  <a:fillRect l="-997" t="-1042" r="-332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F65D691A-BE64-3048-8B4A-1EB561E2B072}"/>
              </a:ext>
            </a:extLst>
          </p:cNvPr>
          <p:cNvSpPr txBox="1"/>
          <p:nvPr/>
        </p:nvSpPr>
        <p:spPr>
          <a:xfrm>
            <a:off x="5124124" y="2526268"/>
            <a:ext cx="173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Dual Support: </a:t>
            </a:r>
          </a:p>
        </p:txBody>
      </p:sp>
    </p:spTree>
    <p:extLst>
      <p:ext uri="{BB962C8B-B14F-4D97-AF65-F5344CB8AC3E}">
        <p14:creationId xmlns:p14="http://schemas.microsoft.com/office/powerpoint/2010/main" val="806975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Planar support for the dual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4FCE9E-F652-2240-A65D-0A05E1B01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80" y="1600200"/>
            <a:ext cx="4699000" cy="4699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761B4A-1E88-B540-823F-EB7A105FF99D}"/>
                  </a:ext>
                </a:extLst>
              </p:cNvPr>
              <p:cNvSpPr txBox="1"/>
              <p:nvPr/>
            </p:nvSpPr>
            <p:spPr>
              <a:xfrm>
                <a:off x="5181600" y="3066871"/>
                <a:ext cx="380924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Construct a graph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on the regions,</a:t>
                </a:r>
              </a:p>
              <a:p>
                <a:r>
                  <a:rPr lang="en-US" dirty="0"/>
                  <a:t>Such that for each point in the plane, </a:t>
                </a:r>
              </a:p>
              <a:p>
                <a:r>
                  <a:rPr lang="en-US" dirty="0"/>
                  <a:t>The set of regions containing the point</a:t>
                </a:r>
              </a:p>
              <a:p>
                <a:r>
                  <a:rPr lang="en-US" dirty="0"/>
                  <a:t>induce a connected subgraph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C761B4A-1E88-B540-823F-EB7A105FF9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1600" y="3066871"/>
                <a:ext cx="3809248" cy="1200329"/>
              </a:xfrm>
              <a:prstGeom prst="rect">
                <a:avLst/>
              </a:prstGeom>
              <a:blipFill>
                <a:blip r:embed="rId3"/>
                <a:stretch>
                  <a:fillRect l="-1333" t="-1042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4FBEF73E-256F-3243-B042-7A154E0D486D}"/>
              </a:ext>
            </a:extLst>
          </p:cNvPr>
          <p:cNvSpPr txBox="1"/>
          <p:nvPr/>
        </p:nvSpPr>
        <p:spPr>
          <a:xfrm>
            <a:off x="5181600" y="2514600"/>
            <a:ext cx="173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Dual Support: </a:t>
            </a:r>
          </a:p>
        </p:txBody>
      </p:sp>
    </p:spTree>
    <p:extLst>
      <p:ext uri="{BB962C8B-B14F-4D97-AF65-F5344CB8AC3E}">
        <p14:creationId xmlns:p14="http://schemas.microsoft.com/office/powerpoint/2010/main" val="28650512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Planar support for the dual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4FCE9E-F652-2240-A65D-0A05E1B01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80" y="1600200"/>
            <a:ext cx="4699000" cy="4699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9927621-C6D2-DB47-9987-4FCAD54B90B8}"/>
                  </a:ext>
                </a:extLst>
              </p:cNvPr>
              <p:cNvSpPr txBox="1"/>
              <p:nvPr/>
            </p:nvSpPr>
            <p:spPr>
              <a:xfrm>
                <a:off x="5124124" y="3078539"/>
                <a:ext cx="380924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Construct a graph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on the regions,</a:t>
                </a:r>
              </a:p>
              <a:p>
                <a:r>
                  <a:rPr lang="en-US" dirty="0"/>
                  <a:t>Such that for each point in the plane, </a:t>
                </a:r>
              </a:p>
              <a:p>
                <a:r>
                  <a:rPr lang="en-US" dirty="0"/>
                  <a:t>The set of regions containing the point</a:t>
                </a:r>
              </a:p>
              <a:p>
                <a:r>
                  <a:rPr lang="en-US" dirty="0"/>
                  <a:t>induce a connected subgraph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9927621-C6D2-DB47-9987-4FCAD54B90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4124" y="3078539"/>
                <a:ext cx="3809248" cy="1200329"/>
              </a:xfrm>
              <a:prstGeom prst="rect">
                <a:avLst/>
              </a:prstGeom>
              <a:blipFill>
                <a:blip r:embed="rId3"/>
                <a:stretch>
                  <a:fillRect l="-997" t="-1042" r="-332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F65D691A-BE64-3048-8B4A-1EB561E2B072}"/>
              </a:ext>
            </a:extLst>
          </p:cNvPr>
          <p:cNvSpPr txBox="1"/>
          <p:nvPr/>
        </p:nvSpPr>
        <p:spPr>
          <a:xfrm>
            <a:off x="5124124" y="2526268"/>
            <a:ext cx="173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Dual Support: </a:t>
            </a:r>
          </a:p>
        </p:txBody>
      </p:sp>
    </p:spTree>
    <p:extLst>
      <p:ext uri="{BB962C8B-B14F-4D97-AF65-F5344CB8AC3E}">
        <p14:creationId xmlns:p14="http://schemas.microsoft.com/office/powerpoint/2010/main" val="9863988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Planar support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33AAA2-FD61-D04B-B214-651CB0664641}"/>
              </a:ext>
            </a:extLst>
          </p:cNvPr>
          <p:cNvSpPr txBox="1"/>
          <p:nvPr/>
        </p:nvSpPr>
        <p:spPr>
          <a:xfrm>
            <a:off x="304800" y="1383268"/>
            <a:ext cx="870938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Primal Hypergraph</a:t>
            </a:r>
            <a:r>
              <a:rPr lang="en-US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If the regions are disks, or </a:t>
            </a:r>
            <a:r>
              <a:rPr lang="en-US" dirty="0" err="1"/>
              <a:t>halfspaces</a:t>
            </a:r>
            <a:r>
              <a:rPr lang="en-US" dirty="0"/>
              <a:t>:  The </a:t>
            </a:r>
            <a:r>
              <a:rPr lang="en-US" dirty="0" err="1"/>
              <a:t>delaunay</a:t>
            </a:r>
            <a:r>
              <a:rPr lang="en-US" dirty="0"/>
              <a:t> triangulation of the points</a:t>
            </a:r>
          </a:p>
          <a:p>
            <a:pPr lvl="1"/>
            <a:r>
              <a:rPr lang="en-US" dirty="0"/>
              <a:t>     is a planar support.</a:t>
            </a:r>
          </a:p>
          <a:p>
            <a:pPr lvl="1"/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For simply connected non-piercing regions (</a:t>
            </a:r>
            <a:r>
              <a:rPr lang="en-US" dirty="0" err="1"/>
              <a:t>eg.</a:t>
            </a:r>
            <a:r>
              <a:rPr lang="en-US" dirty="0"/>
              <a:t> </a:t>
            </a:r>
            <a:r>
              <a:rPr lang="en-US" dirty="0" err="1"/>
              <a:t>pseudodisks</a:t>
            </a:r>
            <a:r>
              <a:rPr lang="en-US" dirty="0"/>
              <a:t>), </a:t>
            </a:r>
          </a:p>
          <a:p>
            <a:pPr lvl="1"/>
            <a:r>
              <a:rPr lang="en-US" dirty="0"/>
              <a:t>     a complicated existence proof was known 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[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Pyrga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, Ray’08].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r>
              <a:rPr lang="en-US" b="1" dirty="0"/>
              <a:t>Dual Hypergraph: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If the regions are disks,  we obtain a planar support by lifting to points and</a:t>
            </a:r>
          </a:p>
          <a:p>
            <a:pPr lvl="1"/>
            <a:r>
              <a:rPr lang="en-US" dirty="0"/>
              <a:t>     and </a:t>
            </a:r>
            <a:r>
              <a:rPr lang="en-US" dirty="0" err="1"/>
              <a:t>halfspaces</a:t>
            </a:r>
            <a:r>
              <a:rPr lang="en-US" dirty="0"/>
              <a:t> in 3-D, and taking the dual (since points and </a:t>
            </a:r>
            <a:r>
              <a:rPr lang="en-US" dirty="0" err="1"/>
              <a:t>halfspaces</a:t>
            </a:r>
            <a:r>
              <a:rPr lang="en-US" dirty="0"/>
              <a:t> are self-dual),</a:t>
            </a:r>
          </a:p>
          <a:p>
            <a:pPr lvl="1"/>
            <a:r>
              <a:rPr lang="en-US" dirty="0"/>
              <a:t>    and the existence of a planar support for points and </a:t>
            </a:r>
            <a:r>
              <a:rPr lang="en-US" dirty="0" err="1"/>
              <a:t>halfspaces</a:t>
            </a:r>
            <a:r>
              <a:rPr lang="en-US" dirty="0"/>
              <a:t> implies a planar </a:t>
            </a:r>
          </a:p>
          <a:p>
            <a:pPr lvl="1"/>
            <a:r>
              <a:rPr lang="en-US" dirty="0"/>
              <a:t>    support.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Weaker result known for simply connected, non-piercing regions </a:t>
            </a:r>
            <a:r>
              <a:rPr lang="en-US" dirty="0">
                <a:solidFill>
                  <a:schemeClr val="bg1"/>
                </a:solidFill>
              </a:rPr>
              <a:t>[with </a:t>
            </a:r>
            <a:r>
              <a:rPr lang="en-US" dirty="0" err="1">
                <a:solidFill>
                  <a:schemeClr val="bg1"/>
                </a:solidFill>
              </a:rPr>
              <a:t>Basu</a:t>
            </a:r>
            <a:r>
              <a:rPr lang="en-US" dirty="0">
                <a:solidFill>
                  <a:schemeClr val="bg1"/>
                </a:solidFill>
              </a:rPr>
              <a:t> Roy, et. al.’16]</a:t>
            </a:r>
          </a:p>
          <a:p>
            <a:pPr lvl="1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41520B-858C-0140-90A2-1BF4CFB31F07}"/>
              </a:ext>
            </a:extLst>
          </p:cNvPr>
          <p:cNvSpPr txBox="1"/>
          <p:nvPr/>
        </p:nvSpPr>
        <p:spPr>
          <a:xfrm>
            <a:off x="457200" y="5547687"/>
            <a:ext cx="47795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Intersection Hypergraph: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Weaker result known 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[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Keszegh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‘18]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No results known for regions with holes.</a:t>
            </a:r>
          </a:p>
        </p:txBody>
      </p:sp>
    </p:spTree>
    <p:extLst>
      <p:ext uri="{BB962C8B-B14F-4D97-AF65-F5344CB8AC3E}">
        <p14:creationId xmlns:p14="http://schemas.microsoft.com/office/powerpoint/2010/main" val="2027550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results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0FF42A-19A3-9C48-B13E-58FB8A097E56}"/>
              </a:ext>
            </a:extLst>
          </p:cNvPr>
          <p:cNvSpPr txBox="1"/>
          <p:nvPr/>
        </p:nvSpPr>
        <p:spPr>
          <a:xfrm>
            <a:off x="109033" y="1524000"/>
            <a:ext cx="877599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b="1" dirty="0"/>
              <a:t>Set Cover </a:t>
            </a:r>
            <a:r>
              <a:rPr lang="en-US" dirty="0"/>
              <a:t>problem with a set of points, and non-piercing regions</a:t>
            </a:r>
          </a:p>
          <a:p>
            <a:r>
              <a:rPr lang="en-US" dirty="0"/>
              <a:t>     admits a PTAS.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b="1" dirty="0"/>
              <a:t>Hitting Set </a:t>
            </a:r>
            <a:r>
              <a:rPr lang="en-US" dirty="0"/>
              <a:t>problem with a set of points, and non-piercing regions admits a PTAS.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b="1" dirty="0"/>
              <a:t>Dominating Set </a:t>
            </a:r>
            <a:r>
              <a:rPr lang="en-US" dirty="0"/>
              <a:t>problem with a set of non-piercing regions admits a PTAS.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b="1" dirty="0"/>
              <a:t>Independent Set </a:t>
            </a:r>
            <a:r>
              <a:rPr lang="en-US" dirty="0"/>
              <a:t>problem in the intersection graph of non-piercing regions admits</a:t>
            </a:r>
          </a:p>
          <a:p>
            <a:r>
              <a:rPr lang="en-US" dirty="0"/>
              <a:t>     a PTAS.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CA765A-F662-3441-B28F-0F78692CAEEB}"/>
              </a:ext>
            </a:extLst>
          </p:cNvPr>
          <p:cNvSpPr txBox="1"/>
          <p:nvPr/>
        </p:nvSpPr>
        <p:spPr>
          <a:xfrm>
            <a:off x="387177" y="4806791"/>
            <a:ext cx="84941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Set Cover, Hitting Set and Dominating Set results follow from the fact that there</a:t>
            </a:r>
          </a:p>
          <a:p>
            <a:r>
              <a:rPr lang="en-US" dirty="0"/>
              <a:t>exists a PTAS for the  generalized covering problem with the intersection hypergraph</a:t>
            </a:r>
          </a:p>
          <a:p>
            <a:r>
              <a:rPr lang="en-US" dirty="0"/>
              <a:t>of two non-piercing regions, which in turn follows from the existence of a planar support</a:t>
            </a:r>
          </a:p>
          <a:p>
            <a:r>
              <a:rPr lang="en-US" dirty="0"/>
              <a:t>for the intersection hypergraph of two families of non-piercing regions.</a:t>
            </a:r>
          </a:p>
        </p:txBody>
      </p:sp>
    </p:spTree>
    <p:extLst>
      <p:ext uri="{BB962C8B-B14F-4D97-AF65-F5344CB8AC3E}">
        <p14:creationId xmlns:p14="http://schemas.microsoft.com/office/powerpoint/2010/main" val="1136807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BD0632E-5623-6345-8633-935B77060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941" y="381557"/>
            <a:ext cx="8224054" cy="832292"/>
          </a:xfrm>
        </p:spPr>
        <p:txBody>
          <a:bodyPr>
            <a:normAutofit fontScale="90000"/>
          </a:bodyPr>
          <a:lstStyle/>
          <a:p>
            <a:r>
              <a:rPr lang="en-US" dirty="0"/>
              <a:t>geometric setting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AA166B-F3B9-AE40-9E9F-9E8698D0BC84}"/>
              </a:ext>
            </a:extLst>
          </p:cNvPr>
          <p:cNvSpPr txBox="1"/>
          <p:nvPr/>
        </p:nvSpPr>
        <p:spPr>
          <a:xfrm>
            <a:off x="133888" y="1702318"/>
            <a:ext cx="8477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 we do better when the set system (or graph) is defined by </a:t>
            </a:r>
            <a:r>
              <a:rPr lang="en-US" i="1" dirty="0"/>
              <a:t>simple</a:t>
            </a:r>
            <a:r>
              <a:rPr lang="en-US" dirty="0"/>
              <a:t> geometric objects?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BB9D6F-AC1C-9040-9467-A99D1CDA4FF0}"/>
              </a:ext>
            </a:extLst>
          </p:cNvPr>
          <p:cNvSpPr txBox="1"/>
          <p:nvPr/>
        </p:nvSpPr>
        <p:spPr>
          <a:xfrm>
            <a:off x="1066800" y="2148963"/>
            <a:ext cx="5951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Exploit geometry to obtain better approximation algorithms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058386-B856-7C45-A066-4CFD4BDA917E}"/>
              </a:ext>
            </a:extLst>
          </p:cNvPr>
          <p:cNvSpPr txBox="1"/>
          <p:nvPr/>
        </p:nvSpPr>
        <p:spPr>
          <a:xfrm>
            <a:off x="3188773" y="3005832"/>
            <a:ext cx="2590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But, why should we care 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14B5BE-D166-9D47-934D-C952D98EAAFB}"/>
              </a:ext>
            </a:extLst>
          </p:cNvPr>
          <p:cNvSpPr/>
          <p:nvPr/>
        </p:nvSpPr>
        <p:spPr>
          <a:xfrm>
            <a:off x="3188773" y="2885698"/>
            <a:ext cx="2590390" cy="609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F3FDD6-7397-CA41-BEF6-42B8E529D39A}"/>
              </a:ext>
            </a:extLst>
          </p:cNvPr>
          <p:cNvSpPr txBox="1"/>
          <p:nvPr/>
        </p:nvSpPr>
        <p:spPr>
          <a:xfrm>
            <a:off x="367157" y="4038600"/>
            <a:ext cx="863653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Geometric Optimization problems with simple shapes:</a:t>
            </a:r>
          </a:p>
          <a:p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Appear naturally in many problems.</a:t>
            </a:r>
          </a:p>
          <a:p>
            <a:pPr lvl="1"/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Appear in contexts that </a:t>
            </a:r>
            <a:r>
              <a:rPr lang="en-US" dirty="0" err="1"/>
              <a:t>apriori</a:t>
            </a:r>
            <a:r>
              <a:rPr lang="en-US" dirty="0"/>
              <a:t> do  not seem to have any connection to geometry.</a:t>
            </a:r>
          </a:p>
          <a:p>
            <a:pPr lvl="1"/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Already push the boundaries in terms of existing algorithmic techniques.</a:t>
            </a:r>
          </a:p>
        </p:txBody>
      </p:sp>
    </p:spTree>
    <p:extLst>
      <p:ext uri="{BB962C8B-B14F-4D97-AF65-F5344CB8AC3E}">
        <p14:creationId xmlns:p14="http://schemas.microsoft.com/office/powerpoint/2010/main" val="204860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0FF42A-19A3-9C48-B13E-58FB8A097E56}"/>
                  </a:ext>
                </a:extLst>
              </p:cNvPr>
              <p:cNvSpPr txBox="1"/>
              <p:nvPr/>
            </p:nvSpPr>
            <p:spPr>
              <a:xfrm>
                <a:off x="6019800" y="1752600"/>
                <a:ext cx="2971800" cy="3459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Region Packing:</a:t>
                </a:r>
              </a:p>
              <a:p>
                <a:r>
                  <a:rPr lang="en-US" dirty="0"/>
                  <a:t>Given a set of points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and a set of non-piercing regions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, each point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has a capacity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, bounded by a constant, find a maximum cardinality subset of regions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such that </a:t>
                </a:r>
              </a:p>
              <a:p>
                <a:r>
                  <a:rPr lang="en-US" dirty="0"/>
                  <a:t>each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is contained in at most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regions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  <a:p>
                <a:endParaRPr lang="en-US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0FF42A-19A3-9C48-B13E-58FB8A097E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1752600"/>
                <a:ext cx="2971800" cy="3459152"/>
              </a:xfrm>
              <a:prstGeom prst="rect">
                <a:avLst/>
              </a:prstGeom>
              <a:blipFill>
                <a:blip r:embed="rId2"/>
                <a:stretch>
                  <a:fillRect l="-1702" t="-733" r="-1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3147E0F-7746-8C4B-84E6-83ABAA6D1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70" y="1524000"/>
            <a:ext cx="4699000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4809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0FF42A-19A3-9C48-B13E-58FB8A097E56}"/>
                  </a:ext>
                </a:extLst>
              </p:cNvPr>
              <p:cNvSpPr txBox="1"/>
              <p:nvPr/>
            </p:nvSpPr>
            <p:spPr>
              <a:xfrm>
                <a:off x="6019800" y="1752600"/>
                <a:ext cx="2971800" cy="3459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Region Packing:</a:t>
                </a:r>
              </a:p>
              <a:p>
                <a:r>
                  <a:rPr lang="en-US" dirty="0"/>
                  <a:t>Given a set of points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and a set of non-piercing regions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, each point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has a capacity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, bounded by a constant, find a maximum cardinality subset of regions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such that </a:t>
                </a:r>
              </a:p>
              <a:p>
                <a:r>
                  <a:rPr lang="en-US" dirty="0"/>
                  <a:t>each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is contained in at most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regions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  <a:p>
                <a:endParaRPr lang="en-US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0FF42A-19A3-9C48-B13E-58FB8A097E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1752600"/>
                <a:ext cx="2971800" cy="3459152"/>
              </a:xfrm>
              <a:prstGeom prst="rect">
                <a:avLst/>
              </a:prstGeom>
              <a:blipFill>
                <a:blip r:embed="rId2"/>
                <a:stretch>
                  <a:fillRect l="-1702" t="-733" r="-1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3147E0F-7746-8C4B-84E6-83ABAA6D1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70" y="1524000"/>
            <a:ext cx="4699000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733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0FF42A-19A3-9C48-B13E-58FB8A097E56}"/>
                  </a:ext>
                </a:extLst>
              </p:cNvPr>
              <p:cNvSpPr txBox="1"/>
              <p:nvPr/>
            </p:nvSpPr>
            <p:spPr>
              <a:xfrm>
                <a:off x="6019800" y="1752600"/>
                <a:ext cx="2971800" cy="3459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Region Packing:</a:t>
                </a:r>
              </a:p>
              <a:p>
                <a:r>
                  <a:rPr lang="en-US" dirty="0"/>
                  <a:t>Given a set of points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and a set of non-piercing regions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, each point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 has a capacity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, bounded by a constant, find a maximum cardinality subset of regions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such that </a:t>
                </a:r>
              </a:p>
              <a:p>
                <a:r>
                  <a:rPr lang="en-US" dirty="0"/>
                  <a:t>each point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is contained in at most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/>
                  <a:t> regions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/>
              </a:p>
              <a:p>
                <a:endParaRPr lang="en-US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0FF42A-19A3-9C48-B13E-58FB8A097E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9800" y="1752600"/>
                <a:ext cx="2971800" cy="3459152"/>
              </a:xfrm>
              <a:prstGeom prst="rect">
                <a:avLst/>
              </a:prstGeom>
              <a:blipFill>
                <a:blip r:embed="rId2"/>
                <a:stretch>
                  <a:fillRect l="-1702" t="-733" r="-1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3147E0F-7746-8C4B-84E6-83ABAA6D1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70" y="1524000"/>
            <a:ext cx="4699000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3428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0FF42A-19A3-9C48-B13E-58FB8A097E56}"/>
                  </a:ext>
                </a:extLst>
              </p:cNvPr>
              <p:cNvSpPr txBox="1"/>
              <p:nvPr/>
            </p:nvSpPr>
            <p:spPr>
              <a:xfrm>
                <a:off x="5410199" y="1752600"/>
                <a:ext cx="3429001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b="1" dirty="0"/>
              </a:p>
              <a:p>
                <a:r>
                  <a:rPr lang="en-US" b="1" dirty="0"/>
                  <a:t>Point Packing:</a:t>
                </a:r>
              </a:p>
              <a:p>
                <a:r>
                  <a:rPr lang="en-US" dirty="0"/>
                  <a:t>Given a set of points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a set of non-piercing regions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, each region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 has a capacity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dirty="0"/>
                  <a:t>, bounded by a constant, find a maximum cardinality subset of points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, such that the </a:t>
                </a:r>
              </a:p>
              <a:p>
                <a:r>
                  <a:rPr lang="en-US" dirty="0"/>
                  <a:t>number of points of contained any region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 is at most its capacity.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0FF42A-19A3-9C48-B13E-58FB8A097E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199" y="1752600"/>
                <a:ext cx="3429001" cy="2862322"/>
              </a:xfrm>
              <a:prstGeom prst="rect">
                <a:avLst/>
              </a:prstGeom>
              <a:blipFill>
                <a:blip r:embed="rId2"/>
                <a:stretch>
                  <a:fillRect l="-1476" b="-2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94D229A-0C25-8246-9CAE-40F6B17AD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76400"/>
            <a:ext cx="4699000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9048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0FF42A-19A3-9C48-B13E-58FB8A097E56}"/>
                  </a:ext>
                </a:extLst>
              </p:cNvPr>
              <p:cNvSpPr txBox="1"/>
              <p:nvPr/>
            </p:nvSpPr>
            <p:spPr>
              <a:xfrm>
                <a:off x="5410199" y="1752600"/>
                <a:ext cx="3429001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b="1" dirty="0"/>
              </a:p>
              <a:p>
                <a:r>
                  <a:rPr lang="en-US" b="1" dirty="0"/>
                  <a:t>Point Packing:</a:t>
                </a:r>
              </a:p>
              <a:p>
                <a:r>
                  <a:rPr lang="en-US" dirty="0"/>
                  <a:t>Given a set of points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a set of non-piercing regions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, each region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 has a capacity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dirty="0"/>
                  <a:t>, bounded by a constant, find a maximum cardinality subset of points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, such that the </a:t>
                </a:r>
              </a:p>
              <a:p>
                <a:r>
                  <a:rPr lang="en-US" dirty="0"/>
                  <a:t>number of points of contained any region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</m:oMath>
                </a14:m>
                <a:r>
                  <a:rPr lang="en-US" dirty="0"/>
                  <a:t> is at most its capacity.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0FF42A-19A3-9C48-B13E-58FB8A097E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199" y="1752600"/>
                <a:ext cx="3429001" cy="2862322"/>
              </a:xfrm>
              <a:prstGeom prst="rect">
                <a:avLst/>
              </a:prstGeom>
              <a:blipFill>
                <a:blip r:embed="rId2"/>
                <a:stretch>
                  <a:fillRect l="-1476" b="-2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D94D229A-0C25-8246-9CAE-40F6B17AD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76400"/>
            <a:ext cx="4699000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6580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results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0FF42A-19A3-9C48-B13E-58FB8A097E56}"/>
              </a:ext>
            </a:extLst>
          </p:cNvPr>
          <p:cNvSpPr txBox="1"/>
          <p:nvPr/>
        </p:nvSpPr>
        <p:spPr>
          <a:xfrm>
            <a:off x="386211" y="1951672"/>
            <a:ext cx="73861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Region Packing:</a:t>
            </a:r>
          </a:p>
          <a:p>
            <a:r>
              <a:rPr lang="en-US" dirty="0"/>
              <a:t>With additional ideas, we can obtain a PTAS for the region packing problem.</a:t>
            </a:r>
          </a:p>
          <a:p>
            <a:r>
              <a:rPr lang="en-US" b="1" dirty="0"/>
              <a:t>Point Packing:</a:t>
            </a:r>
          </a:p>
          <a:p>
            <a:r>
              <a:rPr lang="en-US" dirty="0"/>
              <a:t>With additional ideas, we can obtain a PTAS for the point packing problem.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6ECF71-2715-C94F-AE05-FD0B2E954488}"/>
              </a:ext>
            </a:extLst>
          </p:cNvPr>
          <p:cNvSpPr txBox="1"/>
          <p:nvPr/>
        </p:nvSpPr>
        <p:spPr>
          <a:xfrm>
            <a:off x="457200" y="5257800"/>
            <a:ext cx="7643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both of these results, we require that any pair of regions intersect at most a</a:t>
            </a:r>
          </a:p>
          <a:p>
            <a:r>
              <a:rPr lang="en-US" dirty="0"/>
              <a:t>constant number of times.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C3573B-B496-1A4C-882B-A9B7C0EF3BFD}"/>
              </a:ext>
            </a:extLst>
          </p:cNvPr>
          <p:cNvSpPr txBox="1"/>
          <p:nvPr/>
        </p:nvSpPr>
        <p:spPr>
          <a:xfrm>
            <a:off x="456063" y="3816318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Both these results are a consequence of a generalized packing problem</a:t>
            </a:r>
          </a:p>
          <a:p>
            <a:r>
              <a:rPr lang="en-US" dirty="0"/>
              <a:t>     for the intersection hypergraph of two non-piercing regions.</a:t>
            </a:r>
          </a:p>
        </p:txBody>
      </p:sp>
    </p:spTree>
    <p:extLst>
      <p:ext uri="{BB962C8B-B14F-4D97-AF65-F5344CB8AC3E}">
        <p14:creationId xmlns:p14="http://schemas.microsoft.com/office/powerpoint/2010/main" val="328334374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0FF42A-19A3-9C48-B13E-58FB8A097E56}"/>
                  </a:ext>
                </a:extLst>
              </p:cNvPr>
              <p:cNvSpPr txBox="1"/>
              <p:nvPr/>
            </p:nvSpPr>
            <p:spPr>
              <a:xfrm>
                <a:off x="4724400" y="1828800"/>
                <a:ext cx="4114800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Hypergraph Coloring:</a:t>
                </a:r>
              </a:p>
              <a:p>
                <a:r>
                  <a:rPr lang="en-US" dirty="0"/>
                  <a:t>Given a family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of non-piercing regions, and a family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of non-piercing regions,</a:t>
                </a:r>
              </a:p>
              <a:p>
                <a:r>
                  <a:rPr lang="en-US" dirty="0"/>
                  <a:t>the intersection hypergraph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ℛ</m:t>
                        </m:r>
                      </m:e>
                    </m:d>
                  </m:oMath>
                </a14:m>
                <a:r>
                  <a:rPr lang="en-US" dirty="0"/>
                  <a:t> can be colored with 4 colors, such that every region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intersects regions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with at least two distinct colors.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0FF42A-19A3-9C48-B13E-58FB8A097E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1828800"/>
                <a:ext cx="4114800" cy="2308324"/>
              </a:xfrm>
              <a:prstGeom prst="rect">
                <a:avLst/>
              </a:prstGeom>
              <a:blipFill>
                <a:blip r:embed="rId2"/>
                <a:stretch>
                  <a:fillRect l="-1235" t="-1099" r="-2160" b="-27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CB9490C5-22B0-0B4C-8155-DCA3ED67CEA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0"/>
            <a:ext cx="43434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4480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0FF42A-19A3-9C48-B13E-58FB8A097E56}"/>
                  </a:ext>
                </a:extLst>
              </p:cNvPr>
              <p:cNvSpPr txBox="1"/>
              <p:nvPr/>
            </p:nvSpPr>
            <p:spPr>
              <a:xfrm>
                <a:off x="4724400" y="1828800"/>
                <a:ext cx="4114800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Hypergraph Coloring:</a:t>
                </a:r>
              </a:p>
              <a:p>
                <a:r>
                  <a:rPr lang="en-US" dirty="0"/>
                  <a:t>Given a family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of non-piercing regions, and a family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of non-piercing regions,</a:t>
                </a:r>
              </a:p>
              <a:p>
                <a:r>
                  <a:rPr lang="en-US" dirty="0"/>
                  <a:t>the intersection hypergraph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ℛ</m:t>
                        </m:r>
                      </m:e>
                    </m:d>
                  </m:oMath>
                </a14:m>
                <a:r>
                  <a:rPr lang="en-US" dirty="0"/>
                  <a:t> can be colored with 4 colors, such that every region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intersects regions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with at least two distinct colors.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0FF42A-19A3-9C48-B13E-58FB8A097E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1828800"/>
                <a:ext cx="4114800" cy="2308324"/>
              </a:xfrm>
              <a:prstGeom prst="rect">
                <a:avLst/>
              </a:prstGeom>
              <a:blipFill>
                <a:blip r:embed="rId2"/>
                <a:stretch>
                  <a:fillRect l="-1235" t="-1099" r="-2160" b="-27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CB9490C5-22B0-0B4C-8155-DCA3ED67CEA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0"/>
            <a:ext cx="43434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57698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0FF42A-19A3-9C48-B13E-58FB8A097E56}"/>
                  </a:ext>
                </a:extLst>
              </p:cNvPr>
              <p:cNvSpPr txBox="1"/>
              <p:nvPr/>
            </p:nvSpPr>
            <p:spPr>
              <a:xfrm>
                <a:off x="383460" y="1828800"/>
                <a:ext cx="8449814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Hypergraph Coloring:</a:t>
                </a:r>
              </a:p>
              <a:p>
                <a:r>
                  <a:rPr lang="en-US" dirty="0"/>
                  <a:t>Given a family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of non-piercing regions, and a family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of non-piercing regions,</a:t>
                </a:r>
              </a:p>
              <a:p>
                <a:r>
                  <a:rPr lang="en-US" dirty="0"/>
                  <a:t>the intersection hypergraph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ℬ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ℛ</m:t>
                        </m:r>
                      </m:e>
                    </m:d>
                  </m:oMath>
                </a14:m>
                <a:r>
                  <a:rPr lang="en-US" dirty="0"/>
                  <a:t> can be colored with 4 colors, such that every region 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intersects regions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ℬ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with at least two distinct colors.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70FF42A-19A3-9C48-B13E-58FB8A097E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460" y="1828800"/>
                <a:ext cx="8449814" cy="1200329"/>
              </a:xfrm>
              <a:prstGeom prst="rect">
                <a:avLst/>
              </a:prstGeom>
              <a:blipFill>
                <a:blip r:embed="rId2"/>
                <a:stretch>
                  <a:fillRect l="-600" t="-2105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2D87D09-AE47-154B-A153-65CB55B7CF79}"/>
              </a:ext>
            </a:extLst>
          </p:cNvPr>
          <p:cNvSpPr txBox="1"/>
          <p:nvPr/>
        </p:nvSpPr>
        <p:spPr>
          <a:xfrm>
            <a:off x="228600" y="3714929"/>
            <a:ext cx="826476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[</a:t>
            </a:r>
            <a:r>
              <a:rPr lang="en-US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Keszegh</a:t>
            </a:r>
            <a:r>
              <a:rPr lang="en-US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‘18]  </a:t>
            </a:r>
            <a:r>
              <a:rPr lang="en-US" dirty="0"/>
              <a:t>proved this result, and several consequences.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This result, and its consequences follow immediately from our result, since we can </a:t>
            </a:r>
          </a:p>
          <a:p>
            <a:r>
              <a:rPr lang="en-US" dirty="0"/>
              <a:t>     construct a planar support for the intersection hypergraph, and the fact that planar </a:t>
            </a:r>
          </a:p>
          <a:p>
            <a:r>
              <a:rPr lang="en-US" dirty="0"/>
              <a:t>     graphs are 4-colorable.</a:t>
            </a:r>
          </a:p>
        </p:txBody>
      </p:sp>
    </p:spTree>
    <p:extLst>
      <p:ext uri="{BB962C8B-B14F-4D97-AF65-F5344CB8AC3E}">
        <p14:creationId xmlns:p14="http://schemas.microsoft.com/office/powerpoint/2010/main" val="200959241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D5BA3-63F4-5243-8215-78BCF3E9D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Construction of a planar support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37AE6-1D4B-FD45-8779-DAA08AD90B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4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D5BA3-63F4-5243-8215-78BCF3E9D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37AE6-1D4B-FD45-8779-DAA08AD90B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685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Planar support for the dual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4FCE9E-F652-2240-A65D-0A05E1B01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80" y="1600200"/>
            <a:ext cx="4699000" cy="4699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1F8E079-4BF7-EB45-9BEA-3749D1CAFC01}"/>
                  </a:ext>
                </a:extLst>
              </p:cNvPr>
              <p:cNvSpPr txBox="1"/>
              <p:nvPr/>
            </p:nvSpPr>
            <p:spPr>
              <a:xfrm>
                <a:off x="5253608" y="1922902"/>
                <a:ext cx="380924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Construct a graph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on the regions,</a:t>
                </a:r>
              </a:p>
              <a:p>
                <a:r>
                  <a:rPr lang="en-US" dirty="0"/>
                  <a:t>Such that for each point in the plane, </a:t>
                </a:r>
              </a:p>
              <a:p>
                <a:r>
                  <a:rPr lang="en-US" dirty="0"/>
                  <a:t>The set of regions containing the point</a:t>
                </a:r>
              </a:p>
              <a:p>
                <a:r>
                  <a:rPr lang="en-US" dirty="0"/>
                  <a:t>induce a connected subgraph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1F8E079-4BF7-EB45-9BEA-3749D1CAFC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3608" y="1922902"/>
                <a:ext cx="3809248" cy="1200329"/>
              </a:xfrm>
              <a:prstGeom prst="rect">
                <a:avLst/>
              </a:prstGeom>
              <a:blipFill>
                <a:blip r:embed="rId3"/>
                <a:stretch>
                  <a:fillRect l="-1329" t="-1042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26B2E92-96C6-3D4C-B8C0-5876755CC778}"/>
              </a:ext>
            </a:extLst>
          </p:cNvPr>
          <p:cNvSpPr txBox="1"/>
          <p:nvPr/>
        </p:nvSpPr>
        <p:spPr>
          <a:xfrm>
            <a:off x="5286590" y="1562669"/>
            <a:ext cx="173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Dual Support: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BBFF08-84B0-F84E-A155-35C42A26A0E7}"/>
              </a:ext>
            </a:extLst>
          </p:cNvPr>
          <p:cNvSpPr txBox="1"/>
          <p:nvPr/>
        </p:nvSpPr>
        <p:spPr>
          <a:xfrm>
            <a:off x="5286590" y="3581400"/>
            <a:ext cx="35226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highlight the key ideas, </a:t>
            </a:r>
          </a:p>
          <a:p>
            <a:r>
              <a:rPr lang="en-US" dirty="0"/>
              <a:t>     we assume, for this presentation</a:t>
            </a:r>
          </a:p>
          <a:p>
            <a:r>
              <a:rPr lang="en-US" dirty="0"/>
              <a:t>     that the regions are </a:t>
            </a:r>
          </a:p>
          <a:p>
            <a:r>
              <a:rPr lang="en-US" dirty="0"/>
              <a:t>      simply connected.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704725-D7A9-E044-B176-B0A1495315F7}"/>
              </a:ext>
            </a:extLst>
          </p:cNvPr>
          <p:cNvSpPr txBox="1"/>
          <p:nvPr/>
        </p:nvSpPr>
        <p:spPr>
          <a:xfrm>
            <a:off x="5528986" y="5217615"/>
            <a:ext cx="3081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also assume the regions</a:t>
            </a:r>
          </a:p>
          <a:p>
            <a:r>
              <a:rPr lang="en-US" dirty="0"/>
              <a:t>     are in </a:t>
            </a:r>
            <a:r>
              <a:rPr lang="en-US" i="1" dirty="0"/>
              <a:t>general position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134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Planar support for the dual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4FCE9E-F652-2240-A65D-0A05E1B01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80" y="1600200"/>
            <a:ext cx="4699000" cy="4699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1F8E079-4BF7-EB45-9BEA-3749D1CAFC01}"/>
                  </a:ext>
                </a:extLst>
              </p:cNvPr>
              <p:cNvSpPr txBox="1"/>
              <p:nvPr/>
            </p:nvSpPr>
            <p:spPr>
              <a:xfrm>
                <a:off x="5124124" y="3078539"/>
                <a:ext cx="380924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Construct a graph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on the regions,</a:t>
                </a:r>
              </a:p>
              <a:p>
                <a:r>
                  <a:rPr lang="en-US" dirty="0"/>
                  <a:t>Such that for each point in the plane, </a:t>
                </a:r>
              </a:p>
              <a:p>
                <a:r>
                  <a:rPr lang="en-US" dirty="0"/>
                  <a:t>The set of regions containing the point</a:t>
                </a:r>
              </a:p>
              <a:p>
                <a:r>
                  <a:rPr lang="en-US" dirty="0"/>
                  <a:t>induce a connected subgraph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1F8E079-4BF7-EB45-9BEA-3749D1CAFC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4124" y="3078539"/>
                <a:ext cx="3809248" cy="1200329"/>
              </a:xfrm>
              <a:prstGeom prst="rect">
                <a:avLst/>
              </a:prstGeom>
              <a:blipFill>
                <a:blip r:embed="rId3"/>
                <a:stretch>
                  <a:fillRect l="-997" t="-1042" r="-332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26B2E92-96C6-3D4C-B8C0-5876755CC778}"/>
              </a:ext>
            </a:extLst>
          </p:cNvPr>
          <p:cNvSpPr txBox="1"/>
          <p:nvPr/>
        </p:nvSpPr>
        <p:spPr>
          <a:xfrm>
            <a:off x="5124124" y="2526268"/>
            <a:ext cx="1738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Dual Support: </a:t>
            </a:r>
          </a:p>
        </p:txBody>
      </p:sp>
    </p:spTree>
    <p:extLst>
      <p:ext uri="{BB962C8B-B14F-4D97-AF65-F5344CB8AC3E}">
        <p14:creationId xmlns:p14="http://schemas.microsoft.com/office/powerpoint/2010/main" val="315266408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Planar support for the dual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4FCE9E-F652-2240-A65D-0A05E1B01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80" y="1600200"/>
            <a:ext cx="4699000" cy="4699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C68EC5-41FC-944C-B5ED-44FDC407FA48}"/>
              </a:ext>
            </a:extLst>
          </p:cNvPr>
          <p:cNvSpPr txBox="1"/>
          <p:nvPr/>
        </p:nvSpPr>
        <p:spPr>
          <a:xfrm>
            <a:off x="5486400" y="3127296"/>
            <a:ext cx="32135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THEOREM:</a:t>
            </a:r>
          </a:p>
          <a:p>
            <a:r>
              <a:rPr lang="en-US" dirty="0"/>
              <a:t>A planar support for the dual</a:t>
            </a:r>
          </a:p>
          <a:p>
            <a:r>
              <a:rPr lang="en-US" dirty="0"/>
              <a:t>of a set of non-piercing regions </a:t>
            </a:r>
          </a:p>
          <a:p>
            <a:r>
              <a:rPr lang="en-US" dirty="0"/>
              <a:t>exists, and can be computed in </a:t>
            </a:r>
          </a:p>
          <a:p>
            <a:r>
              <a:rPr lang="en-US" dirty="0"/>
              <a:t>polynomial time.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ED95E7-09D2-2E49-BEC9-5FEE4E2CBEB1}"/>
              </a:ext>
            </a:extLst>
          </p:cNvPr>
          <p:cNvSpPr/>
          <p:nvPr/>
        </p:nvSpPr>
        <p:spPr>
          <a:xfrm>
            <a:off x="5486400" y="3127296"/>
            <a:ext cx="3124199" cy="16002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7357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Planar support for the dual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4FCE9E-F652-2240-A65D-0A05E1B01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80" y="1600200"/>
            <a:ext cx="4699000" cy="4699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1C68EC5-41FC-944C-B5ED-44FDC407FA48}"/>
                  </a:ext>
                </a:extLst>
              </p:cNvPr>
              <p:cNvSpPr txBox="1"/>
              <p:nvPr/>
            </p:nvSpPr>
            <p:spPr>
              <a:xfrm>
                <a:off x="5257800" y="1599235"/>
                <a:ext cx="3465436" cy="45243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CELL: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 connected regions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\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endParaRPr lang="en-US" dirty="0">
                  <a:ea typeface="Cambria Math" panose="02040503050406030204" pitchFamily="18" charset="0"/>
                </a:endParaRPr>
              </a:p>
              <a:p>
                <a:r>
                  <a:rPr lang="en-US" dirty="0"/>
                  <a:t>Remove the boundaries of the</a:t>
                </a:r>
              </a:p>
              <a:p>
                <a:r>
                  <a:rPr lang="en-US" dirty="0"/>
                  <a:t>regions, and the connected regions</a:t>
                </a:r>
              </a:p>
              <a:p>
                <a:r>
                  <a:rPr lang="en-US" dirty="0"/>
                  <a:t>we are left with are the cells.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b="1" dirty="0"/>
                  <a:t>DEPTH:</a:t>
                </a:r>
              </a:p>
              <a:p>
                <a:r>
                  <a:rPr lang="en-US" dirty="0"/>
                  <a:t>Number of regions containing a </a:t>
                </a:r>
              </a:p>
              <a:p>
                <a:r>
                  <a:rPr lang="en-US" dirty="0"/>
                  <a:t>cell.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b="1" dirty="0"/>
                  <a:t>ADJACENT CELLS:</a:t>
                </a:r>
              </a:p>
              <a:p>
                <a:r>
                  <a:rPr lang="en-US" dirty="0"/>
                  <a:t>Share an arc of the boundary of</a:t>
                </a:r>
              </a:p>
              <a:p>
                <a:r>
                  <a:rPr lang="en-US" dirty="0"/>
                  <a:t>a region.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1C68EC5-41FC-944C-B5ED-44FDC407FA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1599235"/>
                <a:ext cx="3465436" cy="4524315"/>
              </a:xfrm>
              <a:prstGeom prst="rect">
                <a:avLst/>
              </a:prstGeom>
              <a:blipFill>
                <a:blip r:embed="rId3"/>
                <a:stretch>
                  <a:fillRect l="-1460" t="-560" b="-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516888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Planar support for the dual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4FCE9E-F652-2240-A65D-0A05E1B01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80" y="1600200"/>
            <a:ext cx="4699000" cy="4699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C68EC5-41FC-944C-B5ED-44FDC407FA48}"/>
              </a:ext>
            </a:extLst>
          </p:cNvPr>
          <p:cNvSpPr txBox="1"/>
          <p:nvPr/>
        </p:nvSpPr>
        <p:spPr>
          <a:xfrm>
            <a:off x="5280841" y="2514600"/>
            <a:ext cx="33297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Lemma:</a:t>
            </a:r>
          </a:p>
          <a:p>
            <a:r>
              <a:rPr lang="en-US" dirty="0"/>
              <a:t>A maximal depth cell is contained</a:t>
            </a:r>
          </a:p>
          <a:p>
            <a:r>
              <a:rPr lang="en-US" dirty="0"/>
              <a:t>in all the regions </a:t>
            </a:r>
            <a:r>
              <a:rPr lang="en-US" i="1" dirty="0"/>
              <a:t>defining</a:t>
            </a:r>
            <a:r>
              <a:rPr lang="en-US" dirty="0"/>
              <a:t> the cell.</a:t>
            </a:r>
          </a:p>
        </p:txBody>
      </p:sp>
    </p:spTree>
    <p:extLst>
      <p:ext uri="{BB962C8B-B14F-4D97-AF65-F5344CB8AC3E}">
        <p14:creationId xmlns:p14="http://schemas.microsoft.com/office/powerpoint/2010/main" val="421808355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Planar support for the dual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4FCE9E-F652-2240-A65D-0A05E1B01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80" y="1600200"/>
            <a:ext cx="4699000" cy="469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5CA47B-D74D-A74E-90CD-5460A22929CB}"/>
              </a:ext>
            </a:extLst>
          </p:cNvPr>
          <p:cNvSpPr txBox="1"/>
          <p:nvPr/>
        </p:nvSpPr>
        <p:spPr>
          <a:xfrm>
            <a:off x="5103680" y="1599235"/>
            <a:ext cx="3727687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LEMMA:</a:t>
            </a:r>
          </a:p>
          <a:p>
            <a:r>
              <a:rPr lang="en-US" dirty="0"/>
              <a:t>In any cell of maximal depth, there</a:t>
            </a:r>
          </a:p>
          <a:p>
            <a:r>
              <a:rPr lang="en-US" dirty="0"/>
              <a:t>is a region, whose boundary appears</a:t>
            </a:r>
          </a:p>
          <a:p>
            <a:r>
              <a:rPr lang="en-US" dirty="0"/>
              <a:t>exactly once.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Such a region will be called a </a:t>
            </a:r>
          </a:p>
          <a:p>
            <a:r>
              <a:rPr lang="en-US" dirty="0"/>
              <a:t>     </a:t>
            </a:r>
            <a:r>
              <a:rPr lang="en-US" i="1" dirty="0">
                <a:solidFill>
                  <a:schemeClr val="bg1"/>
                </a:solidFill>
              </a:rPr>
              <a:t>good</a:t>
            </a:r>
            <a:r>
              <a:rPr lang="en-US" dirty="0"/>
              <a:t> </a:t>
            </a:r>
            <a:r>
              <a:rPr lang="en-US" i="1" dirty="0">
                <a:solidFill>
                  <a:schemeClr val="bg1"/>
                </a:solidFill>
              </a:rPr>
              <a:t>region</a:t>
            </a:r>
            <a:r>
              <a:rPr lang="en-US" dirty="0"/>
              <a:t> for the cell.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 be proved using results about </a:t>
            </a:r>
          </a:p>
          <a:p>
            <a:r>
              <a:rPr lang="en-US" dirty="0"/>
              <a:t>     Davenport-</a:t>
            </a:r>
            <a:r>
              <a:rPr lang="en-US" dirty="0" err="1"/>
              <a:t>Schinzel</a:t>
            </a:r>
            <a:r>
              <a:rPr lang="en-US" dirty="0"/>
              <a:t> sequences.</a:t>
            </a:r>
          </a:p>
        </p:txBody>
      </p:sp>
    </p:spTree>
    <p:extLst>
      <p:ext uri="{BB962C8B-B14F-4D97-AF65-F5344CB8AC3E}">
        <p14:creationId xmlns:p14="http://schemas.microsoft.com/office/powerpoint/2010/main" val="375621063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Planar support for the dual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4FCE9E-F652-2240-A65D-0A05E1B01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80" y="1600200"/>
            <a:ext cx="4699000" cy="469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5CA47B-D74D-A74E-90CD-5460A22929CB}"/>
              </a:ext>
            </a:extLst>
          </p:cNvPr>
          <p:cNvSpPr txBox="1"/>
          <p:nvPr/>
        </p:nvSpPr>
        <p:spPr>
          <a:xfrm>
            <a:off x="5257800" y="2209800"/>
            <a:ext cx="3733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CELL BYPASSING:</a:t>
            </a:r>
          </a:p>
          <a:p>
            <a:endParaRPr lang="en-US" b="1" dirty="0"/>
          </a:p>
          <a:p>
            <a:r>
              <a:rPr lang="en-US" dirty="0"/>
              <a:t>Bypassing is the operation of modifying the boundary of a region to go outside the cell.</a:t>
            </a:r>
          </a:p>
        </p:txBody>
      </p:sp>
    </p:spTree>
    <p:extLst>
      <p:ext uri="{BB962C8B-B14F-4D97-AF65-F5344CB8AC3E}">
        <p14:creationId xmlns:p14="http://schemas.microsoft.com/office/powerpoint/2010/main" val="57483272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Planar support for the dual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4FCE9E-F652-2240-A65D-0A05E1B01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29" y="1600200"/>
            <a:ext cx="4343400" cy="4343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305EE9-C0D6-894C-B85F-B54E0C9208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00200"/>
            <a:ext cx="4343400" cy="4343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47270A-5E0F-2B4B-BF39-5B887C5270B3}"/>
              </a:ext>
            </a:extLst>
          </p:cNvPr>
          <p:cNvSpPr txBox="1"/>
          <p:nvPr/>
        </p:nvSpPr>
        <p:spPr>
          <a:xfrm>
            <a:off x="153629" y="6216134"/>
            <a:ext cx="8700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Lemma: </a:t>
            </a:r>
            <a:r>
              <a:rPr lang="en-US" dirty="0"/>
              <a:t>The regions remain non-piercing after bypassing a maximal cell  by a good region.</a:t>
            </a:r>
          </a:p>
        </p:txBody>
      </p:sp>
    </p:spTree>
    <p:extLst>
      <p:ext uri="{BB962C8B-B14F-4D97-AF65-F5344CB8AC3E}">
        <p14:creationId xmlns:p14="http://schemas.microsoft.com/office/powerpoint/2010/main" val="280201766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Planar support for the dual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C489F0-4AE0-004D-BB45-2F50AB470C64}"/>
              </a:ext>
            </a:extLst>
          </p:cNvPr>
          <p:cNvSpPr txBox="1"/>
          <p:nvPr/>
        </p:nvSpPr>
        <p:spPr>
          <a:xfrm>
            <a:off x="304800" y="1343378"/>
            <a:ext cx="8629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Observation: </a:t>
            </a:r>
            <a:r>
              <a:rPr lang="en-US" dirty="0"/>
              <a:t>If the maximum depth of the arrangement is 2, then the intersection graph </a:t>
            </a:r>
          </a:p>
          <a:p>
            <a:r>
              <a:rPr lang="en-US" dirty="0"/>
              <a:t>is planar,  and is the desired planar support.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703D48-50A0-534A-93A6-2A17C704F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35671"/>
            <a:ext cx="5334000" cy="444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6030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Planar support for the dual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703D48-50A0-534A-93A6-2A17C704F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35671"/>
            <a:ext cx="5334000" cy="44496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A44106-02D5-3E49-9970-00EB7EDA2265}"/>
              </a:ext>
            </a:extLst>
          </p:cNvPr>
          <p:cNvSpPr txBox="1"/>
          <p:nvPr/>
        </p:nvSpPr>
        <p:spPr>
          <a:xfrm>
            <a:off x="304800" y="1343378"/>
            <a:ext cx="8629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Observation: </a:t>
            </a:r>
            <a:r>
              <a:rPr lang="en-US" dirty="0"/>
              <a:t>If the maximum depth of the arrangement is 2, then the intersection graph </a:t>
            </a:r>
          </a:p>
          <a:p>
            <a:r>
              <a:rPr lang="en-US" dirty="0"/>
              <a:t>is planar,  and is the desired planar support. </a:t>
            </a:r>
          </a:p>
        </p:txBody>
      </p:sp>
    </p:spTree>
    <p:extLst>
      <p:ext uri="{BB962C8B-B14F-4D97-AF65-F5344CB8AC3E}">
        <p14:creationId xmlns:p14="http://schemas.microsoft.com/office/powerpoint/2010/main" val="1590974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BD0632E-5623-6345-8633-935B770609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941" y="381557"/>
            <a:ext cx="8224054" cy="832292"/>
          </a:xfrm>
        </p:spPr>
        <p:txBody>
          <a:bodyPr>
            <a:normAutofit fontScale="90000"/>
          </a:bodyPr>
          <a:lstStyle/>
          <a:p>
            <a:r>
              <a:rPr lang="en-US" dirty="0"/>
              <a:t>Frequency assignment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5F48AE-9270-0442-8A5C-37F124D39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660" y="2215151"/>
            <a:ext cx="838200" cy="838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B28C92-863A-154A-AE48-097C84D8F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810000"/>
            <a:ext cx="838200" cy="838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FCFC80-C003-DF43-83B0-4D777EF0A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4648200"/>
            <a:ext cx="838200" cy="838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8C3867-6D2F-AF48-9717-2CB58AC43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380" y="2845664"/>
            <a:ext cx="838200" cy="838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7DB59DC-CE7E-9A40-A329-9CFFBDBDF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500076"/>
            <a:ext cx="838200" cy="838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C6DD42-AC26-B845-85A5-D2FA16F1A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880" y="2857500"/>
            <a:ext cx="838200" cy="8382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FD973AAA-F3E7-DF4A-AEEE-C89130C01E96}"/>
              </a:ext>
            </a:extLst>
          </p:cNvPr>
          <p:cNvSpPr/>
          <p:nvPr/>
        </p:nvSpPr>
        <p:spPr>
          <a:xfrm>
            <a:off x="956310" y="1371600"/>
            <a:ext cx="2628900" cy="2667000"/>
          </a:xfrm>
          <a:prstGeom prst="ellipse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6BC1F29-133B-3444-8179-ADD01028FCCC}"/>
              </a:ext>
            </a:extLst>
          </p:cNvPr>
          <p:cNvSpPr/>
          <p:nvPr/>
        </p:nvSpPr>
        <p:spPr>
          <a:xfrm>
            <a:off x="30480" y="3073536"/>
            <a:ext cx="2453640" cy="2509249"/>
          </a:xfrm>
          <a:prstGeom prst="ellipse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954AD0B-3E22-6148-AD6F-6AA3B9F415EF}"/>
              </a:ext>
            </a:extLst>
          </p:cNvPr>
          <p:cNvSpPr/>
          <p:nvPr/>
        </p:nvSpPr>
        <p:spPr>
          <a:xfrm>
            <a:off x="2381250" y="3007225"/>
            <a:ext cx="4000500" cy="3850775"/>
          </a:xfrm>
          <a:prstGeom prst="ellipse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5F9769F-CAE7-C749-8090-89CBC43FF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950" y="3619500"/>
            <a:ext cx="838200" cy="838200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7468C7F5-01F5-A54B-A807-A081E413CD4B}"/>
              </a:ext>
            </a:extLst>
          </p:cNvPr>
          <p:cNvSpPr/>
          <p:nvPr/>
        </p:nvSpPr>
        <p:spPr>
          <a:xfrm>
            <a:off x="2343150" y="1339376"/>
            <a:ext cx="4000500" cy="3850775"/>
          </a:xfrm>
          <a:prstGeom prst="ellipse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DD3D3F0-069C-0F46-A0D7-D8A749F61BB4}"/>
              </a:ext>
            </a:extLst>
          </p:cNvPr>
          <p:cNvSpPr/>
          <p:nvPr/>
        </p:nvSpPr>
        <p:spPr>
          <a:xfrm>
            <a:off x="4595495" y="1226414"/>
            <a:ext cx="4000500" cy="3850775"/>
          </a:xfrm>
          <a:prstGeom prst="ellipse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BDF839D-A346-244F-A284-692BDE404D26}"/>
              </a:ext>
            </a:extLst>
          </p:cNvPr>
          <p:cNvSpPr/>
          <p:nvPr/>
        </p:nvSpPr>
        <p:spPr>
          <a:xfrm>
            <a:off x="5730240" y="2018488"/>
            <a:ext cx="4000500" cy="3850775"/>
          </a:xfrm>
          <a:prstGeom prst="ellipse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A787345-F08E-AE4B-8ED9-FC9E6DF36074}"/>
              </a:ext>
            </a:extLst>
          </p:cNvPr>
          <p:cNvSpPr/>
          <p:nvPr/>
        </p:nvSpPr>
        <p:spPr>
          <a:xfrm>
            <a:off x="196215" y="2933903"/>
            <a:ext cx="4000500" cy="3850775"/>
          </a:xfrm>
          <a:prstGeom prst="ellipse">
            <a:avLst/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40591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Planar support for the dual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9BDC7C-18F7-B842-AFCD-C63BCE912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2064352"/>
            <a:ext cx="4607068" cy="3498248"/>
          </a:xfrm>
          <a:prstGeom prst="rect">
            <a:avLst/>
          </a:prstGeom>
          <a:solidFill>
            <a:schemeClr val="tx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DB53546-B6DB-3C40-A086-79A5A031DB23}"/>
                  </a:ext>
                </a:extLst>
              </p:cNvPr>
              <p:cNvSpPr txBox="1"/>
              <p:nvPr/>
            </p:nvSpPr>
            <p:spPr>
              <a:xfrm>
                <a:off x="383460" y="2660275"/>
                <a:ext cx="3807540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While there is a cell of depth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ea typeface="Cambria Math" panose="02040503050406030204" pitchFamily="18" charset="0"/>
                  </a:rPr>
                  <a:t>Pick a maximum depth cell C.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ea typeface="Cambria Math" panose="02040503050406030204" pitchFamily="18" charset="0"/>
                  </a:rPr>
                  <a:t>Bypass C by a good region of C.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en-US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Construct the intersection graph</a:t>
                </a:r>
              </a:p>
              <a:p>
                <a:pPr lvl="1"/>
                <a:r>
                  <a:rPr lang="en-US" dirty="0"/>
                  <a:t>of the depth 2 regions.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DB53546-B6DB-3C40-A086-79A5A031DB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460" y="2660275"/>
                <a:ext cx="3807540" cy="2031325"/>
              </a:xfrm>
              <a:prstGeom prst="rect">
                <a:avLst/>
              </a:prstGeom>
              <a:blipFill>
                <a:blip r:embed="rId3"/>
                <a:stretch>
                  <a:fillRect l="-664" t="-621" b="-3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4294ECD-D9A1-0748-8F7D-B1BF761CACDE}"/>
              </a:ext>
            </a:extLst>
          </p:cNvPr>
          <p:cNvSpPr txBox="1"/>
          <p:nvPr/>
        </p:nvSpPr>
        <p:spPr>
          <a:xfrm>
            <a:off x="1391644" y="5851925"/>
            <a:ext cx="5598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have reduced the number of maximum depth cells.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But, we create many new cells.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CB951A-0D10-8C4B-94C7-797893944284}"/>
              </a:ext>
            </a:extLst>
          </p:cNvPr>
          <p:cNvSpPr/>
          <p:nvPr/>
        </p:nvSpPr>
        <p:spPr>
          <a:xfrm>
            <a:off x="383460" y="2362200"/>
            <a:ext cx="3807540" cy="2438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E5DE96-CED3-A34E-8536-56F116F64039}"/>
              </a:ext>
            </a:extLst>
          </p:cNvPr>
          <p:cNvSpPr txBox="1"/>
          <p:nvPr/>
        </p:nvSpPr>
        <p:spPr>
          <a:xfrm>
            <a:off x="304800" y="1343378"/>
            <a:ext cx="8629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Observation: </a:t>
            </a:r>
            <a:r>
              <a:rPr lang="en-US" dirty="0"/>
              <a:t>If the maximum depth of the arrangement is 2, then the intersection graph </a:t>
            </a:r>
          </a:p>
          <a:p>
            <a:r>
              <a:rPr lang="en-US" dirty="0"/>
              <a:t>is planar,  and is the desired planar support. </a:t>
            </a:r>
          </a:p>
        </p:txBody>
      </p:sp>
    </p:spTree>
    <p:extLst>
      <p:ext uri="{BB962C8B-B14F-4D97-AF65-F5344CB8AC3E}">
        <p14:creationId xmlns:p14="http://schemas.microsoft.com/office/powerpoint/2010/main" val="36961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Planar support for the dual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9BDC7C-18F7-B842-AFCD-C63BCE912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966" y="2286000"/>
            <a:ext cx="4607068" cy="349824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AB5F91-66F2-AD4B-ADEE-2C591D90A3B7}"/>
              </a:ext>
            </a:extLst>
          </p:cNvPr>
          <p:cNvSpPr txBox="1"/>
          <p:nvPr/>
        </p:nvSpPr>
        <p:spPr>
          <a:xfrm>
            <a:off x="228600" y="1423103"/>
            <a:ext cx="86474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Lemma: </a:t>
            </a:r>
            <a:r>
              <a:rPr lang="en-US" dirty="0"/>
              <a:t>A planar support for the original instance can be obtained from the instance obtained after a cell-bypassing.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82216F-8F94-C943-82ED-73D2BFCA5869}"/>
              </a:ext>
            </a:extLst>
          </p:cNvPr>
          <p:cNvSpPr/>
          <p:nvPr/>
        </p:nvSpPr>
        <p:spPr>
          <a:xfrm>
            <a:off x="228600" y="1435450"/>
            <a:ext cx="8458200" cy="6466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8518B03-7821-114C-9264-2476F5CE9318}"/>
                  </a:ext>
                </a:extLst>
              </p:cNvPr>
              <p:cNvSpPr txBox="1"/>
              <p:nvPr/>
            </p:nvSpPr>
            <p:spPr>
              <a:xfrm>
                <a:off x="1966849" y="6033104"/>
                <a:ext cx="506036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d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∪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8518B03-7821-114C-9264-2476F5CE9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6849" y="6033104"/>
                <a:ext cx="5060360" cy="276999"/>
              </a:xfrm>
              <a:prstGeom prst="rect">
                <a:avLst/>
              </a:prstGeom>
              <a:blipFill>
                <a:blip r:embed="rId3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9979DE08-BD91-8D4D-A397-A1E45BBED659}"/>
              </a:ext>
            </a:extLst>
          </p:cNvPr>
          <p:cNvSpPr/>
          <p:nvPr/>
        </p:nvSpPr>
        <p:spPr>
          <a:xfrm>
            <a:off x="1752600" y="5867400"/>
            <a:ext cx="5410200" cy="533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01987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Planar support for the dual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A81DC4-D84F-D549-8958-C86EDD64551C}"/>
              </a:ext>
            </a:extLst>
          </p:cNvPr>
          <p:cNvSpPr txBox="1"/>
          <p:nvPr/>
        </p:nvSpPr>
        <p:spPr>
          <a:xfrm>
            <a:off x="533400" y="2819400"/>
            <a:ext cx="780784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Couple of issues have been glossed over, for instance dealing with the situation</a:t>
            </a:r>
          </a:p>
          <a:p>
            <a:r>
              <a:rPr lang="en-US" dirty="0"/>
              <a:t>     where one region is contained in the other,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How to deal with holes,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description gives the high level idea.</a:t>
            </a:r>
          </a:p>
        </p:txBody>
      </p:sp>
    </p:spTree>
    <p:extLst>
      <p:ext uri="{BB962C8B-B14F-4D97-AF65-F5344CB8AC3E}">
        <p14:creationId xmlns:p14="http://schemas.microsoft.com/office/powerpoint/2010/main" val="204875545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/>
          </a:bodyPr>
          <a:lstStyle/>
          <a:p>
            <a:r>
              <a:rPr lang="en-US" dirty="0"/>
              <a:t>Planar support for the dual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87AA80-8260-BB4A-A9CD-D384C3EAFE6F}"/>
              </a:ext>
            </a:extLst>
          </p:cNvPr>
          <p:cNvSpPr txBox="1"/>
          <p:nvPr/>
        </p:nvSpPr>
        <p:spPr>
          <a:xfrm>
            <a:off x="383460" y="1828800"/>
            <a:ext cx="1696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Running time: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8A6A280-53E6-974E-A2CF-A9D0FF4517E0}"/>
                  </a:ext>
                </a:extLst>
              </p:cNvPr>
              <p:cNvSpPr txBox="1"/>
              <p:nvPr/>
            </p:nvSpPr>
            <p:spPr>
              <a:xfrm>
                <a:off x="375844" y="2514600"/>
                <a:ext cx="8472319" cy="3416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It is not at all clear the algorithm runs in polynomial time.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Each time we create many new cells.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A more detailed understanding of the combinatorial structure of non-piercing</a:t>
                </a:r>
              </a:p>
              <a:p>
                <a:r>
                  <a:rPr lang="en-US" dirty="0"/>
                  <a:t>     regions allows us to define a </a:t>
                </a:r>
                <a:r>
                  <a:rPr lang="en-US" i="1" dirty="0"/>
                  <a:t>potential function</a:t>
                </a:r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We can show that the initial potential function value is polynomial, and at each step</a:t>
                </a:r>
              </a:p>
              <a:p>
                <a:r>
                  <a:rPr lang="en-US" dirty="0"/>
                  <a:t>     the potential drops proportional to the complexity of the cell.</a:t>
                </a:r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This allows us to prove that the algorithm runs 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is the number</a:t>
                </a:r>
              </a:p>
              <a:p>
                <a:r>
                  <a:rPr lang="en-US" dirty="0"/>
                  <a:t>      regions,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is the number of intersection points of their boundaries.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8A6A280-53E6-974E-A2CF-A9D0FF4517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844" y="2514600"/>
                <a:ext cx="8472319" cy="3416320"/>
              </a:xfrm>
              <a:prstGeom prst="rect">
                <a:avLst/>
              </a:prstGeom>
              <a:blipFill>
                <a:blip r:embed="rId2"/>
                <a:stretch>
                  <a:fillRect l="-449" t="-741" b="-1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402FDF26-DA76-6B48-8C0D-1738A656B842}"/>
              </a:ext>
            </a:extLst>
          </p:cNvPr>
          <p:cNvSpPr/>
          <p:nvPr/>
        </p:nvSpPr>
        <p:spPr>
          <a:xfrm>
            <a:off x="383460" y="1828800"/>
            <a:ext cx="169629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72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 fontScale="90000"/>
          </a:bodyPr>
          <a:lstStyle/>
          <a:p>
            <a:r>
              <a:rPr lang="en-US" dirty="0"/>
              <a:t>Planar support for the primal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12BC7B-B5E2-4343-9B10-182A0DD1E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80" y="1524000"/>
            <a:ext cx="4699000" cy="469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5AA3E4-50C4-C343-AA01-3F7EFABD5605}"/>
              </a:ext>
            </a:extLst>
          </p:cNvPr>
          <p:cNvSpPr txBox="1"/>
          <p:nvPr/>
        </p:nvSpPr>
        <p:spPr>
          <a:xfrm>
            <a:off x="5257800" y="2971800"/>
            <a:ext cx="379982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Observation:</a:t>
            </a:r>
          </a:p>
          <a:p>
            <a:r>
              <a:rPr lang="en-US" dirty="0"/>
              <a:t>If each cell has a point, then the</a:t>
            </a:r>
          </a:p>
          <a:p>
            <a:r>
              <a:rPr lang="en-US" dirty="0"/>
              <a:t>Dual arrangement graph is the desired</a:t>
            </a:r>
          </a:p>
          <a:p>
            <a:r>
              <a:rPr lang="en-US" dirty="0"/>
              <a:t>support graph.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is planar.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cells in a region are connected,</a:t>
            </a:r>
          </a:p>
          <a:p>
            <a:r>
              <a:rPr lang="en-US" dirty="0"/>
              <a:t>     since each region is connected.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AE413A-9D77-CB47-AA53-57BAE8DFE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35" y="1549400"/>
            <a:ext cx="4699000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90269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 fontScale="90000"/>
          </a:bodyPr>
          <a:lstStyle/>
          <a:p>
            <a:r>
              <a:rPr lang="en-US" dirty="0"/>
              <a:t>Planar support for the primal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12BC7B-B5E2-4343-9B10-182A0DD1E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80" y="1524000"/>
            <a:ext cx="4699000" cy="469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5AA3E4-50C4-C343-AA01-3F7EFABD5605}"/>
              </a:ext>
            </a:extLst>
          </p:cNvPr>
          <p:cNvSpPr txBox="1"/>
          <p:nvPr/>
        </p:nvSpPr>
        <p:spPr>
          <a:xfrm>
            <a:off x="5094035" y="2357716"/>
            <a:ext cx="416614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</a:t>
            </a:r>
            <a:r>
              <a:rPr lang="en-US" i="1" dirty="0"/>
              <a:t>fake</a:t>
            </a:r>
            <a:r>
              <a:rPr lang="en-US" dirty="0"/>
              <a:t> points, so that each cell</a:t>
            </a:r>
          </a:p>
          <a:p>
            <a:r>
              <a:rPr lang="en-US" dirty="0"/>
              <a:t>    contains a point.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Now, the dual arrangement graph is the</a:t>
            </a:r>
          </a:p>
          <a:p>
            <a:r>
              <a:rPr lang="en-US" dirty="0"/>
              <a:t>     desired planar support.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AE413A-9D77-CB47-AA53-57BAE8DFE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35" y="1549400"/>
            <a:ext cx="4699000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94070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 fontScale="90000"/>
          </a:bodyPr>
          <a:lstStyle/>
          <a:p>
            <a:r>
              <a:rPr lang="en-US" dirty="0"/>
              <a:t>Planar support for the primal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28C8ED-2BD0-0147-852C-D4D8C8F62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60" y="1828800"/>
            <a:ext cx="3962400" cy="3962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F0BD55-315D-B342-854D-76C82F185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999" y="1828800"/>
            <a:ext cx="3963600" cy="3963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0117A4E-3BB5-CD43-B05C-5C72D6DC31FE}"/>
              </a:ext>
            </a:extLst>
          </p:cNvPr>
          <p:cNvSpPr txBox="1"/>
          <p:nvPr/>
        </p:nvSpPr>
        <p:spPr>
          <a:xfrm>
            <a:off x="2011637" y="1301234"/>
            <a:ext cx="4970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Bypass each maximal cell that contains a fake point.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DBB829-C832-6743-A0EB-FEF03555DF15}"/>
              </a:ext>
            </a:extLst>
          </p:cNvPr>
          <p:cNvSpPr txBox="1"/>
          <p:nvPr/>
        </p:nvSpPr>
        <p:spPr>
          <a:xfrm>
            <a:off x="2578779" y="5983681"/>
            <a:ext cx="3836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Each maximal cell contains a </a:t>
            </a:r>
            <a:r>
              <a:rPr lang="en-US" i="1" dirty="0"/>
              <a:t>real</a:t>
            </a:r>
            <a:r>
              <a:rPr lang="en-US" dirty="0"/>
              <a:t> point.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EC11A4-2313-8D41-A454-81DB8715A8CE}"/>
              </a:ext>
            </a:extLst>
          </p:cNvPr>
          <p:cNvSpPr/>
          <p:nvPr/>
        </p:nvSpPr>
        <p:spPr>
          <a:xfrm>
            <a:off x="2578779" y="5983681"/>
            <a:ext cx="3836499" cy="4171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25984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 fontScale="90000"/>
          </a:bodyPr>
          <a:lstStyle/>
          <a:p>
            <a:r>
              <a:rPr lang="en-US" dirty="0"/>
              <a:t>Planar support for the primal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12BC7B-B5E2-4343-9B10-182A0DD1E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80" y="1524000"/>
            <a:ext cx="4699000" cy="469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AE413A-9D77-CB47-AA53-57BAE8DFE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35" y="1549400"/>
            <a:ext cx="4699000" cy="4699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A30194-AD5A-C342-B366-B747C387C524}"/>
              </a:ext>
            </a:extLst>
          </p:cNvPr>
          <p:cNvSpPr txBox="1"/>
          <p:nvPr/>
        </p:nvSpPr>
        <p:spPr>
          <a:xfrm>
            <a:off x="5257800" y="3227169"/>
            <a:ext cx="3590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Construct the dual arrangement</a:t>
            </a:r>
          </a:p>
          <a:p>
            <a:r>
              <a:rPr lang="en-US" dirty="0"/>
              <a:t>     graph on the real and fake points.</a:t>
            </a:r>
          </a:p>
        </p:txBody>
      </p:sp>
    </p:spTree>
    <p:extLst>
      <p:ext uri="{BB962C8B-B14F-4D97-AF65-F5344CB8AC3E}">
        <p14:creationId xmlns:p14="http://schemas.microsoft.com/office/powerpoint/2010/main" val="264314104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 fontScale="90000"/>
          </a:bodyPr>
          <a:lstStyle/>
          <a:p>
            <a:r>
              <a:rPr lang="en-US" dirty="0"/>
              <a:t>Planar support for the primal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12BC7B-B5E2-4343-9B10-182A0DD1E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80" y="1524000"/>
            <a:ext cx="4699000" cy="469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AE413A-9D77-CB47-AA53-57BAE8DFE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35" y="1549400"/>
            <a:ext cx="4699000" cy="4699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800592-12CE-744C-AAA6-B4E7495BAE4B}"/>
              </a:ext>
            </a:extLst>
          </p:cNvPr>
          <p:cNvSpPr txBox="1"/>
          <p:nvPr/>
        </p:nvSpPr>
        <p:spPr>
          <a:xfrm>
            <a:off x="5257801" y="1981200"/>
            <a:ext cx="3693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Direct an edge from each fake point to a neighboring vertex in a cell of higher depth.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10FE3E-5CD4-AE4C-BFB7-5C2836D60BAD}"/>
              </a:ext>
            </a:extLst>
          </p:cNvPr>
          <p:cNvSpPr txBox="1"/>
          <p:nvPr/>
        </p:nvSpPr>
        <p:spPr>
          <a:xfrm>
            <a:off x="5257800" y="3886200"/>
            <a:ext cx="349397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Observation:</a:t>
            </a:r>
          </a:p>
          <a:p>
            <a:r>
              <a:rPr lang="en-US" dirty="0"/>
              <a:t>Since each maximal cell contains a</a:t>
            </a:r>
          </a:p>
          <a:p>
            <a:r>
              <a:rPr lang="en-US" dirty="0"/>
              <a:t>real point, each fake point has a </a:t>
            </a:r>
          </a:p>
          <a:p>
            <a:r>
              <a:rPr lang="en-US" dirty="0"/>
              <a:t>unique path up to a real point.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99069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958520EF-4590-F84C-85F4-377DB9AD97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3460" y="168532"/>
            <a:ext cx="8227139" cy="974468"/>
          </a:xfrm>
        </p:spPr>
        <p:txBody>
          <a:bodyPr>
            <a:normAutofit fontScale="90000"/>
          </a:bodyPr>
          <a:lstStyle/>
          <a:p>
            <a:r>
              <a:rPr lang="en-US" dirty="0"/>
              <a:t>Planar support for the primal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12BC7B-B5E2-4343-9B10-182A0DD1EB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80" y="1524000"/>
            <a:ext cx="4699000" cy="4699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5AA3E4-50C4-C343-AA01-3F7EFABD5605}"/>
              </a:ext>
            </a:extLst>
          </p:cNvPr>
          <p:cNvSpPr txBox="1"/>
          <p:nvPr/>
        </p:nvSpPr>
        <p:spPr>
          <a:xfrm>
            <a:off x="5181600" y="2362200"/>
            <a:ext cx="381200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Key Lemma:</a:t>
            </a:r>
          </a:p>
          <a:p>
            <a:r>
              <a:rPr lang="en-US" dirty="0"/>
              <a:t>All regions containing the fake point</a:t>
            </a:r>
          </a:p>
          <a:p>
            <a:r>
              <a:rPr lang="en-US" dirty="0"/>
              <a:t>also contain the real point at the end</a:t>
            </a:r>
          </a:p>
          <a:p>
            <a:r>
              <a:rPr lang="en-US" dirty="0"/>
              <a:t>of the directed path. </a:t>
            </a:r>
          </a:p>
          <a:p>
            <a:endParaRPr lang="en-US" dirty="0"/>
          </a:p>
          <a:p>
            <a:r>
              <a:rPr lang="en-US" dirty="0"/>
              <a:t>Since we monotonically increase depth</a:t>
            </a:r>
          </a:p>
          <a:p>
            <a:r>
              <a:rPr lang="en-US" dirty="0"/>
              <a:t>along neighboring cells.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AE413A-9D77-CB47-AA53-57BAE8DFE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35" y="1549400"/>
            <a:ext cx="4699000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40409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{CAFBB70C-A068-0248-BED6-C9A614EF397D}tf10001120</Template>
  <TotalTime>18182</TotalTime>
  <Words>7677</Words>
  <Application>Microsoft Macintosh PowerPoint</Application>
  <PresentationFormat>On-screen Show (4:3)</PresentationFormat>
  <Paragraphs>1167</Paragraphs>
  <Slides>134</Slides>
  <Notes>0</Notes>
  <HiddenSlides>47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134</vt:i4>
      </vt:variant>
    </vt:vector>
  </HeadingPairs>
  <TitlesOfParts>
    <vt:vector size="139" baseType="lpstr">
      <vt:lpstr>Arial</vt:lpstr>
      <vt:lpstr>Calibri</vt:lpstr>
      <vt:lpstr>Cambria Math</vt:lpstr>
      <vt:lpstr>Gill Sans MT</vt:lpstr>
      <vt:lpstr>Parcel</vt:lpstr>
      <vt:lpstr>PLANAR SUPPORTS FOR NON-PIERCING REGIONS AND APPLICATIONS</vt:lpstr>
      <vt:lpstr>Classic optimization problems</vt:lpstr>
      <vt:lpstr>Classic optimization problems</vt:lpstr>
      <vt:lpstr>Geometric set systems</vt:lpstr>
      <vt:lpstr>Geometric Intersection graphs</vt:lpstr>
      <vt:lpstr>Geometric optimization</vt:lpstr>
      <vt:lpstr>geometric setting</vt:lpstr>
      <vt:lpstr>Applications</vt:lpstr>
      <vt:lpstr>Frequency assignment</vt:lpstr>
      <vt:lpstr>Frequency assignment</vt:lpstr>
      <vt:lpstr>Radio coverage</vt:lpstr>
      <vt:lpstr>Radio coverage</vt:lpstr>
      <vt:lpstr>Map labeling</vt:lpstr>
      <vt:lpstr>Map labeling</vt:lpstr>
      <vt:lpstr>Generalized scheduling</vt:lpstr>
      <vt:lpstr>UNSPLITTABLE FLOW</vt:lpstr>
      <vt:lpstr>Scheduling for flow time</vt:lpstr>
      <vt:lpstr>Non-piercing regions</vt:lpstr>
      <vt:lpstr>Non-piercing regions</vt:lpstr>
      <vt:lpstr>Simply connected</vt:lpstr>
      <vt:lpstr>Pseudodisks</vt:lpstr>
      <vt:lpstr>Non-piercing regions</vt:lpstr>
      <vt:lpstr>Non-piercing regions</vt:lpstr>
      <vt:lpstr>Non-piercing regions</vt:lpstr>
      <vt:lpstr>Related results</vt:lpstr>
      <vt:lpstr>LP-rounding via ϵ-nets</vt:lpstr>
      <vt:lpstr>LP-rounding via ϵ-nets</vt:lpstr>
      <vt:lpstr>LP-rounding via ϵ-nets</vt:lpstr>
      <vt:lpstr>LP-rounding via ϵ-nets</vt:lpstr>
      <vt:lpstr>LP-rounding via ϵ-nets</vt:lpstr>
      <vt:lpstr>LP-rounding via ϵ-nets</vt:lpstr>
      <vt:lpstr>Random shifting </vt:lpstr>
      <vt:lpstr>Local search</vt:lpstr>
      <vt:lpstr>Local search</vt:lpstr>
      <vt:lpstr>Local search</vt:lpstr>
      <vt:lpstr>Local search</vt:lpstr>
      <vt:lpstr>Local search for non-piercing regions</vt:lpstr>
      <vt:lpstr>Planar support</vt:lpstr>
      <vt:lpstr>Planar support</vt:lpstr>
      <vt:lpstr>Local search for non-piercing regions</vt:lpstr>
      <vt:lpstr>Local search for non-piercing regions</vt:lpstr>
      <vt:lpstr>Local search for non-piercing regions</vt:lpstr>
      <vt:lpstr>Local search for non-piercing regions</vt:lpstr>
      <vt:lpstr>Local search for non-piercing regions</vt:lpstr>
      <vt:lpstr>Local search for non-piercing regions</vt:lpstr>
      <vt:lpstr>Local search for non-piercing regions</vt:lpstr>
      <vt:lpstr>Local search for non-piercing regions</vt:lpstr>
      <vt:lpstr>Local search for non-piercing regions</vt:lpstr>
      <vt:lpstr>Local search for non-piercing regions</vt:lpstr>
      <vt:lpstr>Local search for non-piercing regions</vt:lpstr>
      <vt:lpstr>Planar support</vt:lpstr>
      <vt:lpstr>Planar support</vt:lpstr>
      <vt:lpstr>Planar support</vt:lpstr>
      <vt:lpstr>Planar support</vt:lpstr>
      <vt:lpstr>Planar support</vt:lpstr>
      <vt:lpstr>Planar support</vt:lpstr>
      <vt:lpstr>Planar support</vt:lpstr>
      <vt:lpstr>Planar support</vt:lpstr>
      <vt:lpstr>Planar support</vt:lpstr>
      <vt:lpstr>Planar support for the primal</vt:lpstr>
      <vt:lpstr>Planar support for the primal</vt:lpstr>
      <vt:lpstr>Planar support for the primal</vt:lpstr>
      <vt:lpstr>Planar support</vt:lpstr>
      <vt:lpstr>Planar support for the dual</vt:lpstr>
      <vt:lpstr>Planar support for the dual</vt:lpstr>
      <vt:lpstr>Planar support for the dual</vt:lpstr>
      <vt:lpstr>Planar support for the dual</vt:lpstr>
      <vt:lpstr>Planar support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results</vt:lpstr>
      <vt:lpstr>Construction of a planar support</vt:lpstr>
      <vt:lpstr>Planar support for the dual</vt:lpstr>
      <vt:lpstr>Planar support for the dual</vt:lpstr>
      <vt:lpstr>Planar support for the dual</vt:lpstr>
      <vt:lpstr>Planar support for the dual</vt:lpstr>
      <vt:lpstr>Planar support for the dual</vt:lpstr>
      <vt:lpstr>Planar support for the dual</vt:lpstr>
      <vt:lpstr>Planar support for the dual</vt:lpstr>
      <vt:lpstr>Planar support for the dual</vt:lpstr>
      <vt:lpstr>Planar support for the dual</vt:lpstr>
      <vt:lpstr>Planar support for the dual</vt:lpstr>
      <vt:lpstr>Planar support for the dual</vt:lpstr>
      <vt:lpstr>Planar support for the dual</vt:lpstr>
      <vt:lpstr>Planar support for the dual</vt:lpstr>
      <vt:lpstr>Planar support for the dual</vt:lpstr>
      <vt:lpstr>Planar support for the primal</vt:lpstr>
      <vt:lpstr>Planar support for the primal</vt:lpstr>
      <vt:lpstr>Planar support for the primal</vt:lpstr>
      <vt:lpstr>Planar support for the primal</vt:lpstr>
      <vt:lpstr>Planar support for the primal</vt:lpstr>
      <vt:lpstr>Planar support for the primal</vt:lpstr>
      <vt:lpstr>Planar support for the primal</vt:lpstr>
      <vt:lpstr>Planar support for the primal</vt:lpstr>
      <vt:lpstr>Planar support for the primal</vt:lpstr>
      <vt:lpstr>Planar support for the intersection hypergraph</vt:lpstr>
      <vt:lpstr>results</vt:lpstr>
      <vt:lpstr>QPTAS for weighted set cover</vt:lpstr>
      <vt:lpstr>Independent set</vt:lpstr>
      <vt:lpstr>Independent set</vt:lpstr>
      <vt:lpstr>Geometric separators</vt:lpstr>
      <vt:lpstr>Weighted set cover</vt:lpstr>
      <vt:lpstr>Weighted set cover</vt:lpstr>
      <vt:lpstr>Weighted set cover</vt:lpstr>
      <vt:lpstr>Weighted set cover</vt:lpstr>
      <vt:lpstr>Weighted set cover</vt:lpstr>
      <vt:lpstr>RESEARCH DIRECTIONS</vt:lpstr>
      <vt:lpstr>Research directions</vt:lpstr>
      <vt:lpstr>Research directions</vt:lpstr>
      <vt:lpstr>Research directions</vt:lpstr>
      <vt:lpstr>Research directions</vt:lpstr>
      <vt:lpstr>Research directions</vt:lpstr>
      <vt:lpstr>Research directions</vt:lpstr>
      <vt:lpstr>RESEARCH OVERVIEW</vt:lpstr>
      <vt:lpstr>Other work</vt:lpstr>
      <vt:lpstr>Thank you</vt:lpstr>
      <vt:lpstr>GRAPH COLORING</vt:lpstr>
      <vt:lpstr>GRAPH COLORING</vt:lpstr>
      <vt:lpstr>INTERVAL GRAPHS</vt:lpstr>
      <vt:lpstr>COLORING INTERVAL GRAPHS</vt:lpstr>
      <vt:lpstr>Max-coloring INTERVAL GRAPHS</vt:lpstr>
      <vt:lpstr>Max-coloring INTERVAL GRAPHS</vt:lpstr>
      <vt:lpstr>Online coloring INTERVAL GRAPHS</vt:lpstr>
      <vt:lpstr>Online coloring INTERVAL GRAPHS</vt:lpstr>
      <vt:lpstr>Online coloring INTERVAL GRAPHS</vt:lpstr>
      <vt:lpstr>Our results</vt:lpstr>
      <vt:lpstr>Our results</vt:lpstr>
    </vt:vector>
  </TitlesOfParts>
  <Manager/>
  <Company/>
  <LinksUpToDate>false</LinksUpToDate>
  <SharedDoc>false</SharedDoc>
  <HyperlinkBase/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Rajiv Raman</dc:creator>
  <cp:keywords/>
  <dc:description/>
  <cp:lastModifiedBy>Rajiv Raman</cp:lastModifiedBy>
  <cp:revision>292</cp:revision>
  <cp:lastPrinted>2017-07-20T19:53:14Z</cp:lastPrinted>
  <dcterms:created xsi:type="dcterms:W3CDTF">2006-08-16T00:00:00Z</dcterms:created>
  <dcterms:modified xsi:type="dcterms:W3CDTF">2018-08-10T07:43:20Z</dcterms:modified>
  <cp:category/>
</cp:coreProperties>
</file>